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4" r:id="rId9"/>
    <p:sldId id="26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14B5AF4-5E40-4A0A-ABD3-05A951080A5D}" type="datetimeFigureOut">
              <a:rPr lang="fr-FR" smtClean="0"/>
              <a:pPr/>
              <a:t>30/04/2015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B6DAD0-7F65-4342-B959-593833DB4F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ar-TN" dirty="0" smtClean="0"/>
              <a:t>اجتماع تحضيري لمنتدى المجموعات </a:t>
            </a:r>
            <a:r>
              <a:rPr lang="fr-FR" dirty="0" smtClean="0"/>
              <a:t> </a:t>
            </a:r>
            <a:r>
              <a:rPr lang="ar-TN" dirty="0" smtClean="0"/>
              <a:t>المعنية أكثر بفيروس</a:t>
            </a:r>
            <a:r>
              <a:rPr lang="fr-FR" dirty="0" smtClean="0"/>
              <a:t>VIH </a:t>
            </a:r>
            <a:r>
              <a:rPr lang="ar-TN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TN" dirty="0" smtClean="0"/>
              <a:t>سوسة في </a:t>
            </a:r>
            <a:r>
              <a:rPr lang="fr-FR" dirty="0" smtClean="0"/>
              <a:t> 24</a:t>
            </a:r>
            <a:r>
              <a:rPr lang="ar-TN" dirty="0" err="1" smtClean="0"/>
              <a:t>أفريل</a:t>
            </a:r>
            <a:r>
              <a:rPr lang="ar-TN" dirty="0" smtClean="0"/>
              <a:t> </a:t>
            </a:r>
            <a:r>
              <a:rPr lang="fr-FR" dirty="0" smtClean="0"/>
              <a:t>2015</a:t>
            </a:r>
            <a:endParaRPr lang="fr-FR" dirty="0"/>
          </a:p>
        </p:txBody>
      </p:sp>
      <p:pic>
        <p:nvPicPr>
          <p:cNvPr id="4" name="Image 3" descr="C:\LOGO\Logo final pour documents et papier en tête\Logo-CCM grand forma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500042"/>
            <a:ext cx="958850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TN" sz="3600" dirty="0" err="1" smtClean="0"/>
              <a:t>نتوصلو</a:t>
            </a:r>
            <a:r>
              <a:rPr lang="ar-TN" sz="3600" dirty="0" smtClean="0"/>
              <a:t> لخطة عمل ألّي تزيد من قدرات المجموعات </a:t>
            </a:r>
            <a:r>
              <a:rPr lang="ar-TN" sz="3600" dirty="0" err="1" smtClean="0"/>
              <a:t>الثلاثه</a:t>
            </a:r>
            <a:r>
              <a:rPr lang="ar-TN" sz="3600" dirty="0" smtClean="0"/>
              <a:t> في التنسيق بينها </a:t>
            </a:r>
            <a:r>
              <a:rPr lang="ar-TN" sz="3600" dirty="0" err="1" smtClean="0"/>
              <a:t>و</a:t>
            </a:r>
            <a:r>
              <a:rPr lang="ar-TN" sz="3600" dirty="0" smtClean="0"/>
              <a:t> مع المتدخلين </a:t>
            </a:r>
            <a:r>
              <a:rPr lang="ar-TN" sz="3600" dirty="0" err="1" smtClean="0"/>
              <a:t>الأخرين</a:t>
            </a:r>
            <a:r>
              <a:rPr lang="ar-TN" sz="3600" dirty="0" smtClean="0"/>
              <a:t> و في مزيد انخراطها في تنفيذ الخطة الوطنية لمكافحة </a:t>
            </a:r>
            <a:r>
              <a:rPr lang="ar-TN" sz="3600" dirty="0" err="1" smtClean="0"/>
              <a:t>السيدا</a:t>
            </a:r>
            <a:endParaRPr lang="ar-TN" sz="3600" dirty="0" smtClean="0"/>
          </a:p>
          <a:p>
            <a:pPr lvl="1" algn="r" rtl="1"/>
            <a:r>
              <a:rPr lang="ar-TN" sz="3600" dirty="0" smtClean="0"/>
              <a:t>يقع تقديم خطة العمل في الاجتماع القادم لـ </a:t>
            </a:r>
            <a:r>
              <a:rPr lang="fr-FR" sz="3600" dirty="0" smtClean="0"/>
              <a:t>CCM</a:t>
            </a:r>
            <a:r>
              <a:rPr lang="ar-TN" sz="3600" dirty="0" smtClean="0"/>
              <a:t> يوم </a:t>
            </a:r>
            <a:r>
              <a:rPr lang="fr-FR" sz="3600" dirty="0" smtClean="0"/>
              <a:t>30</a:t>
            </a:r>
            <a:r>
              <a:rPr lang="ar-TN" sz="3600" dirty="0" err="1" smtClean="0"/>
              <a:t>أفريل</a:t>
            </a:r>
            <a:r>
              <a:rPr lang="ar-TN" sz="3600" dirty="0" smtClean="0"/>
              <a:t> </a:t>
            </a:r>
            <a:r>
              <a:rPr lang="fr-FR" sz="3600" dirty="0" smtClean="0"/>
              <a:t>2015</a:t>
            </a:r>
            <a:r>
              <a:rPr lang="ar-TN" sz="3600" dirty="0" smtClean="0"/>
              <a:t> في تونس مع مقترحات عملية لدعم ها القدرات</a:t>
            </a:r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/>
              <a:t>الهدف العام للاجتماع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 algn="r" rtl="1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ar-TN" sz="3600" dirty="0" smtClean="0"/>
              <a:t>إعلام المشاركين بتقدم مسار مطلب التمويل ألّي تقدمت بيه تونس للصندوق العالمي لمكافحة </a:t>
            </a:r>
            <a:r>
              <a:rPr lang="ar-TN" sz="3600" dirty="0" err="1" smtClean="0"/>
              <a:t>السييدا</a:t>
            </a:r>
            <a:endParaRPr lang="ar-TN" sz="3600" dirty="0" smtClean="0"/>
          </a:p>
          <a:p>
            <a:pPr marL="742950" indent="-742950" algn="r" rtl="1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ar-TN" sz="3600" dirty="0" smtClean="0"/>
              <a:t>الاتّفاق على التدخلات ألّي تمكن المجموعات المعنية أكثر </a:t>
            </a:r>
            <a:r>
              <a:rPr lang="ar-TN" sz="3600" dirty="0" err="1" smtClean="0"/>
              <a:t>بالسيدا</a:t>
            </a:r>
            <a:r>
              <a:rPr lang="ar-TN" sz="3600" dirty="0" smtClean="0"/>
              <a:t> باش تلعب دور ناشط </a:t>
            </a:r>
            <a:r>
              <a:rPr lang="ar-TN" sz="3600" dirty="0" err="1" smtClean="0"/>
              <a:t>و</a:t>
            </a:r>
            <a:r>
              <a:rPr lang="ar-TN" sz="3600" dirty="0" smtClean="0"/>
              <a:t> ناجع في تنفيذ الخطة الوطنية لمكافحة </a:t>
            </a:r>
            <a:r>
              <a:rPr lang="ar-TN" sz="3600" dirty="0" err="1" smtClean="0"/>
              <a:t>السيدا</a:t>
            </a:r>
            <a:endParaRPr lang="ar-TN" sz="3600" dirty="0" smtClean="0"/>
          </a:p>
          <a:p>
            <a:pPr marL="742950" indent="-742950" algn="r" rtl="1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ar-TN" sz="3600" dirty="0" smtClean="0"/>
              <a:t>رسم خطة عمل (</a:t>
            </a:r>
            <a:r>
              <a:rPr lang="ar-TN" sz="3600" dirty="0" err="1" smtClean="0"/>
              <a:t>رزنامة</a:t>
            </a:r>
            <a:r>
              <a:rPr lang="ar-TN" sz="3600" dirty="0" smtClean="0"/>
              <a:t>) لتنفيذ التدخلات المتّفق عليها</a:t>
            </a:r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/>
              <a:t>الأهداف الفرعية للاجتماع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r" rtl="1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fr-FR" sz="3600" dirty="0" smtClean="0"/>
              <a:t>CCM</a:t>
            </a:r>
            <a:r>
              <a:rPr lang="ar-TN" sz="3600" dirty="0" smtClean="0"/>
              <a:t> و أحنا</a:t>
            </a:r>
          </a:p>
          <a:p>
            <a:pPr marL="514350" indent="-514350" algn="r" rtl="1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ar-TN" sz="3600" dirty="0" smtClean="0"/>
              <a:t>مشاركتنا في رسم الخطة الوطنية لمكافحة </a:t>
            </a:r>
            <a:r>
              <a:rPr lang="ar-TN" sz="3600" dirty="0" err="1" smtClean="0"/>
              <a:t>السّيدا</a:t>
            </a:r>
            <a:r>
              <a:rPr lang="ar-TN" sz="3600" dirty="0" smtClean="0"/>
              <a:t> و في تحرير مطلب التّمويل للصندوق العالمي</a:t>
            </a:r>
          </a:p>
          <a:p>
            <a:pPr marL="514350" indent="-514350" algn="r" rtl="1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ar-TN" sz="3600" dirty="0" smtClean="0"/>
              <a:t>من أهم التّدخلات </a:t>
            </a:r>
            <a:r>
              <a:rPr lang="ar-TN" sz="3600" dirty="0" err="1" smtClean="0"/>
              <a:t>الّي</a:t>
            </a:r>
            <a:r>
              <a:rPr lang="ar-TN" sz="3600" dirty="0" smtClean="0"/>
              <a:t> اقترحتها  المجموعات الثلاثة و ألي وقع برمجتها في الخطّة </a:t>
            </a:r>
            <a:r>
              <a:rPr lang="ar-TN" sz="3600" dirty="0" err="1" smtClean="0"/>
              <a:t>و</a:t>
            </a:r>
            <a:r>
              <a:rPr lang="ar-TN" sz="3600" dirty="0" smtClean="0"/>
              <a:t> بالتّالي في مطلب التّمويل</a:t>
            </a:r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/>
              <a:t>للتّذكير: </a:t>
            </a:r>
            <a:r>
              <a:rPr lang="fr-FR" dirty="0" smtClean="0"/>
              <a:t> 3</a:t>
            </a:r>
            <a:r>
              <a:rPr lang="ar-TN" dirty="0" smtClean="0"/>
              <a:t>نقاط رئيسية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10000"/>
          </a:bodyPr>
          <a:lstStyle/>
          <a:p>
            <a:pPr marL="514350" indent="-514350" algn="r" rtl="1">
              <a:spcAft>
                <a:spcPts val="1200"/>
              </a:spcAft>
            </a:pPr>
            <a:r>
              <a:rPr lang="fr-FR" sz="2800" dirty="0" smtClean="0"/>
              <a:t>CCM</a:t>
            </a:r>
            <a:r>
              <a:rPr lang="ar-TN" sz="2800" dirty="0" smtClean="0"/>
              <a:t> : الهيئة الوطنية للتنسيق في إطار برنامج التمويل </a:t>
            </a:r>
            <a:r>
              <a:rPr lang="ar-TN" sz="2800" dirty="0" err="1" smtClean="0"/>
              <a:t>م</a:t>
            </a:r>
            <a:r>
              <a:rPr lang="ar-TN" sz="2800" dirty="0" smtClean="0"/>
              <a:t> الصندوق العالمي لمكافحة </a:t>
            </a:r>
            <a:r>
              <a:rPr lang="ar-TN" sz="2800" dirty="0" err="1" smtClean="0"/>
              <a:t>السيدا</a:t>
            </a:r>
            <a:r>
              <a:rPr lang="ar-TN" sz="2800" dirty="0" smtClean="0"/>
              <a:t> </a:t>
            </a:r>
          </a:p>
          <a:p>
            <a:pPr marL="514350" indent="-514350" algn="r" rtl="1">
              <a:spcAft>
                <a:spcPts val="1200"/>
              </a:spcAft>
            </a:pPr>
            <a:r>
              <a:rPr lang="ar-TN" sz="2800" dirty="0" smtClean="0"/>
              <a:t>الدّور:</a:t>
            </a:r>
          </a:p>
          <a:p>
            <a:pPr marL="914400" lvl="1" indent="-514350" algn="r" rtl="1">
              <a:spcAft>
                <a:spcPts val="1200"/>
              </a:spcAft>
            </a:pPr>
            <a:r>
              <a:rPr lang="ar-TN" sz="2800" dirty="0" smtClean="0"/>
              <a:t>يقدم المطلب في التمويل </a:t>
            </a:r>
            <a:r>
              <a:rPr lang="ar-TN" sz="2800" dirty="0" err="1" smtClean="0"/>
              <a:t>م</a:t>
            </a:r>
            <a:r>
              <a:rPr lang="ar-TN" sz="2800" dirty="0" smtClean="0"/>
              <a:t> الصندوق</a:t>
            </a:r>
          </a:p>
          <a:p>
            <a:pPr marL="914400" lvl="1" indent="-514350" algn="r" rtl="1">
              <a:spcAft>
                <a:spcPts val="1200"/>
              </a:spcAft>
            </a:pPr>
            <a:r>
              <a:rPr lang="ar-TN" sz="2800" dirty="0" smtClean="0"/>
              <a:t>يتابع </a:t>
            </a:r>
            <a:r>
              <a:rPr lang="ar-TN" sz="2800" dirty="0" err="1" smtClean="0"/>
              <a:t>و</a:t>
            </a:r>
            <a:r>
              <a:rPr lang="ar-TN" sz="2800" dirty="0" smtClean="0"/>
              <a:t> يتأكّد ألّي التّمويل ماشي في </a:t>
            </a:r>
            <a:r>
              <a:rPr lang="ar-TN" sz="2800" dirty="0" err="1" smtClean="0"/>
              <a:t>بلاصتو</a:t>
            </a:r>
            <a:endParaRPr lang="ar-TN" sz="2800" dirty="0" smtClean="0"/>
          </a:p>
          <a:p>
            <a:pPr marL="514350" indent="-514350" algn="r" rtl="1">
              <a:spcAft>
                <a:spcPts val="1200"/>
              </a:spcAft>
            </a:pPr>
            <a:r>
              <a:rPr lang="ar-TN" sz="2800" dirty="0" smtClean="0"/>
              <a:t>التّركيبة: </a:t>
            </a:r>
            <a:r>
              <a:rPr lang="fr-FR" sz="2800" dirty="0" smtClean="0"/>
              <a:t>27</a:t>
            </a:r>
            <a:r>
              <a:rPr lang="ar-TN" sz="2800" dirty="0" smtClean="0"/>
              <a:t>عضو (</a:t>
            </a:r>
            <a:r>
              <a:rPr lang="fr-FR" sz="2800" dirty="0" smtClean="0"/>
              <a:t>27</a:t>
            </a:r>
            <a:r>
              <a:rPr lang="ar-TN" sz="2800" dirty="0" smtClean="0"/>
              <a:t>معوّض) من </a:t>
            </a:r>
            <a:r>
              <a:rPr lang="fr-FR" sz="2800" dirty="0" smtClean="0"/>
              <a:t> 3</a:t>
            </a:r>
            <a:r>
              <a:rPr lang="ar-TN" sz="2800" dirty="0" smtClean="0"/>
              <a:t>قطاعات</a:t>
            </a:r>
          </a:p>
          <a:p>
            <a:pPr marL="914400" lvl="1" indent="-514350" algn="r" rtl="1">
              <a:spcAft>
                <a:spcPts val="1200"/>
              </a:spcAft>
            </a:pPr>
            <a:r>
              <a:rPr lang="ar-TN" sz="2800" dirty="0" smtClean="0"/>
              <a:t>القطاع الحكومي</a:t>
            </a:r>
          </a:p>
          <a:p>
            <a:pPr marL="914400" lvl="1" indent="-514350" algn="r" rtl="1">
              <a:spcAft>
                <a:spcPts val="1200"/>
              </a:spcAft>
            </a:pPr>
            <a:r>
              <a:rPr lang="ar-TN" sz="2800" dirty="0" smtClean="0"/>
              <a:t>القطاع غير الحكومي (منهم المجموعات الثلاثة)</a:t>
            </a:r>
          </a:p>
          <a:p>
            <a:pPr marL="914400" lvl="1" indent="-514350" algn="r" rtl="1">
              <a:spcAft>
                <a:spcPts val="1200"/>
              </a:spcAft>
            </a:pPr>
            <a:r>
              <a:rPr lang="ar-TN" sz="2800" dirty="0" smtClean="0"/>
              <a:t>شركاء تونس في التنمية</a:t>
            </a:r>
          </a:p>
          <a:p>
            <a:pPr marL="914400" lvl="1" indent="-514350" algn="r" rtl="1"/>
            <a:endParaRPr lang="ar-TN" dirty="0" smtClean="0"/>
          </a:p>
          <a:p>
            <a:pPr marL="514350" indent="-514350" algn="r" rtl="1"/>
            <a:endParaRPr lang="ar-TN" dirty="0" smtClean="0"/>
          </a:p>
          <a:p>
            <a:pPr marL="514350" indent="-514350" algn="r" rtl="1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r-FR" dirty="0" smtClean="0"/>
              <a:t>1</a:t>
            </a:r>
            <a:r>
              <a:rPr lang="ar-TN" dirty="0" smtClean="0"/>
              <a:t>. </a:t>
            </a:r>
            <a:r>
              <a:rPr lang="fr-FR" dirty="0" smtClean="0"/>
              <a:t> CCM</a:t>
            </a:r>
            <a:r>
              <a:rPr lang="ar-TN" dirty="0" smtClean="0"/>
              <a:t>و </a:t>
            </a:r>
            <a:r>
              <a:rPr lang="ar-TN" dirty="0" err="1" smtClean="0"/>
              <a:t>احنا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525963"/>
          </a:xfrm>
        </p:spPr>
        <p:txBody>
          <a:bodyPr>
            <a:normAutofit/>
          </a:bodyPr>
          <a:lstStyle/>
          <a:p>
            <a:pPr algn="r" rtl="1">
              <a:spcBef>
                <a:spcPts val="0"/>
              </a:spcBef>
              <a:spcAft>
                <a:spcPts val="1200"/>
              </a:spcAft>
            </a:pPr>
            <a:r>
              <a:rPr lang="ar-TN" sz="3600" dirty="0" smtClean="0"/>
              <a:t>سلسلة </a:t>
            </a:r>
            <a:r>
              <a:rPr lang="ar-TN" sz="3600" dirty="0" err="1" smtClean="0"/>
              <a:t>م</a:t>
            </a:r>
            <a:r>
              <a:rPr lang="ar-TN" sz="3600" dirty="0" smtClean="0"/>
              <a:t> الاجتماعات في </a:t>
            </a:r>
            <a:r>
              <a:rPr lang="fr-FR" sz="3600" dirty="0" smtClean="0"/>
              <a:t>2014</a:t>
            </a:r>
            <a:r>
              <a:rPr lang="ar-TN" sz="3600" dirty="0" smtClean="0"/>
              <a:t>و </a:t>
            </a:r>
            <a:r>
              <a:rPr lang="fr-FR" sz="3600" dirty="0" smtClean="0"/>
              <a:t>2015</a:t>
            </a:r>
            <a:r>
              <a:rPr lang="ar-TN" sz="3600" dirty="0" smtClean="0"/>
              <a:t>مع  المجموعات الثلاثة</a:t>
            </a:r>
          </a:p>
          <a:p>
            <a:pPr algn="r" rtl="1">
              <a:spcBef>
                <a:spcPts val="0"/>
              </a:spcBef>
              <a:spcAft>
                <a:spcPts val="1200"/>
              </a:spcAft>
            </a:pPr>
            <a:r>
              <a:rPr lang="ar-TN" sz="3600" dirty="0" smtClean="0"/>
              <a:t>مشاركة ممثلي المجموعات </a:t>
            </a:r>
            <a:r>
              <a:rPr lang="ar-TN" sz="3600" dirty="0" err="1" smtClean="0"/>
              <a:t>الثلاثه</a:t>
            </a:r>
            <a:r>
              <a:rPr lang="ar-TN" sz="3600" dirty="0" smtClean="0"/>
              <a:t> و معوضيهم في </a:t>
            </a:r>
            <a:r>
              <a:rPr lang="fr-FR" sz="3600" dirty="0" smtClean="0"/>
              <a:t>CCM</a:t>
            </a:r>
            <a:r>
              <a:rPr lang="ar-TN" sz="3600" dirty="0" smtClean="0"/>
              <a:t> في </a:t>
            </a:r>
            <a:r>
              <a:rPr lang="ar-TN" sz="3600" dirty="0" err="1" smtClean="0"/>
              <a:t>الورشات</a:t>
            </a:r>
            <a:r>
              <a:rPr lang="ar-TN" sz="3600" dirty="0" smtClean="0"/>
              <a:t> و الملتقيات </a:t>
            </a:r>
            <a:r>
              <a:rPr lang="ar-TN" sz="3600" dirty="0" err="1" smtClean="0"/>
              <a:t>و</a:t>
            </a:r>
            <a:r>
              <a:rPr lang="ar-TN" sz="3600" dirty="0" smtClean="0"/>
              <a:t> الاجتماعات ألّي تمّت حول الخطة الوطنية </a:t>
            </a:r>
            <a:r>
              <a:rPr lang="ar-TN" sz="3600" dirty="0" err="1" smtClean="0"/>
              <a:t>و</a:t>
            </a:r>
            <a:r>
              <a:rPr lang="ar-TN" sz="3600" dirty="0" smtClean="0"/>
              <a:t> تحرير مطلب التمويل للصندوق العالمي </a:t>
            </a:r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pPr rtl="1"/>
            <a:r>
              <a:rPr lang="fr-FR" dirty="0" smtClean="0"/>
              <a:t>2</a:t>
            </a:r>
            <a:r>
              <a:rPr lang="ar-TN" dirty="0" smtClean="0"/>
              <a:t>. مشاركتنا في رسم الخطة الوطنية لمكافحة </a:t>
            </a:r>
            <a:r>
              <a:rPr lang="ar-TN" dirty="0" err="1" smtClean="0"/>
              <a:t>السّيدا</a:t>
            </a:r>
            <a:r>
              <a:rPr lang="ar-TN" dirty="0" smtClean="0"/>
              <a:t> و في تحرير مطلب التّمويل للصندوق العالمي</a:t>
            </a:r>
            <a:br>
              <a:rPr lang="ar-TN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Autofit/>
          </a:bodyPr>
          <a:lstStyle/>
          <a:p>
            <a:pPr algn="r" rtl="1">
              <a:spcBef>
                <a:spcPts val="0"/>
              </a:spcBef>
              <a:spcAft>
                <a:spcPts val="1200"/>
              </a:spcAft>
            </a:pPr>
            <a:r>
              <a:rPr lang="ar-TN" sz="3600" dirty="0" smtClean="0"/>
              <a:t>تحيين خارطة تواجد المجموعات </a:t>
            </a:r>
            <a:r>
              <a:rPr lang="ar-TN" sz="3600" dirty="0" err="1" smtClean="0"/>
              <a:t>الثلاثه</a:t>
            </a:r>
            <a:r>
              <a:rPr lang="ar-TN" sz="3600" dirty="0" smtClean="0"/>
              <a:t> في  الجهات</a:t>
            </a:r>
          </a:p>
          <a:p>
            <a:pPr algn="r" rtl="1">
              <a:spcBef>
                <a:spcPts val="0"/>
              </a:spcBef>
              <a:spcAft>
                <a:spcPts val="1200"/>
              </a:spcAft>
            </a:pPr>
            <a:r>
              <a:rPr lang="ar-TN" sz="3600" dirty="0" smtClean="0"/>
              <a:t>تشريك المجموعات </a:t>
            </a:r>
            <a:r>
              <a:rPr lang="ar-TN" sz="3600" dirty="0" err="1" smtClean="0"/>
              <a:t>الثلاثه</a:t>
            </a:r>
            <a:r>
              <a:rPr lang="ar-TN" sz="3600" dirty="0" smtClean="0"/>
              <a:t> في البحوث حول سلوكيات المجموعات </a:t>
            </a:r>
            <a:r>
              <a:rPr lang="ar-TN" sz="3600" dirty="0" err="1" smtClean="0"/>
              <a:t>و</a:t>
            </a:r>
            <a:r>
              <a:rPr lang="ar-TN" sz="3600" dirty="0" smtClean="0"/>
              <a:t> تأثيرها على انتشار فيروس </a:t>
            </a:r>
            <a:r>
              <a:rPr lang="ar-TN" sz="3600" dirty="0" err="1" smtClean="0"/>
              <a:t>السيدا</a:t>
            </a:r>
            <a:r>
              <a:rPr lang="ar-TN" sz="3600" dirty="0" smtClean="0"/>
              <a:t> في وسطها</a:t>
            </a:r>
          </a:p>
          <a:p>
            <a:pPr algn="r" rtl="1">
              <a:spcBef>
                <a:spcPts val="0"/>
              </a:spcBef>
              <a:spcAft>
                <a:spcPts val="1200"/>
              </a:spcAft>
            </a:pPr>
            <a:r>
              <a:rPr lang="ar-TN" sz="3600" dirty="0" smtClean="0"/>
              <a:t>إعادة النظر في المثقف النظير </a:t>
            </a:r>
            <a:r>
              <a:rPr lang="ar-TN" sz="3600" dirty="0" err="1" smtClean="0"/>
              <a:t>و</a:t>
            </a:r>
            <a:r>
              <a:rPr lang="ar-TN" sz="3600" dirty="0" smtClean="0"/>
              <a:t> وضع معايير موضوعية في </a:t>
            </a:r>
            <a:r>
              <a:rPr lang="ar-TN" sz="3600" dirty="0" err="1" smtClean="0"/>
              <a:t>انتدابو</a:t>
            </a:r>
            <a:endParaRPr lang="ar-TN" sz="3600" dirty="0" smtClean="0"/>
          </a:p>
          <a:p>
            <a:pPr algn="r" rtl="1">
              <a:spcBef>
                <a:spcPts val="0"/>
              </a:spcBef>
              <a:spcAft>
                <a:spcPts val="1200"/>
              </a:spcAft>
            </a:pPr>
            <a:r>
              <a:rPr lang="ar-TN" sz="3600" dirty="0" smtClean="0"/>
              <a:t>تحسين الاتّصال </a:t>
            </a:r>
            <a:r>
              <a:rPr lang="ar-TN" sz="3600" dirty="0" err="1" smtClean="0"/>
              <a:t>و</a:t>
            </a:r>
            <a:r>
              <a:rPr lang="ar-TN" sz="3600" dirty="0" smtClean="0"/>
              <a:t> التّنسيق بين أفراد كل مجموعة </a:t>
            </a:r>
            <a:r>
              <a:rPr lang="ar-TN" sz="3600" dirty="0" err="1" smtClean="0"/>
              <a:t>و</a:t>
            </a:r>
            <a:r>
              <a:rPr lang="ar-TN" sz="3600" dirty="0" smtClean="0"/>
              <a:t> بين المجموعة من ناحية </a:t>
            </a:r>
            <a:r>
              <a:rPr lang="ar-TN" sz="3600" dirty="0" err="1" smtClean="0"/>
              <a:t>و</a:t>
            </a:r>
            <a:r>
              <a:rPr lang="ar-TN" sz="3600" dirty="0" smtClean="0"/>
              <a:t> </a:t>
            </a:r>
            <a:r>
              <a:rPr lang="fr-FR" sz="3600" dirty="0" smtClean="0"/>
              <a:t>CCM </a:t>
            </a:r>
            <a:r>
              <a:rPr lang="ar-TN" sz="3600" dirty="0" smtClean="0"/>
              <a:t> من ناحية أخرى</a:t>
            </a:r>
            <a:endParaRPr lang="fr-FR" sz="36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r-FR" dirty="0" smtClean="0"/>
              <a:t>3</a:t>
            </a:r>
            <a:r>
              <a:rPr lang="ar-TN" dirty="0" smtClean="0"/>
              <a:t>. من أهم التّدخلات </a:t>
            </a:r>
            <a:r>
              <a:rPr lang="ar-TN" dirty="0" err="1" smtClean="0"/>
              <a:t>الّي</a:t>
            </a:r>
            <a:r>
              <a:rPr lang="ar-TN" dirty="0" smtClean="0"/>
              <a:t> اقترحتها  المجموعات الثلاثة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481328"/>
            <a:ext cx="8643998" cy="494806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TN" sz="2800" dirty="0" smtClean="0"/>
              <a:t>الهدف: تخفيض عدد الإصابات الجديدة </a:t>
            </a:r>
            <a:r>
              <a:rPr lang="ar-TN" sz="2800" dirty="0" err="1" smtClean="0"/>
              <a:t>بالفيرس</a:t>
            </a:r>
            <a:r>
              <a:rPr lang="ar-TN" sz="2800" dirty="0" smtClean="0"/>
              <a:t> ب </a:t>
            </a:r>
            <a:r>
              <a:rPr lang="fr-FR" sz="2800" dirty="0" smtClean="0"/>
              <a:t>50</a:t>
            </a:r>
            <a:r>
              <a:rPr lang="ar-TN" sz="2800" dirty="0" smtClean="0"/>
              <a:t>% </a:t>
            </a:r>
            <a:endParaRPr lang="ar-TN" sz="2800" dirty="0"/>
          </a:p>
          <a:p>
            <a:pPr algn="r" rtl="1"/>
            <a:r>
              <a:rPr lang="ar-TN" sz="2800" dirty="0" smtClean="0"/>
              <a:t>التدخّلات:</a:t>
            </a:r>
          </a:p>
          <a:p>
            <a:pPr lvl="1" algn="r" rtl="1"/>
            <a:r>
              <a:rPr lang="ar-TN" sz="2800" dirty="0" smtClean="0"/>
              <a:t>تحسين المعرفة </a:t>
            </a:r>
            <a:r>
              <a:rPr lang="ar-TN" sz="2800" dirty="0" err="1" smtClean="0"/>
              <a:t>بها</a:t>
            </a:r>
            <a:r>
              <a:rPr lang="ar-TN" sz="2800" dirty="0" smtClean="0"/>
              <a:t> المجموعات </a:t>
            </a:r>
            <a:r>
              <a:rPr lang="ar-TN" sz="2800" dirty="0" err="1" smtClean="0"/>
              <a:t>الثلاثه</a:t>
            </a:r>
            <a:endParaRPr lang="ar-TN" sz="2800" dirty="0" smtClean="0"/>
          </a:p>
          <a:p>
            <a:pPr lvl="2" algn="r" rtl="1"/>
            <a:r>
              <a:rPr lang="ar-TN" sz="2800" dirty="0" smtClean="0"/>
              <a:t>بالبحوث</a:t>
            </a:r>
          </a:p>
          <a:p>
            <a:pPr lvl="2" algn="r" rtl="1"/>
            <a:r>
              <a:rPr lang="ar-TN" sz="2800" dirty="0" smtClean="0"/>
              <a:t>بالخارطة</a:t>
            </a:r>
          </a:p>
          <a:p>
            <a:pPr lvl="1" algn="r" rtl="1"/>
            <a:r>
              <a:rPr lang="ar-TN" sz="2800" dirty="0" smtClean="0"/>
              <a:t>تمكينها </a:t>
            </a:r>
            <a:r>
              <a:rPr lang="ar-TN" sz="2800" dirty="0" err="1" smtClean="0"/>
              <a:t>م</a:t>
            </a:r>
            <a:r>
              <a:rPr lang="ar-TN" sz="2800" dirty="0" smtClean="0"/>
              <a:t> الحصول على الوقاية المزدوجة </a:t>
            </a:r>
          </a:p>
          <a:p>
            <a:pPr lvl="2" algn="r" rtl="1"/>
            <a:r>
              <a:rPr lang="ar-TN" sz="2800" dirty="0" smtClean="0"/>
              <a:t>الواقي</a:t>
            </a:r>
          </a:p>
          <a:p>
            <a:pPr lvl="2" algn="r" rtl="1"/>
            <a:r>
              <a:rPr lang="ar-TN" sz="2800" dirty="0" smtClean="0"/>
              <a:t>التقصي </a:t>
            </a:r>
            <a:r>
              <a:rPr lang="fr-FR" sz="2800" dirty="0" smtClean="0"/>
              <a:t> </a:t>
            </a:r>
            <a:r>
              <a:rPr lang="ar-TN" sz="2800" dirty="0"/>
              <a:t> </a:t>
            </a:r>
            <a:r>
              <a:rPr lang="ar-TN" sz="2800" dirty="0" smtClean="0"/>
              <a:t> </a:t>
            </a:r>
            <a:r>
              <a:rPr lang="fr-FR" sz="2800" dirty="0" smtClean="0"/>
              <a:t>test</a:t>
            </a:r>
            <a:r>
              <a:rPr lang="ar-TN" sz="2800" dirty="0" smtClean="0"/>
              <a:t> </a:t>
            </a:r>
          </a:p>
          <a:p>
            <a:pPr lvl="2" algn="r" rtl="1"/>
            <a:r>
              <a:rPr lang="ar-TN" sz="2800" dirty="0" smtClean="0"/>
              <a:t>العلاج</a:t>
            </a:r>
          </a:p>
          <a:p>
            <a:pPr lvl="1" algn="r" rtl="1"/>
            <a:r>
              <a:rPr lang="ar-TN" sz="2800" dirty="0" smtClean="0"/>
              <a:t>تحسين التنسيق داخل المجموعات </a:t>
            </a:r>
            <a:r>
              <a:rPr lang="ar-TN" sz="2800" dirty="0" err="1" smtClean="0"/>
              <a:t>و</a:t>
            </a:r>
            <a:r>
              <a:rPr lang="ar-TN" sz="2800" dirty="0" smtClean="0"/>
              <a:t> بين المجموعات </a:t>
            </a:r>
            <a:r>
              <a:rPr lang="ar-TN" sz="2800" dirty="0" err="1" smtClean="0"/>
              <a:t>و</a:t>
            </a:r>
            <a:r>
              <a:rPr lang="ar-TN" sz="2800" dirty="0" smtClean="0"/>
              <a:t> بقية المتدخلين </a:t>
            </a:r>
            <a:r>
              <a:rPr lang="ar-TN" sz="2800" dirty="0" err="1" smtClean="0"/>
              <a:t>و</a:t>
            </a:r>
            <a:r>
              <a:rPr lang="ar-TN" sz="2800" dirty="0" smtClean="0"/>
              <a:t> خاصة الجمعيات غير الحكومية</a:t>
            </a:r>
            <a:endParaRPr lang="fr-FR" sz="2800" dirty="0" smtClean="0"/>
          </a:p>
          <a:p>
            <a:pPr lvl="1" algn="r" rtl="1">
              <a:buNone/>
            </a:pPr>
            <a:endParaRPr lang="ar-TN" dirty="0" smtClean="0"/>
          </a:p>
          <a:p>
            <a:pPr algn="r" rtl="1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r-FR" dirty="0" smtClean="0"/>
              <a:t>3</a:t>
            </a:r>
            <a:r>
              <a:rPr lang="ar-TN" dirty="0" smtClean="0"/>
              <a:t>. </a:t>
            </a:r>
            <a:r>
              <a:rPr lang="ar-TN" sz="4000" dirty="0" smtClean="0"/>
              <a:t>من أهم الأهداف </a:t>
            </a:r>
            <a:r>
              <a:rPr lang="ar-TN" sz="4000" dirty="0" err="1" smtClean="0"/>
              <a:t>و</a:t>
            </a:r>
            <a:r>
              <a:rPr lang="ar-TN" sz="4000" dirty="0" smtClean="0"/>
              <a:t> التّدخلات ألّي </a:t>
            </a:r>
            <a:r>
              <a:rPr lang="ar-TN" sz="4000" dirty="0" err="1" smtClean="0"/>
              <a:t>نلقاوها</a:t>
            </a:r>
            <a:r>
              <a:rPr lang="ar-TN" sz="4000" dirty="0" smtClean="0"/>
              <a:t> في الخطة  </a:t>
            </a:r>
            <a:r>
              <a:rPr lang="fr-FR" sz="4000" dirty="0" smtClean="0"/>
              <a:t>2017-2015</a:t>
            </a:r>
            <a:r>
              <a:rPr lang="ar-TN" sz="4000" dirty="0" smtClean="0"/>
              <a:t>(</a:t>
            </a:r>
            <a:r>
              <a:rPr lang="fr-FR" sz="4000" dirty="0" smtClean="0"/>
              <a:t>2</a:t>
            </a:r>
            <a:r>
              <a:rPr lang="ar-TN" sz="4000" dirty="0" smtClean="0"/>
              <a:t>)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TN" dirty="0" smtClean="0"/>
              <a:t>الجزء الثاني: </a:t>
            </a:r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نوضعو</a:t>
            </a:r>
            <a:r>
              <a:rPr lang="ar-TN" dirty="0" smtClean="0"/>
              <a:t> خطة عمل ألّي تضمن متابعتنا للتدخلات هاذي؟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349</TotalTime>
  <Words>395</Words>
  <Application>Microsoft Office PowerPoint</Application>
  <PresentationFormat>Affichage à l'écran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Rotonde</vt:lpstr>
      <vt:lpstr>اجتماع تحضيري لمنتدى المجموعات  المعنية أكثر بفيروسVIH  </vt:lpstr>
      <vt:lpstr>الهدف العام للاجتماع</vt:lpstr>
      <vt:lpstr>الأهداف الفرعية للاجتماع</vt:lpstr>
      <vt:lpstr>للتّذكير:  3نقاط رئيسية</vt:lpstr>
      <vt:lpstr>1.  CCMو احنا</vt:lpstr>
      <vt:lpstr>2. مشاركتنا في رسم الخطة الوطنية لمكافحة السّيدا و في تحرير مطلب التّمويل للصندوق العالمي </vt:lpstr>
      <vt:lpstr>3. من أهم التّدخلات الّي اقترحتها  المجموعات الثلاثة</vt:lpstr>
      <vt:lpstr>3. من أهم الأهداف و التّدخلات ألّي نلقاوها في الخطة  2017-2015(2)</vt:lpstr>
      <vt:lpstr>الجزء الثاني: كيفاش نوضعو خطة عمل ألّي تضمن متابعتنا للتدخلات هاذي؟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اجتماع تحضيري لمنتدى المجموعات  المعنية أكثر بفيروسVIH</dc:title>
  <dc:creator>Amel Ben Said</dc:creator>
  <cp:lastModifiedBy>Amel Ben Said</cp:lastModifiedBy>
  <cp:revision>36</cp:revision>
  <dcterms:created xsi:type="dcterms:W3CDTF">2015-04-13T08:42:19Z</dcterms:created>
  <dcterms:modified xsi:type="dcterms:W3CDTF">2015-04-30T09:04:24Z</dcterms:modified>
</cp:coreProperties>
</file>