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5" r:id="rId3"/>
    <p:sldId id="276" r:id="rId4"/>
    <p:sldId id="262" r:id="rId5"/>
    <p:sldId id="263" r:id="rId6"/>
    <p:sldId id="267" r:id="rId7"/>
    <p:sldId id="264" r:id="rId8"/>
    <p:sldId id="268" r:id="rId9"/>
    <p:sldId id="257" r:id="rId10"/>
    <p:sldId id="258" r:id="rId11"/>
    <p:sldId id="259" r:id="rId12"/>
    <p:sldId id="260" r:id="rId13"/>
    <p:sldId id="261" r:id="rId14"/>
    <p:sldId id="269" r:id="rId15"/>
    <p:sldId id="270" r:id="rId16"/>
    <p:sldId id="271" r:id="rId17"/>
    <p:sldId id="27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981BF-DB65-4846-9660-0D8425A6B3F9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6E68-C29C-40BF-9D5F-62CCFD2A9C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974081"/>
          </a:xfrm>
        </p:spPr>
        <p:txBody>
          <a:bodyPr>
            <a:normAutofit fontScale="90000"/>
          </a:bodyPr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خلاصة نتائج الدراسة الميدانية حول السيدا و سلوكيات المجموعات المعنية أكثر بالموضوع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2014 - 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64704"/>
            <a:ext cx="20637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cc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114425" cy="150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العيّنة موضوع الدراسة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92500"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حجم العيّنة: 1000 شخص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ميدان البحث: تونس،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صفاقس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،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قليبية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، سوسة، توزر، بنزرت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السن: أكثر من 66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أعمارهم بين 20 و 29 عام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المستوى التعليمي: 41.7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ثانوي و 35.6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عالي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(طلبة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المهنة: 30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بطّالة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الوضع الاجتماعي: 89.1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عزّاب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السلوك الجنسي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80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بداو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حياتهم الجنسية قبل سن 20 سنة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38.4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قالو ألّي عندهم أكثر من 5 شركاء جنسيين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كانت لهم علاقة جنسية مع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حرفاء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عادة ما يكون الشريك الجنسي أكبر في العمر 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49.7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قامو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بعلاقة جنسية مع سيّدة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السلوك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الجنسي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(2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85.3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يستعملو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الواقي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(النسبة كانت 57.5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عام 2011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89.5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يشريو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الواقي في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الفارمسي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pharmacie 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79.9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سيتعملو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lubrifiant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endParaRPr lang="ar-TN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5656" y="3861048"/>
            <a:ext cx="62646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و السيدا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MSM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97.8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عندهم معلومات على السيدا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كي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تسألهم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”وين تنجم تعمل ال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test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متع السيدا“ 68.7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يجاوبو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”المستشفى“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r" rtl="1"/>
            <a:endParaRPr lang="ar-TN" dirty="0"/>
          </a:p>
          <a:p>
            <a:pPr algn="ctr" rtl="1">
              <a:buNone/>
            </a:pPr>
            <a:r>
              <a:rPr lang="ar-TN" dirty="0" smtClean="0">
                <a:solidFill>
                  <a:schemeClr val="bg1"/>
                </a:solidFill>
              </a:rPr>
              <a:t>نسبة العدوى </a:t>
            </a:r>
            <a:r>
              <a:rPr lang="ar-TN" dirty="0" err="1" smtClean="0">
                <a:solidFill>
                  <a:schemeClr val="bg1"/>
                </a:solidFill>
              </a:rPr>
              <a:t>بالسيدا</a:t>
            </a:r>
            <a:r>
              <a:rPr lang="ar-TN" dirty="0" smtClean="0">
                <a:solidFill>
                  <a:schemeClr val="bg1"/>
                </a:solidFill>
              </a:rPr>
              <a:t> عند 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MSM</a:t>
            </a:r>
            <a:r>
              <a:rPr lang="ar-TN" dirty="0" smtClean="0">
                <a:solidFill>
                  <a:schemeClr val="bg1"/>
                </a:solidFill>
              </a:rPr>
              <a:t> : 9.1</a:t>
            </a:r>
            <a:r>
              <a:rPr lang="fr-FR" dirty="0" smtClean="0">
                <a:solidFill>
                  <a:schemeClr val="bg1"/>
                </a:solidFill>
              </a:rPr>
              <a:t> %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</a:p>
          <a:p>
            <a:pPr algn="ctr" rtl="1">
              <a:buNone/>
            </a:pPr>
            <a:r>
              <a:rPr lang="ar-TN" dirty="0" smtClean="0">
                <a:solidFill>
                  <a:schemeClr val="bg1"/>
                </a:solidFill>
              </a:rPr>
              <a:t>(عام 2011 كانت 13</a:t>
            </a:r>
            <a:r>
              <a:rPr lang="fr-FR" dirty="0" smtClean="0">
                <a:solidFill>
                  <a:schemeClr val="bg1"/>
                </a:solidFill>
              </a:rPr>
              <a:t> %</a:t>
            </a:r>
            <a:r>
              <a:rPr lang="ar-TN" dirty="0" err="1" smtClean="0">
                <a:solidFill>
                  <a:schemeClr val="bg1"/>
                </a:solidFill>
              </a:rPr>
              <a:t>)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عند السيّدات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يتعطاو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تجارة الجنس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العيّنة موضوع الدراسة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حجم العيّنة: 960 شخص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ميدان البحث: تونس،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صفاقس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، سوسة.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السن: 77.8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أعمارهم أقل من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25عام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(المعدل 28 سنا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المستوى التعليمي: 55.3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تعليم أساسي و 5.7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مستوى جامعي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المهنة: 30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بطّالة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الوضع الاجتماعي: 26.4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عرسو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على الأقل مرّة في حياتهم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السلوك الجنسي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TN" dirty="0" smtClean="0"/>
              <a:t>56.9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قامو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بأوّل اتّصال جنسي بين 15 و 19 سنا و 3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قبل سن 15 عام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72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قالو ألّي كان عندهم أكثر من 4 شركاء جنسيين خلال الأسبوع ألّي تعدّى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27.2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ياستعملو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الواقي في كل الاتّصالات الجنسية في الشهر ألّي فات 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يستعملو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الواقي في آخر اتّصال جنسي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قامو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بيه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79.1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يشريو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الواقي في الصيدلية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Pharmacie 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>
              <a:buNone/>
            </a:pPr>
            <a:endParaRPr lang="ar-TN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2708920"/>
            <a:ext cx="7848872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تجارة الجنس  و السيدا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/>
              <a:t>25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م المستجوبات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قبل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test 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السيدا</a:t>
            </a:r>
          </a:p>
          <a:p>
            <a:pPr algn="r" rtl="1"/>
            <a:endParaRPr lang="ar-TN" dirty="0">
              <a:solidFill>
                <a:schemeClr val="bg1"/>
              </a:solidFill>
            </a:endParaRPr>
          </a:p>
          <a:p>
            <a:pPr algn="ctr" rtl="1">
              <a:buNone/>
            </a:pPr>
            <a:r>
              <a:rPr lang="ar-TN" dirty="0" smtClean="0">
                <a:solidFill>
                  <a:schemeClr val="bg1"/>
                </a:solidFill>
              </a:rPr>
              <a:t>نسبة العدوى </a:t>
            </a:r>
            <a:r>
              <a:rPr lang="ar-TN" dirty="0" err="1" smtClean="0">
                <a:solidFill>
                  <a:schemeClr val="bg1"/>
                </a:solidFill>
              </a:rPr>
              <a:t>بالسيدا</a:t>
            </a:r>
            <a:r>
              <a:rPr lang="ar-TN" dirty="0" smtClean="0">
                <a:solidFill>
                  <a:schemeClr val="bg1"/>
                </a:solidFill>
              </a:rPr>
              <a:t> لدى السيّدات المتعاطيات لتجارة </a:t>
            </a:r>
            <a:r>
              <a:rPr lang="ar-TN" dirty="0" err="1" smtClean="0">
                <a:solidFill>
                  <a:schemeClr val="bg1"/>
                </a:solidFill>
              </a:rPr>
              <a:t>الجنس: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</a:p>
          <a:p>
            <a:pPr algn="ctr" rtl="1">
              <a:buNone/>
            </a:pPr>
            <a:r>
              <a:rPr lang="ar-TN" dirty="0" smtClean="0">
                <a:solidFill>
                  <a:schemeClr val="bg1"/>
                </a:solidFill>
              </a:rPr>
              <a:t>0.94 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</a:p>
          <a:p>
            <a:pPr algn="ctr" rtl="1">
              <a:buNone/>
            </a:pPr>
            <a:r>
              <a:rPr lang="ar-TN" dirty="0" smtClean="0">
                <a:solidFill>
                  <a:schemeClr val="bg1"/>
                </a:solidFill>
              </a:rPr>
              <a:t>( سوسة 1.54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 ، تونس 0.65 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و </a:t>
            </a:r>
            <a:r>
              <a:rPr lang="ar-TN" dirty="0" err="1" smtClean="0">
                <a:solidFill>
                  <a:schemeClr val="bg1"/>
                </a:solidFill>
              </a:rPr>
              <a:t>صفاقس</a:t>
            </a:r>
            <a:r>
              <a:rPr lang="ar-TN" dirty="0" smtClean="0">
                <a:solidFill>
                  <a:schemeClr val="bg1"/>
                </a:solidFill>
              </a:rPr>
              <a:t> 0.62 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  <a:r>
              <a:rPr lang="ar-TN" dirty="0" err="1" smtClean="0">
                <a:solidFill>
                  <a:schemeClr val="bg1"/>
                </a:solidFill>
              </a:rPr>
              <a:t>)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TN" dirty="0" smtClean="0"/>
              <a:t>وضع </a:t>
            </a:r>
            <a:r>
              <a:rPr lang="ar-TN" dirty="0" err="1" smtClean="0"/>
              <a:t>السيدا</a:t>
            </a:r>
            <a:r>
              <a:rPr lang="ar-TN" dirty="0" smtClean="0"/>
              <a:t> في تونس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 smtClean="0"/>
              <a:t>1895</a:t>
            </a:r>
            <a:r>
              <a:rPr lang="ar-TN" dirty="0" smtClean="0"/>
              <a:t> حالة </a:t>
            </a:r>
            <a:r>
              <a:rPr lang="ar-TN" dirty="0" err="1" smtClean="0"/>
              <a:t>تسجلت</a:t>
            </a:r>
            <a:r>
              <a:rPr lang="ar-TN" dirty="0" smtClean="0"/>
              <a:t> من 1985  لـ  2013</a:t>
            </a:r>
            <a:endParaRPr lang="fr-FR" dirty="0" smtClean="0"/>
          </a:p>
          <a:p>
            <a:pPr algn="r" rtl="1"/>
            <a:r>
              <a:rPr lang="ar-TN" dirty="0" smtClean="0"/>
              <a:t>ابتداء من 2009 بدا عدد الحالات ألّي </a:t>
            </a:r>
            <a:r>
              <a:rPr lang="ar-TN" dirty="0" err="1" smtClean="0"/>
              <a:t>نسجلوهم</a:t>
            </a:r>
            <a:r>
              <a:rPr lang="ar-TN" dirty="0" smtClean="0"/>
              <a:t> كل عام </a:t>
            </a:r>
            <a:r>
              <a:rPr lang="ar-TN" dirty="0" err="1" smtClean="0"/>
              <a:t>يزيد </a:t>
            </a:r>
            <a:r>
              <a:rPr lang="ar-TN" dirty="0" smtClean="0"/>
              <a:t>( 100 حالة عام 2013</a:t>
            </a:r>
            <a:r>
              <a:rPr lang="ar-TN" dirty="0" err="1" smtClean="0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1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8501122" cy="585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284984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عند مستهلكي المخدّرات المحقونة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العيّنة موضوع الدراسة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حجم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العيّنة: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800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شخص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ميدان البحث: تونس و بنزرت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السن: معدل 36 عام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المستوى التعليمي: 53.2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إبتدائي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المهنة: 50.8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بطّالة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الوضع الاجتماعي: 62.7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عزّاب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80.7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عرفو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السجن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التّجربة مع استهلاك المخدّرات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52.6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بداو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التجربة في سن بين 15 و 19 سنا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مكان الاستهلاك: 65.3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في الدار و 47.4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في الشارع و ما تابعو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46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قامو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بمحاولة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التداوي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من الإدمان في </a:t>
            </a:r>
            <a:r>
              <a:rPr lang="ar-TN" smtClean="0">
                <a:latin typeface="Tahoma" pitchFamily="34" charset="0"/>
                <a:ea typeface="Tahoma" pitchFamily="34" charset="0"/>
                <a:cs typeface="Tahoma" pitchFamily="34" charset="0"/>
              </a:rPr>
              <a:t>مركز </a:t>
            </a:r>
            <a:r>
              <a:rPr lang="ar-TN" smtClean="0">
                <a:latin typeface="Tahoma" pitchFamily="34" charset="0"/>
                <a:ea typeface="Tahoma" pitchFamily="34" charset="0"/>
                <a:cs typeface="Tahoma" pitchFamily="34" charset="0"/>
              </a:rPr>
              <a:t>طينة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بصفاقس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99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يستعملو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Subutex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90</a:t>
            </a:r>
            <a:r>
              <a:rPr lang="ar-TN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ما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يتبادلوش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الزرارق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بيناتهم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91.2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يشريو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الزرارق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م الصيدلية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Pharmacie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السلوك الجنسي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78.6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هوما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ناشطين جنسيا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يقولو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ألّي كانت لهم علاقة جنسية مع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حرفاء</a:t>
            </a:r>
            <a:endParaRPr lang="ar-TN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عادة ما يكون الشريك الجنسي أكبر في العمر 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49.7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قامو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بعلاقة جنسية مع سيّدة</a:t>
            </a:r>
          </a:p>
          <a:p>
            <a:pPr algn="r" rtl="1"/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إستعمال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الواقي ضعيف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3861048"/>
            <a:ext cx="7344816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متعاطو المخدّرات المحقونة و السيدا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95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عندهم معلومات على السيدا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فقط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يرفضو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الفكار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الغالطة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على السيدا</a:t>
            </a:r>
          </a:p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18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فقط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يقومو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بال </a:t>
            </a:r>
            <a:r>
              <a:rPr lang="fr-F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test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buNone/>
            </a:pPr>
            <a:endParaRPr lang="ar-TN" dirty="0" smtClean="0"/>
          </a:p>
          <a:p>
            <a:pPr algn="ctr">
              <a:buNone/>
            </a:pPr>
            <a:r>
              <a:rPr lang="ar-TN" dirty="0" smtClean="0">
                <a:solidFill>
                  <a:schemeClr val="bg1"/>
                </a:solidFill>
              </a:rPr>
              <a:t>نسبة العدوى </a:t>
            </a:r>
            <a:r>
              <a:rPr lang="ar-TN" dirty="0" err="1" smtClean="0">
                <a:solidFill>
                  <a:schemeClr val="bg1"/>
                </a:solidFill>
              </a:rPr>
              <a:t>بالسيدا</a:t>
            </a:r>
            <a:r>
              <a:rPr lang="ar-TN" dirty="0" smtClean="0">
                <a:solidFill>
                  <a:schemeClr val="bg1"/>
                </a:solidFill>
              </a:rPr>
              <a:t> عند متعاطي المخدّرات </a:t>
            </a:r>
            <a:r>
              <a:rPr lang="ar-TN" dirty="0" err="1" smtClean="0">
                <a:solidFill>
                  <a:schemeClr val="bg1"/>
                </a:solidFill>
              </a:rPr>
              <a:t>المحقونة:</a:t>
            </a:r>
            <a:endParaRPr lang="ar-TN" dirty="0" smtClean="0">
              <a:solidFill>
                <a:schemeClr val="bg1"/>
              </a:solidFill>
            </a:endParaRPr>
          </a:p>
          <a:p>
            <a:pPr algn="ctr" rtl="1">
              <a:buNone/>
            </a:pPr>
            <a:r>
              <a:rPr lang="ar-TN" dirty="0" smtClean="0"/>
              <a:t> </a:t>
            </a:r>
            <a:r>
              <a:rPr lang="ar-TN" dirty="0" smtClean="0">
                <a:solidFill>
                  <a:schemeClr val="bg1"/>
                </a:solidFill>
              </a:rPr>
              <a:t>3.9 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(كانت 2.7 </a:t>
            </a:r>
            <a:r>
              <a:rPr lang="fr-FR" dirty="0" smtClean="0">
                <a:solidFill>
                  <a:schemeClr val="bg1"/>
                </a:solidFill>
              </a:rPr>
              <a:t>%</a:t>
            </a:r>
            <a:r>
              <a:rPr lang="ar-TN" dirty="0" smtClean="0">
                <a:solidFill>
                  <a:schemeClr val="bg1"/>
                </a:solidFill>
              </a:rPr>
              <a:t> سنة 2011</a:t>
            </a:r>
            <a:r>
              <a:rPr lang="ar-TN" dirty="0" err="1" smtClean="0">
                <a:solidFill>
                  <a:schemeClr val="bg1"/>
                </a:solidFill>
              </a:rPr>
              <a:t>)</a:t>
            </a:r>
            <a:r>
              <a:rPr lang="ar-TN" dirty="0" smtClean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772400" cy="1362075"/>
          </a:xfrm>
        </p:spPr>
        <p:txBody>
          <a:bodyPr>
            <a:normAutofit/>
          </a:bodyPr>
          <a:lstStyle/>
          <a:p>
            <a:pPr algn="r" rtl="1"/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عند الرجال ألّي </a:t>
            </a:r>
            <a:r>
              <a:rPr lang="ar-TN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يتعطاو</a:t>
            </a:r>
            <a:r>
              <a:rPr lang="ar-TN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الجنس مع الرجال</a:t>
            </a:r>
            <a:endParaRPr lang="fr-F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586</Words>
  <Application>Microsoft Office PowerPoint</Application>
  <PresentationFormat>Affichage à l'écran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خلاصة نتائج الدراسة الميدانية حول السيدا و سلوكيات المجموعات المعنية أكثر بالموضوع 2014 - </vt:lpstr>
      <vt:lpstr>وضع السيدا في تونس</vt:lpstr>
      <vt:lpstr>Diapositive 3</vt:lpstr>
      <vt:lpstr>عند مستهلكي المخدّرات المحقونة</vt:lpstr>
      <vt:lpstr>العيّنة موضوع الدراسة</vt:lpstr>
      <vt:lpstr>التّجربة مع استهلاك المخدّرات</vt:lpstr>
      <vt:lpstr>السلوك الجنسي</vt:lpstr>
      <vt:lpstr>متعاطو المخدّرات المحقونة و السيدا</vt:lpstr>
      <vt:lpstr>عند الرجال ألّي يتعطاو الجنس مع الرجال</vt:lpstr>
      <vt:lpstr>العيّنة موضوع الدراسة</vt:lpstr>
      <vt:lpstr>السلوك الجنسي</vt:lpstr>
      <vt:lpstr>السلوك الجنسي (2)</vt:lpstr>
      <vt:lpstr> و السيداMSM  </vt:lpstr>
      <vt:lpstr>عند السيّدات ألّي يتعطاو تجارة الجنس</vt:lpstr>
      <vt:lpstr>العيّنة موضوع الدراسة</vt:lpstr>
      <vt:lpstr>السلوك الجنسي</vt:lpstr>
      <vt:lpstr>تجارة الجنس  و السيدا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خلاصة نتائج الدراسة الميدانية حول السيدا و سلوكيات المجموعات المعنية أكثر بالموضوع 2014 - </dc:title>
  <dc:creator>Amel Ben Said</dc:creator>
  <cp:lastModifiedBy>joker</cp:lastModifiedBy>
  <cp:revision>13</cp:revision>
  <dcterms:created xsi:type="dcterms:W3CDTF">2014-11-04T07:41:57Z</dcterms:created>
  <dcterms:modified xsi:type="dcterms:W3CDTF">2014-11-19T10:09:03Z</dcterms:modified>
</cp:coreProperties>
</file>