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64" r:id="rId6"/>
    <p:sldId id="265" r:id="rId7"/>
    <p:sldId id="263" r:id="rId8"/>
    <p:sldId id="266" r:id="rId9"/>
    <p:sldId id="267" r:id="rId10"/>
    <p:sldId id="269" r:id="rId11"/>
    <p:sldId id="26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A76FB4-B1D4-4B40-A1E6-F6C4746D528B}" type="doc">
      <dgm:prSet loTypeId="urn:microsoft.com/office/officeart/2005/8/layout/hProcess6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90FA30F7-3CE0-45DD-839C-DC9185062CAD}">
      <dgm:prSet phldrT="[Texte]" custT="1"/>
      <dgm:spPr>
        <a:xfrm>
          <a:off x="229260" y="61805"/>
          <a:ext cx="546922" cy="49444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8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Avant 2000</a:t>
          </a:r>
          <a:endParaRPr lang="fr-FR" sz="18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D613624F-F345-4199-8D25-9864FD1E1B2C}" type="parTrans" cxnId="{40FBA589-EAFE-4359-8479-87C85C6BE397}">
      <dgm:prSet/>
      <dgm:spPr/>
      <dgm:t>
        <a:bodyPr/>
        <a:lstStyle/>
        <a:p>
          <a:endParaRPr lang="fr-FR" sz="800"/>
        </a:p>
      </dgm:t>
    </dgm:pt>
    <dgm:pt modelId="{6EEB889E-147B-4B9C-9E92-75CB6F32F938}" type="sibTrans" cxnId="{40FBA589-EAFE-4359-8479-87C85C6BE397}">
      <dgm:prSet/>
      <dgm:spPr/>
      <dgm:t>
        <a:bodyPr/>
        <a:lstStyle/>
        <a:p>
          <a:endParaRPr lang="fr-FR" sz="800"/>
        </a:p>
      </dgm:t>
    </dgm:pt>
    <dgm:pt modelId="{6D10C243-E061-4802-A638-20F9190D00B5}">
      <dgm:prSet phldrT="[Texte]" custT="1"/>
      <dgm:spPr>
        <a:xfrm>
          <a:off x="629235" y="0"/>
          <a:ext cx="1218245" cy="618057"/>
        </a:xfrm>
        <a:solidFill>
          <a:srgbClr val="4472C4">
            <a:tint val="40000"/>
            <a:alpha val="9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4472C4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Sex-Ratio</a:t>
          </a:r>
        </a:p>
        <a:p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3,02</a:t>
          </a:r>
          <a:endParaRPr lang="fr-FR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08629945-41B1-4C60-AB1F-4CCF4C71C1A9}" type="parTrans" cxnId="{4241A825-0880-4701-A329-E6347398887E}">
      <dgm:prSet/>
      <dgm:spPr/>
      <dgm:t>
        <a:bodyPr/>
        <a:lstStyle/>
        <a:p>
          <a:endParaRPr lang="fr-FR" sz="800"/>
        </a:p>
      </dgm:t>
    </dgm:pt>
    <dgm:pt modelId="{64EC1E89-F870-47A8-8E0F-E95136E74A3A}" type="sibTrans" cxnId="{4241A825-0880-4701-A329-E6347398887E}">
      <dgm:prSet/>
      <dgm:spPr/>
      <dgm:t>
        <a:bodyPr/>
        <a:lstStyle/>
        <a:p>
          <a:endParaRPr lang="fr-FR" sz="800"/>
        </a:p>
      </dgm:t>
    </dgm:pt>
    <dgm:pt modelId="{36046BB8-FA53-43FA-BE4B-815F693B3A60}">
      <dgm:prSet phldrT="[Texte]" custT="1"/>
      <dgm:spPr>
        <a:xfrm>
          <a:off x="4016925" y="0"/>
          <a:ext cx="1080390" cy="618057"/>
        </a:xfrm>
        <a:solidFill>
          <a:srgbClr val="4472C4">
            <a:tint val="40000"/>
            <a:alpha val="90000"/>
            <a:hueOff val="-7391755"/>
            <a:satOff val="-12816"/>
            <a:lumOff val="-1289"/>
            <a:alphaOff val="0"/>
          </a:srgbClr>
        </a:solidFill>
        <a:ln w="12700" cap="flat" cmpd="sng" algn="ctr">
          <a:solidFill>
            <a:srgbClr val="4472C4">
              <a:tint val="40000"/>
              <a:alpha val="90000"/>
              <a:hueOff val="-7391755"/>
              <a:satOff val="-12816"/>
              <a:lumOff val="-1289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05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 </a:t>
          </a:r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Sex-Ratio </a:t>
          </a:r>
        </a:p>
        <a:p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0,96</a:t>
          </a:r>
        </a:p>
      </dgm:t>
    </dgm:pt>
    <dgm:pt modelId="{B61DD63B-CCB9-4CF5-9446-443B401A3B7F}" type="parTrans" cxnId="{8B9A4B3D-EA76-46D0-B809-743248C3F4E6}">
      <dgm:prSet/>
      <dgm:spPr/>
      <dgm:t>
        <a:bodyPr/>
        <a:lstStyle/>
        <a:p>
          <a:endParaRPr lang="fr-FR" sz="800"/>
        </a:p>
      </dgm:t>
    </dgm:pt>
    <dgm:pt modelId="{F41474BE-10C3-47F1-A1AD-D1B9694BED68}" type="sibTrans" cxnId="{8B9A4B3D-EA76-46D0-B809-743248C3F4E6}">
      <dgm:prSet/>
      <dgm:spPr/>
      <dgm:t>
        <a:bodyPr/>
        <a:lstStyle/>
        <a:p>
          <a:endParaRPr lang="fr-FR" sz="800"/>
        </a:p>
      </dgm:t>
    </dgm:pt>
    <dgm:pt modelId="{CEC29435-E370-42CC-9AD7-A8690FD058BF}">
      <dgm:prSet phldrT="[Texte]" custT="1"/>
      <dgm:spPr>
        <a:xfrm>
          <a:off x="3871574" y="61805"/>
          <a:ext cx="470938" cy="494445"/>
        </a:xfrm>
        <a:solidFill>
          <a:srgbClr val="4472C4">
            <a:hueOff val="-7353344"/>
            <a:satOff val="-10228"/>
            <a:lumOff val="-3922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fr-FR" sz="18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En 2013</a:t>
          </a:r>
          <a:endParaRPr lang="fr-FR" sz="18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B6F05454-487C-4B8E-BB9D-5A1971F37673}" type="sibTrans" cxnId="{F28E981E-E6B8-4847-A306-41A959C48412}">
      <dgm:prSet/>
      <dgm:spPr/>
      <dgm:t>
        <a:bodyPr/>
        <a:lstStyle/>
        <a:p>
          <a:endParaRPr lang="fr-FR" sz="800"/>
        </a:p>
      </dgm:t>
    </dgm:pt>
    <dgm:pt modelId="{E122D973-0A7D-4BD6-B271-8D3F6AF2B5AC}" type="parTrans" cxnId="{F28E981E-E6B8-4847-A306-41A959C48412}">
      <dgm:prSet/>
      <dgm:spPr/>
      <dgm:t>
        <a:bodyPr/>
        <a:lstStyle/>
        <a:p>
          <a:endParaRPr lang="fr-FR" sz="800"/>
        </a:p>
      </dgm:t>
    </dgm:pt>
    <dgm:pt modelId="{32084A0F-C511-478A-9E88-4C772CE37396}">
      <dgm:prSet custT="1"/>
      <dgm:spPr>
        <a:xfrm>
          <a:off x="1864620" y="72712"/>
          <a:ext cx="522536" cy="472632"/>
        </a:xfrm>
        <a:solidFill>
          <a:srgbClr val="4472C4">
            <a:hueOff val="-3676672"/>
            <a:satOff val="-5114"/>
            <a:lumOff val="-1961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8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Après 2000</a:t>
          </a:r>
        </a:p>
        <a:p>
          <a:pPr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607C205-A586-4D1A-B709-EA2EE721A949}" type="parTrans" cxnId="{893ABBDF-A37A-443C-9E6F-2B4544EA982D}">
      <dgm:prSet/>
      <dgm:spPr/>
      <dgm:t>
        <a:bodyPr/>
        <a:lstStyle/>
        <a:p>
          <a:endParaRPr lang="fr-FR" sz="1050"/>
        </a:p>
      </dgm:t>
    </dgm:pt>
    <dgm:pt modelId="{91D4C4A7-686D-4076-B83B-6D2AEBEFEF2C}" type="sibTrans" cxnId="{893ABBDF-A37A-443C-9E6F-2B4544EA982D}">
      <dgm:prSet/>
      <dgm:spPr/>
      <dgm:t>
        <a:bodyPr/>
        <a:lstStyle/>
        <a:p>
          <a:endParaRPr lang="fr-FR" sz="1050"/>
        </a:p>
      </dgm:t>
    </dgm:pt>
    <dgm:pt modelId="{2D47C028-CDAF-4137-BDA7-0C66EC23650A}">
      <dgm:prSet custT="1"/>
      <dgm:spPr>
        <a:xfrm>
          <a:off x="2057526" y="0"/>
          <a:ext cx="1836050" cy="618057"/>
        </a:xfrm>
        <a:solidFill>
          <a:srgbClr val="4472C4">
            <a:tint val="40000"/>
            <a:alpha val="90000"/>
            <a:hueOff val="-3695877"/>
            <a:satOff val="-6408"/>
            <a:lumOff val="-644"/>
            <a:alphaOff val="0"/>
          </a:srgbClr>
        </a:solidFill>
        <a:ln w="12700" cap="flat" cmpd="sng" algn="ctr">
          <a:solidFill>
            <a:srgbClr val="4472C4">
              <a:tint val="40000"/>
              <a:alpha val="90000"/>
              <a:hueOff val="-3695877"/>
              <a:satOff val="-6408"/>
              <a:lumOff val="-644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Sex-Ratio </a:t>
          </a:r>
        </a:p>
        <a:p>
          <a:pPr algn="ctr"/>
          <a:r>
            <a:rPr lang="fr-FR" sz="18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1,74</a:t>
          </a:r>
          <a:endParaRPr lang="fr-FR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E80628E-E6AC-44B1-949C-4999B4DBAB1B}" type="parTrans" cxnId="{71909018-57AB-4694-A535-14BEB33ECB68}">
      <dgm:prSet/>
      <dgm:spPr/>
      <dgm:t>
        <a:bodyPr/>
        <a:lstStyle/>
        <a:p>
          <a:endParaRPr lang="fr-FR" sz="1050"/>
        </a:p>
      </dgm:t>
    </dgm:pt>
    <dgm:pt modelId="{717B83F6-0B39-4182-B469-3BE384600DDB}" type="sibTrans" cxnId="{71909018-57AB-4694-A535-14BEB33ECB68}">
      <dgm:prSet/>
      <dgm:spPr/>
      <dgm:t>
        <a:bodyPr/>
        <a:lstStyle/>
        <a:p>
          <a:endParaRPr lang="fr-FR" sz="1050"/>
        </a:p>
      </dgm:t>
    </dgm:pt>
    <dgm:pt modelId="{5C725F73-9097-4A78-B357-1F7679F36EB5}" type="pres">
      <dgm:prSet presAssocID="{03A76FB4-B1D4-4B40-A1E6-F6C4746D528B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0A3638B-46E3-4ACE-97F6-224530C39A9A}" type="pres">
      <dgm:prSet presAssocID="{90FA30F7-3CE0-45DD-839C-DC9185062CAD}" presName="compNode" presStyleCnt="0"/>
      <dgm:spPr/>
      <dgm:t>
        <a:bodyPr/>
        <a:lstStyle/>
        <a:p>
          <a:endParaRPr lang="fr-FR"/>
        </a:p>
      </dgm:t>
    </dgm:pt>
    <dgm:pt modelId="{554D36CC-0B87-420D-90AA-F6A62B6886E8}" type="pres">
      <dgm:prSet presAssocID="{90FA30F7-3CE0-45DD-839C-DC9185062CAD}" presName="noGeometry" presStyleCnt="0"/>
      <dgm:spPr/>
      <dgm:t>
        <a:bodyPr/>
        <a:lstStyle/>
        <a:p>
          <a:endParaRPr lang="fr-FR"/>
        </a:p>
      </dgm:t>
    </dgm:pt>
    <dgm:pt modelId="{570A19CE-6F19-4737-87AA-0764B084BB3B}" type="pres">
      <dgm:prSet presAssocID="{90FA30F7-3CE0-45DD-839C-DC9185062CAD}" presName="childTextVisible" presStyleLbl="bgAccFollowNode1" presStyleIdx="0" presStyleCnt="3" custScaleX="132973" custLinFactNeighborX="18752">
        <dgm:presLayoutVars>
          <dgm:bulletEnabled val="1"/>
        </dgm:presLayoutVars>
      </dgm:prSet>
      <dgm:spPr>
        <a:prstGeom prst="rightArrow">
          <a:avLst>
            <a:gd name="adj1" fmla="val 70000"/>
            <a:gd name="adj2" fmla="val 50000"/>
          </a:avLst>
        </a:prstGeom>
      </dgm:spPr>
      <dgm:t>
        <a:bodyPr/>
        <a:lstStyle/>
        <a:p>
          <a:endParaRPr lang="fr-FR"/>
        </a:p>
      </dgm:t>
    </dgm:pt>
    <dgm:pt modelId="{B5C38DD1-E5D8-4E67-94A6-F834DF44506B}" type="pres">
      <dgm:prSet presAssocID="{90FA30F7-3CE0-45DD-839C-DC9185062CAD}" presName="childTextHidden" presStyleLbl="bgAccFollowNode1" presStyleIdx="0" presStyleCnt="3"/>
      <dgm:spPr/>
      <dgm:t>
        <a:bodyPr/>
        <a:lstStyle/>
        <a:p>
          <a:endParaRPr lang="fr-FR"/>
        </a:p>
      </dgm:t>
    </dgm:pt>
    <dgm:pt modelId="{311BD286-CCD9-4EFC-8D84-50132798F6B7}" type="pres">
      <dgm:prSet presAssocID="{90FA30F7-3CE0-45DD-839C-DC9185062CAD}" presName="parentText" presStyleLbl="node1" presStyleIdx="0" presStyleCnt="3" custScaleX="154704" custScaleY="139860" custLinFactNeighborX="-70580">
        <dgm:presLayoutVars>
          <dgm:chMax val="1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B83AEBF0-B8FB-432D-BC02-2E78AE7803E7}" type="pres">
      <dgm:prSet presAssocID="{90FA30F7-3CE0-45DD-839C-DC9185062CAD}" presName="aSpace" presStyleCnt="0"/>
      <dgm:spPr/>
      <dgm:t>
        <a:bodyPr/>
        <a:lstStyle/>
        <a:p>
          <a:endParaRPr lang="fr-FR"/>
        </a:p>
      </dgm:t>
    </dgm:pt>
    <dgm:pt modelId="{84BC5491-D16A-4530-8966-916473A22BA9}" type="pres">
      <dgm:prSet presAssocID="{32084A0F-C511-478A-9E88-4C772CE37396}" presName="compNode" presStyleCnt="0"/>
      <dgm:spPr/>
      <dgm:t>
        <a:bodyPr/>
        <a:lstStyle/>
        <a:p>
          <a:endParaRPr lang="fr-FR"/>
        </a:p>
      </dgm:t>
    </dgm:pt>
    <dgm:pt modelId="{F1DB5BE8-49E6-44CD-AA74-0CD218B02C08}" type="pres">
      <dgm:prSet presAssocID="{32084A0F-C511-478A-9E88-4C772CE37396}" presName="noGeometry" presStyleCnt="0"/>
      <dgm:spPr/>
      <dgm:t>
        <a:bodyPr/>
        <a:lstStyle/>
        <a:p>
          <a:endParaRPr lang="fr-FR"/>
        </a:p>
      </dgm:t>
    </dgm:pt>
    <dgm:pt modelId="{CEF89B3F-2D80-44F7-B79F-81D9CA0F9F36}" type="pres">
      <dgm:prSet presAssocID="{32084A0F-C511-478A-9E88-4C772CE37396}" presName="childTextVisible" presStyleLbl="bgAccFollowNode1" presStyleIdx="1" presStyleCnt="3" custScaleX="142801" custLinFactNeighborX="19162" custLinFactNeighborY="-429">
        <dgm:presLayoutVars>
          <dgm:bulletEnabled val="1"/>
        </dgm:presLayoutVars>
      </dgm:prSet>
      <dgm:spPr>
        <a:prstGeom prst="rightArrow">
          <a:avLst>
            <a:gd name="adj1" fmla="val 70000"/>
            <a:gd name="adj2" fmla="val 50000"/>
          </a:avLst>
        </a:prstGeom>
      </dgm:spPr>
      <dgm:t>
        <a:bodyPr/>
        <a:lstStyle/>
        <a:p>
          <a:endParaRPr lang="fr-FR"/>
        </a:p>
      </dgm:t>
    </dgm:pt>
    <dgm:pt modelId="{AC4C8043-3EC5-4580-93F9-F523B6ACBB93}" type="pres">
      <dgm:prSet presAssocID="{32084A0F-C511-478A-9E88-4C772CE37396}" presName="childTextHidden" presStyleLbl="bgAccFollowNode1" presStyleIdx="1" presStyleCnt="3"/>
      <dgm:spPr/>
      <dgm:t>
        <a:bodyPr/>
        <a:lstStyle/>
        <a:p>
          <a:endParaRPr lang="fr-FR"/>
        </a:p>
      </dgm:t>
    </dgm:pt>
    <dgm:pt modelId="{39A43A94-484F-45A8-BB43-4F8699AEF025}" type="pres">
      <dgm:prSet presAssocID="{32084A0F-C511-478A-9E88-4C772CE37396}" presName="parentText" presStyleLbl="node1" presStyleIdx="1" presStyleCnt="3" custScaleX="147806" custScaleY="133690" custLinFactNeighborX="-58752">
        <dgm:presLayoutVars>
          <dgm:chMax val="1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  <dgm:pt modelId="{D0CF5B95-B22C-4777-845A-E1D668FA142B}" type="pres">
      <dgm:prSet presAssocID="{32084A0F-C511-478A-9E88-4C772CE37396}" presName="aSpace" presStyleCnt="0"/>
      <dgm:spPr/>
      <dgm:t>
        <a:bodyPr/>
        <a:lstStyle/>
        <a:p>
          <a:endParaRPr lang="fr-FR"/>
        </a:p>
      </dgm:t>
    </dgm:pt>
    <dgm:pt modelId="{388D8E28-F91D-45D8-858A-41AF198D1861}" type="pres">
      <dgm:prSet presAssocID="{CEC29435-E370-42CC-9AD7-A8690FD058BF}" presName="compNode" presStyleCnt="0"/>
      <dgm:spPr/>
      <dgm:t>
        <a:bodyPr/>
        <a:lstStyle/>
        <a:p>
          <a:endParaRPr lang="fr-FR"/>
        </a:p>
      </dgm:t>
    </dgm:pt>
    <dgm:pt modelId="{9D0BB0D3-222D-4093-AAC4-D2EC40B308FD}" type="pres">
      <dgm:prSet presAssocID="{CEC29435-E370-42CC-9AD7-A8690FD058BF}" presName="noGeometry" presStyleCnt="0"/>
      <dgm:spPr/>
      <dgm:t>
        <a:bodyPr/>
        <a:lstStyle/>
        <a:p>
          <a:endParaRPr lang="fr-FR"/>
        </a:p>
      </dgm:t>
    </dgm:pt>
    <dgm:pt modelId="{C7FED428-B5C7-472D-94A2-EED87F5306CE}" type="pres">
      <dgm:prSet presAssocID="{CEC29435-E370-42CC-9AD7-A8690FD058BF}" presName="childTextVisible" presStyleLbl="bgAccFollowNode1" presStyleIdx="2" presStyleCnt="3" custScaleX="118150" custLinFactNeighborX="75574" custLinFactNeighborY="1346">
        <dgm:presLayoutVars>
          <dgm:bulletEnabled val="1"/>
        </dgm:presLayoutVars>
      </dgm:prSet>
      <dgm:spPr>
        <a:prstGeom prst="rightArrow">
          <a:avLst>
            <a:gd name="adj1" fmla="val 70000"/>
            <a:gd name="adj2" fmla="val 50000"/>
          </a:avLst>
        </a:prstGeom>
      </dgm:spPr>
      <dgm:t>
        <a:bodyPr/>
        <a:lstStyle/>
        <a:p>
          <a:endParaRPr lang="fr-FR"/>
        </a:p>
      </dgm:t>
    </dgm:pt>
    <dgm:pt modelId="{83AFFF4E-9207-43EC-9925-98E8856D7FF2}" type="pres">
      <dgm:prSet presAssocID="{CEC29435-E370-42CC-9AD7-A8690FD058BF}" presName="childTextHidden" presStyleLbl="bgAccFollowNode1" presStyleIdx="2" presStyleCnt="3"/>
      <dgm:spPr/>
      <dgm:t>
        <a:bodyPr/>
        <a:lstStyle/>
        <a:p>
          <a:endParaRPr lang="fr-FR"/>
        </a:p>
      </dgm:t>
    </dgm:pt>
    <dgm:pt modelId="{F8930A53-BA85-4198-A6ED-4C0C01DB5255}" type="pres">
      <dgm:prSet presAssocID="{CEC29435-E370-42CC-9AD7-A8690FD058BF}" presName="parentText" presStyleLbl="node1" presStyleIdx="2" presStyleCnt="3" custScaleX="133211" custScaleY="139860" custLinFactNeighborX="-42224" custLinFactNeighborY="-4657">
        <dgm:presLayoutVars>
          <dgm:chMax val="1"/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fr-FR"/>
        </a:p>
      </dgm:t>
    </dgm:pt>
  </dgm:ptLst>
  <dgm:cxnLst>
    <dgm:cxn modelId="{49A81543-CB87-441E-875E-889E13AEB0BF}" type="presOf" srcId="{CEC29435-E370-42CC-9AD7-A8690FD058BF}" destId="{F8930A53-BA85-4198-A6ED-4C0C01DB5255}" srcOrd="0" destOrd="0" presId="urn:microsoft.com/office/officeart/2005/8/layout/hProcess6"/>
    <dgm:cxn modelId="{71909018-57AB-4694-A535-14BEB33ECB68}" srcId="{32084A0F-C511-478A-9E88-4C772CE37396}" destId="{2D47C028-CDAF-4137-BDA7-0C66EC23650A}" srcOrd="0" destOrd="0" parTransId="{EE80628E-E6AC-44B1-949C-4999B4DBAB1B}" sibTransId="{717B83F6-0B39-4182-B469-3BE384600DDB}"/>
    <dgm:cxn modelId="{E2751A5A-BAB8-4FDE-BB05-22C84EDE1EFE}" type="presOf" srcId="{6D10C243-E061-4802-A638-20F9190D00B5}" destId="{B5C38DD1-E5D8-4E67-94A6-F834DF44506B}" srcOrd="1" destOrd="0" presId="urn:microsoft.com/office/officeart/2005/8/layout/hProcess6"/>
    <dgm:cxn modelId="{4241A825-0880-4701-A329-E6347398887E}" srcId="{90FA30F7-3CE0-45DD-839C-DC9185062CAD}" destId="{6D10C243-E061-4802-A638-20F9190D00B5}" srcOrd="0" destOrd="0" parTransId="{08629945-41B1-4C60-AB1F-4CCF4C71C1A9}" sibTransId="{64EC1E89-F870-47A8-8E0F-E95136E74A3A}"/>
    <dgm:cxn modelId="{5D22397D-957C-4469-987A-463BE8E6437E}" type="presOf" srcId="{03A76FB4-B1D4-4B40-A1E6-F6C4746D528B}" destId="{5C725F73-9097-4A78-B357-1F7679F36EB5}" srcOrd="0" destOrd="0" presId="urn:microsoft.com/office/officeart/2005/8/layout/hProcess6"/>
    <dgm:cxn modelId="{F85326ED-ED9D-4228-A996-8ADDBB1B6278}" type="presOf" srcId="{90FA30F7-3CE0-45DD-839C-DC9185062CAD}" destId="{311BD286-CCD9-4EFC-8D84-50132798F6B7}" srcOrd="0" destOrd="0" presId="urn:microsoft.com/office/officeart/2005/8/layout/hProcess6"/>
    <dgm:cxn modelId="{556751B2-5691-4C60-B158-C773DBE3C456}" type="presOf" srcId="{2D47C028-CDAF-4137-BDA7-0C66EC23650A}" destId="{AC4C8043-3EC5-4580-93F9-F523B6ACBB93}" srcOrd="1" destOrd="0" presId="urn:microsoft.com/office/officeart/2005/8/layout/hProcess6"/>
    <dgm:cxn modelId="{66DD1304-C9A9-4A8B-A4DD-D8FB19BDEB2C}" type="presOf" srcId="{36046BB8-FA53-43FA-BE4B-815F693B3A60}" destId="{83AFFF4E-9207-43EC-9925-98E8856D7FF2}" srcOrd="1" destOrd="0" presId="urn:microsoft.com/office/officeart/2005/8/layout/hProcess6"/>
    <dgm:cxn modelId="{F28E981E-E6B8-4847-A306-41A959C48412}" srcId="{03A76FB4-B1D4-4B40-A1E6-F6C4746D528B}" destId="{CEC29435-E370-42CC-9AD7-A8690FD058BF}" srcOrd="2" destOrd="0" parTransId="{E122D973-0A7D-4BD6-B271-8D3F6AF2B5AC}" sibTransId="{B6F05454-487C-4B8E-BB9D-5A1971F37673}"/>
    <dgm:cxn modelId="{794116E2-C5DD-43BD-B5F9-5E3BBC7CCB65}" type="presOf" srcId="{36046BB8-FA53-43FA-BE4B-815F693B3A60}" destId="{C7FED428-B5C7-472D-94A2-EED87F5306CE}" srcOrd="0" destOrd="0" presId="urn:microsoft.com/office/officeart/2005/8/layout/hProcess6"/>
    <dgm:cxn modelId="{8B9A4B3D-EA76-46D0-B809-743248C3F4E6}" srcId="{CEC29435-E370-42CC-9AD7-A8690FD058BF}" destId="{36046BB8-FA53-43FA-BE4B-815F693B3A60}" srcOrd="0" destOrd="0" parTransId="{B61DD63B-CCB9-4CF5-9446-443B401A3B7F}" sibTransId="{F41474BE-10C3-47F1-A1AD-D1B9694BED68}"/>
    <dgm:cxn modelId="{40FBA589-EAFE-4359-8479-87C85C6BE397}" srcId="{03A76FB4-B1D4-4B40-A1E6-F6C4746D528B}" destId="{90FA30F7-3CE0-45DD-839C-DC9185062CAD}" srcOrd="0" destOrd="0" parTransId="{D613624F-F345-4199-8D25-9864FD1E1B2C}" sibTransId="{6EEB889E-147B-4B9C-9E92-75CB6F32F938}"/>
    <dgm:cxn modelId="{AED3B155-03AA-4384-9E10-BBA7E8A03AB0}" type="presOf" srcId="{2D47C028-CDAF-4137-BDA7-0C66EC23650A}" destId="{CEF89B3F-2D80-44F7-B79F-81D9CA0F9F36}" srcOrd="0" destOrd="0" presId="urn:microsoft.com/office/officeart/2005/8/layout/hProcess6"/>
    <dgm:cxn modelId="{139855CB-64C0-4015-8209-2730F7B737B7}" type="presOf" srcId="{32084A0F-C511-478A-9E88-4C772CE37396}" destId="{39A43A94-484F-45A8-BB43-4F8699AEF025}" srcOrd="0" destOrd="0" presId="urn:microsoft.com/office/officeart/2005/8/layout/hProcess6"/>
    <dgm:cxn modelId="{2A9DA095-04FA-4FBF-BFE3-50C26E630BED}" type="presOf" srcId="{6D10C243-E061-4802-A638-20F9190D00B5}" destId="{570A19CE-6F19-4737-87AA-0764B084BB3B}" srcOrd="0" destOrd="0" presId="urn:microsoft.com/office/officeart/2005/8/layout/hProcess6"/>
    <dgm:cxn modelId="{893ABBDF-A37A-443C-9E6F-2B4544EA982D}" srcId="{03A76FB4-B1D4-4B40-A1E6-F6C4746D528B}" destId="{32084A0F-C511-478A-9E88-4C772CE37396}" srcOrd="1" destOrd="0" parTransId="{E607C205-A586-4D1A-B709-EA2EE721A949}" sibTransId="{91D4C4A7-686D-4076-B83B-6D2AEBEFEF2C}"/>
    <dgm:cxn modelId="{E69CB83E-D86D-4F9B-82EF-AB87D42DC38F}" type="presParOf" srcId="{5C725F73-9097-4A78-B357-1F7679F36EB5}" destId="{D0A3638B-46E3-4ACE-97F6-224530C39A9A}" srcOrd="0" destOrd="0" presId="urn:microsoft.com/office/officeart/2005/8/layout/hProcess6"/>
    <dgm:cxn modelId="{9D317B24-DCA3-4BA7-8D9D-E30030FE383B}" type="presParOf" srcId="{D0A3638B-46E3-4ACE-97F6-224530C39A9A}" destId="{554D36CC-0B87-420D-90AA-F6A62B6886E8}" srcOrd="0" destOrd="0" presId="urn:microsoft.com/office/officeart/2005/8/layout/hProcess6"/>
    <dgm:cxn modelId="{A1B70016-A66B-4E83-B486-7D0FF07FD905}" type="presParOf" srcId="{D0A3638B-46E3-4ACE-97F6-224530C39A9A}" destId="{570A19CE-6F19-4737-87AA-0764B084BB3B}" srcOrd="1" destOrd="0" presId="urn:microsoft.com/office/officeart/2005/8/layout/hProcess6"/>
    <dgm:cxn modelId="{5FA31659-ECB8-4D9E-A42A-EB64FA14FC31}" type="presParOf" srcId="{D0A3638B-46E3-4ACE-97F6-224530C39A9A}" destId="{B5C38DD1-E5D8-4E67-94A6-F834DF44506B}" srcOrd="2" destOrd="0" presId="urn:microsoft.com/office/officeart/2005/8/layout/hProcess6"/>
    <dgm:cxn modelId="{2C0EBAA2-CC0E-4F58-93C7-CA186A4AE5BB}" type="presParOf" srcId="{D0A3638B-46E3-4ACE-97F6-224530C39A9A}" destId="{311BD286-CCD9-4EFC-8D84-50132798F6B7}" srcOrd="3" destOrd="0" presId="urn:microsoft.com/office/officeart/2005/8/layout/hProcess6"/>
    <dgm:cxn modelId="{2C3D02A8-1CD1-4C7B-9505-3648723BDEC4}" type="presParOf" srcId="{5C725F73-9097-4A78-B357-1F7679F36EB5}" destId="{B83AEBF0-B8FB-432D-BC02-2E78AE7803E7}" srcOrd="1" destOrd="0" presId="urn:microsoft.com/office/officeart/2005/8/layout/hProcess6"/>
    <dgm:cxn modelId="{5503B485-5DA6-404B-837C-A699C6E2DC4F}" type="presParOf" srcId="{5C725F73-9097-4A78-B357-1F7679F36EB5}" destId="{84BC5491-D16A-4530-8966-916473A22BA9}" srcOrd="2" destOrd="0" presId="urn:microsoft.com/office/officeart/2005/8/layout/hProcess6"/>
    <dgm:cxn modelId="{E7D6C08B-A390-4AD1-9055-8D72837AF9E1}" type="presParOf" srcId="{84BC5491-D16A-4530-8966-916473A22BA9}" destId="{F1DB5BE8-49E6-44CD-AA74-0CD218B02C08}" srcOrd="0" destOrd="0" presId="urn:microsoft.com/office/officeart/2005/8/layout/hProcess6"/>
    <dgm:cxn modelId="{30C12032-6984-45B9-A54B-E6928ABC73E1}" type="presParOf" srcId="{84BC5491-D16A-4530-8966-916473A22BA9}" destId="{CEF89B3F-2D80-44F7-B79F-81D9CA0F9F36}" srcOrd="1" destOrd="0" presId="urn:microsoft.com/office/officeart/2005/8/layout/hProcess6"/>
    <dgm:cxn modelId="{DE738649-4B9B-464C-AAA1-F8A8280D3F67}" type="presParOf" srcId="{84BC5491-D16A-4530-8966-916473A22BA9}" destId="{AC4C8043-3EC5-4580-93F9-F523B6ACBB93}" srcOrd="2" destOrd="0" presId="urn:microsoft.com/office/officeart/2005/8/layout/hProcess6"/>
    <dgm:cxn modelId="{108E6EF8-953F-4429-8046-0EDB2C093AFF}" type="presParOf" srcId="{84BC5491-D16A-4530-8966-916473A22BA9}" destId="{39A43A94-484F-45A8-BB43-4F8699AEF025}" srcOrd="3" destOrd="0" presId="urn:microsoft.com/office/officeart/2005/8/layout/hProcess6"/>
    <dgm:cxn modelId="{2D615A8A-E1B3-4E25-9891-8A7C392454EA}" type="presParOf" srcId="{5C725F73-9097-4A78-B357-1F7679F36EB5}" destId="{D0CF5B95-B22C-4777-845A-E1D668FA142B}" srcOrd="3" destOrd="0" presId="urn:microsoft.com/office/officeart/2005/8/layout/hProcess6"/>
    <dgm:cxn modelId="{8070B6F5-B7FF-4539-BBA2-C9FD80F5D44F}" type="presParOf" srcId="{5C725F73-9097-4A78-B357-1F7679F36EB5}" destId="{388D8E28-F91D-45D8-858A-41AF198D1861}" srcOrd="4" destOrd="0" presId="urn:microsoft.com/office/officeart/2005/8/layout/hProcess6"/>
    <dgm:cxn modelId="{97793407-E003-4989-8DF8-4B944E5CDE99}" type="presParOf" srcId="{388D8E28-F91D-45D8-858A-41AF198D1861}" destId="{9D0BB0D3-222D-4093-AAC4-D2EC40B308FD}" srcOrd="0" destOrd="0" presId="urn:microsoft.com/office/officeart/2005/8/layout/hProcess6"/>
    <dgm:cxn modelId="{1154BA1F-BD0E-4CFB-AC24-67769FF8AE80}" type="presParOf" srcId="{388D8E28-F91D-45D8-858A-41AF198D1861}" destId="{C7FED428-B5C7-472D-94A2-EED87F5306CE}" srcOrd="1" destOrd="0" presId="urn:microsoft.com/office/officeart/2005/8/layout/hProcess6"/>
    <dgm:cxn modelId="{572B90EB-2114-471B-BA33-DB82A8A10692}" type="presParOf" srcId="{388D8E28-F91D-45D8-858A-41AF198D1861}" destId="{83AFFF4E-9207-43EC-9925-98E8856D7FF2}" srcOrd="2" destOrd="0" presId="urn:microsoft.com/office/officeart/2005/8/layout/hProcess6"/>
    <dgm:cxn modelId="{3A002337-7FC6-476E-9D18-A207583BB956}" type="presParOf" srcId="{388D8E28-F91D-45D8-858A-41AF198D1861}" destId="{F8930A53-BA85-4198-A6ED-4C0C01DB5255}" srcOrd="3" destOrd="0" presId="urn:microsoft.com/office/officeart/2005/8/layout/hProcess6"/>
  </dgm:cxnLst>
  <dgm:bg>
    <a:noFill/>
  </dgm:bg>
  <dgm:whole>
    <a:ln>
      <a:noFill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FE7D4-2738-40F3-B327-981FD0EAB2EA}" type="datetimeFigureOut">
              <a:rPr lang="fr-FR" smtClean="0"/>
              <a:pPr/>
              <a:t>22/11/2014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CDB9F-227B-483D-A1A6-030E515709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Réunion avec les populations clés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Aperçu général sur le processus d’élaboration de la note conceptuelle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9784"/>
            <a:ext cx="8229600" cy="1143000"/>
          </a:xfrm>
        </p:spPr>
        <p:txBody>
          <a:bodyPr/>
          <a:lstStyle/>
          <a:p>
            <a:r>
              <a:rPr lang="fr-FR" dirty="0" smtClean="0"/>
              <a:t>CRITERES D’ADMISSIBILITE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8898"/>
            <a:ext cx="8229600" cy="4856813"/>
          </a:xfrm>
        </p:spPr>
        <p:txBody>
          <a:bodyPr>
            <a:normAutofit/>
          </a:bodyPr>
          <a:lstStyle/>
          <a:p>
            <a:pPr lvl="0"/>
            <a:r>
              <a:rPr lang="fr-FR" sz="3600" b="1" dirty="0" smtClean="0"/>
              <a:t>CA 5 : </a:t>
            </a:r>
            <a:r>
              <a:rPr lang="en-US" sz="3600" dirty="0" err="1" smtClean="0"/>
              <a:t>Représentation</a:t>
            </a:r>
            <a:r>
              <a:rPr lang="en-US" sz="3600" dirty="0" smtClean="0"/>
              <a:t> des </a:t>
            </a:r>
            <a:r>
              <a:rPr lang="en-US" sz="3600" dirty="0" err="1"/>
              <a:t>membres</a:t>
            </a:r>
            <a:r>
              <a:rPr lang="en-US" sz="3600" dirty="0"/>
              <a:t> non-</a:t>
            </a:r>
            <a:r>
              <a:rPr lang="en-US" sz="3600" dirty="0" err="1"/>
              <a:t>gouvernementaux</a:t>
            </a:r>
            <a:r>
              <a:rPr lang="en-US" sz="3600" dirty="0"/>
              <a:t> en </a:t>
            </a:r>
            <a:r>
              <a:rPr lang="en-US" sz="3600" dirty="0" err="1"/>
              <a:t>ayant</a:t>
            </a:r>
            <a:r>
              <a:rPr lang="en-US" sz="3600" dirty="0"/>
              <a:t> </a:t>
            </a:r>
            <a:r>
              <a:rPr lang="en-US" sz="3600" dirty="0" err="1"/>
              <a:t>recours</a:t>
            </a:r>
            <a:r>
              <a:rPr lang="en-US" sz="3600" dirty="0"/>
              <a:t> à un </a:t>
            </a:r>
            <a:r>
              <a:rPr lang="en-US" sz="3600" dirty="0" err="1"/>
              <a:t>processus</a:t>
            </a:r>
            <a:r>
              <a:rPr lang="en-US" sz="3600" dirty="0"/>
              <a:t> transparent et </a:t>
            </a:r>
            <a:r>
              <a:rPr lang="en-US" sz="3600" dirty="0" err="1" smtClean="0"/>
              <a:t>documenté</a:t>
            </a:r>
            <a:r>
              <a:rPr lang="en-US" sz="3600" dirty="0" smtClean="0"/>
              <a:t>.</a:t>
            </a:r>
            <a:endParaRPr lang="fr-FR" sz="3600" dirty="0"/>
          </a:p>
          <a:p>
            <a:pPr lvl="0"/>
            <a:r>
              <a:rPr lang="fr-FR" sz="3600" b="1" dirty="0" smtClean="0"/>
              <a:t>CA 6 : </a:t>
            </a:r>
            <a:r>
              <a:rPr lang="en-US" sz="3600" dirty="0" smtClean="0"/>
              <a:t>Elaboration, publication </a:t>
            </a:r>
            <a:r>
              <a:rPr lang="en-US" sz="3600" dirty="0"/>
              <a:t>et </a:t>
            </a:r>
            <a:r>
              <a:rPr lang="en-US" sz="3600" dirty="0" err="1" smtClean="0"/>
              <a:t>mise</a:t>
            </a:r>
            <a:r>
              <a:rPr lang="en-US" sz="3600" dirty="0" smtClean="0"/>
              <a:t> en </a:t>
            </a:r>
            <a:r>
              <a:rPr lang="en-US" sz="3600" dirty="0" err="1" smtClean="0"/>
              <a:t>pratique</a:t>
            </a:r>
            <a:r>
              <a:rPr lang="en-US" sz="3600" dirty="0" smtClean="0"/>
              <a:t> d’ </a:t>
            </a:r>
            <a:r>
              <a:rPr lang="en-US" sz="3600" dirty="0" err="1"/>
              <a:t>une</a:t>
            </a:r>
            <a:r>
              <a:rPr lang="en-US" sz="3600" dirty="0"/>
              <a:t> </a:t>
            </a:r>
            <a:r>
              <a:rPr lang="en-US" sz="3600" dirty="0" err="1"/>
              <a:t>politique</a:t>
            </a:r>
            <a:r>
              <a:rPr lang="en-US" sz="3600" dirty="0"/>
              <a:t> de </a:t>
            </a:r>
            <a:r>
              <a:rPr lang="en-US" sz="3600" dirty="0" err="1"/>
              <a:t>gestion</a:t>
            </a:r>
            <a:r>
              <a:rPr lang="en-US" sz="3600" dirty="0"/>
              <a:t> des </a:t>
            </a:r>
            <a:r>
              <a:rPr lang="en-US" sz="3600" dirty="0" err="1"/>
              <a:t>conflits</a:t>
            </a:r>
            <a:r>
              <a:rPr lang="en-US" sz="3600" dirty="0"/>
              <a:t> </a:t>
            </a:r>
            <a:r>
              <a:rPr lang="en-US" sz="3600" dirty="0" err="1"/>
              <a:t>d’intérêt</a:t>
            </a:r>
            <a:r>
              <a:rPr lang="en-US" sz="3600" dirty="0"/>
              <a:t> qui </a:t>
            </a:r>
            <a:r>
              <a:rPr lang="en-US" sz="3600" dirty="0" err="1"/>
              <a:t>s’applique</a:t>
            </a:r>
            <a:r>
              <a:rPr lang="en-US" sz="3600" dirty="0"/>
              <a:t> à </a:t>
            </a:r>
            <a:r>
              <a:rPr lang="en-US" sz="3600" dirty="0" err="1"/>
              <a:t>tous</a:t>
            </a:r>
            <a:r>
              <a:rPr lang="en-US" sz="3600" dirty="0"/>
              <a:t> les </a:t>
            </a:r>
            <a:r>
              <a:rPr lang="en-US" sz="3600" dirty="0" err="1"/>
              <a:t>membres</a:t>
            </a:r>
            <a:r>
              <a:rPr lang="en-US" sz="3600" dirty="0"/>
              <a:t> du CCM et </a:t>
            </a:r>
            <a:r>
              <a:rPr lang="en-US" sz="3600" dirty="0" err="1"/>
              <a:t>dans</a:t>
            </a:r>
            <a:r>
              <a:rPr lang="en-US" sz="3600" dirty="0"/>
              <a:t> </a:t>
            </a:r>
            <a:r>
              <a:rPr lang="en-US" sz="3600" dirty="0" err="1"/>
              <a:t>toutes</a:t>
            </a:r>
            <a:r>
              <a:rPr lang="en-US" sz="3600" dirty="0"/>
              <a:t> les </a:t>
            </a:r>
            <a:r>
              <a:rPr lang="en-US" sz="3600" dirty="0" err="1"/>
              <a:t>fonctions</a:t>
            </a:r>
            <a:r>
              <a:rPr lang="en-US" sz="3600" dirty="0"/>
              <a:t> du </a:t>
            </a:r>
            <a:r>
              <a:rPr lang="en-US" sz="3600" dirty="0" smtClean="0"/>
              <a:t>CCM</a:t>
            </a:r>
            <a:endParaRPr lang="fr-FR" sz="36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152558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Quels sont vos droits et responsabilités?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Etre informés du processus</a:t>
            </a:r>
          </a:p>
          <a:p>
            <a:r>
              <a:rPr lang="fr-FR" dirty="0" smtClean="0"/>
              <a:t>Faire parvenir vos points de vue au CCM</a:t>
            </a:r>
          </a:p>
          <a:p>
            <a:r>
              <a:rPr lang="fr-FR" dirty="0" smtClean="0"/>
              <a:t>Participer  au processus d’élaboration de la note conceptuelle</a:t>
            </a:r>
          </a:p>
          <a:p>
            <a:r>
              <a:rPr lang="fr-FR" dirty="0" smtClean="0"/>
              <a:t>Contribuer à la mise en œuvre du PSN</a:t>
            </a:r>
          </a:p>
          <a:p>
            <a:r>
              <a:rPr lang="fr-FR" dirty="0" smtClean="0"/>
              <a:t>Mettre en place un mécanisme de suivi des actions qui ciblent les populations clés</a:t>
            </a:r>
          </a:p>
          <a:p>
            <a:r>
              <a:rPr lang="fr-FR" dirty="0" smtClean="0"/>
              <a:t>Contribuer à l’évaluation du PSN et à la mise en place de mesures correctrices.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Situation du VIH en Tunisie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Depuis la notification du premier cas en 1985 et jusqu’au 31 décembre 2013, un nombre cumulé de 1895 cas de </a:t>
            </a:r>
            <a:r>
              <a:rPr lang="fr-FR" dirty="0" smtClean="0"/>
              <a:t>VIH/sida</a:t>
            </a:r>
          </a:p>
          <a:p>
            <a:r>
              <a:rPr lang="fr-FR" dirty="0"/>
              <a:t>De 2009 à 2013 : Une tendance à l’augmentation avec un pic de 100 nouveaux cas en 2013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1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501122" cy="5857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Progression de l’épidémie VIH/SIDA par genre en Tunisie depuis 1986 à 2013</a:t>
            </a:r>
            <a:endParaRPr lang="fr-FR" sz="3600" dirty="0"/>
          </a:p>
        </p:txBody>
      </p:sp>
      <p:graphicFrame>
        <p:nvGraphicFramePr>
          <p:cNvPr id="6" name="Diagramme 5"/>
          <p:cNvGraphicFramePr/>
          <p:nvPr/>
        </p:nvGraphicFramePr>
        <p:xfrm>
          <a:off x="571472" y="2214554"/>
          <a:ext cx="8358246" cy="3143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Produit: des services à mettre en place ou à modifier</a:t>
            </a:r>
          </a:p>
          <a:p>
            <a:pPr lvl="1"/>
            <a:r>
              <a:rPr lang="fr-FR" dirty="0" smtClean="0"/>
              <a:t>Exemple: à la fin de l’année 2015, 30 CCDAG sont fonctionnels</a:t>
            </a:r>
          </a:p>
          <a:p>
            <a:r>
              <a:rPr lang="fr-FR" dirty="0" smtClean="0"/>
              <a:t>Effet: changement de comportement auprès des cibles</a:t>
            </a:r>
          </a:p>
          <a:p>
            <a:pPr lvl="1"/>
            <a:r>
              <a:rPr lang="fr-FR" dirty="0" smtClean="0"/>
              <a:t>Exemple:  à la fin de l’année 2015, 60% des HSH </a:t>
            </a:r>
          </a:p>
          <a:p>
            <a:pPr lvl="1">
              <a:buNone/>
            </a:pPr>
            <a:r>
              <a:rPr lang="fr-FR" dirty="0" smtClean="0"/>
              <a:t>Se font dépister au moins 2 fois par an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du CC- 20 novembre 2014</a:t>
            </a:r>
            <a:endParaRPr lang="fr-F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Définitions(2)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Impact: concerne les prévalences de morbidité, de mortalité,…</a:t>
            </a:r>
          </a:p>
          <a:p>
            <a:pPr lvl="1"/>
            <a:r>
              <a:rPr lang="fr-FR" dirty="0" smtClean="0"/>
              <a:t>Exemple:  à la fin de 2018, la fréquence du VIH diminue de 40%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Réunion du CC- 20 novembre 2014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Plan stratégique national de lutte contre le VIH/sida (PSN) 2014-2017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/>
              <a:t>Résultat d'impact 1</a:t>
            </a:r>
            <a:r>
              <a:rPr lang="fr-FR" b="1" i="1" dirty="0"/>
              <a:t> : </a:t>
            </a:r>
            <a:r>
              <a:rPr lang="fr-FR" b="1" dirty="0"/>
              <a:t>Les nouvelles infections sont réduites de 50% d’ici </a:t>
            </a:r>
            <a:r>
              <a:rPr lang="fr-FR" b="1" dirty="0" smtClean="0"/>
              <a:t>2017</a:t>
            </a:r>
          </a:p>
          <a:p>
            <a:r>
              <a:rPr lang="fr-FR" b="1" dirty="0"/>
              <a:t>Résultat d'impact 2: La mortalité des PVVIH est réduite d’au moins 60% d’ici 2017</a:t>
            </a:r>
          </a:p>
          <a:p>
            <a:r>
              <a:rPr lang="fr-FR" b="1" dirty="0"/>
              <a:t>Résultat d'impact 3 : Les droits humains des PVVIH et des populations clés sont </a:t>
            </a:r>
            <a:r>
              <a:rPr lang="fr-FR" b="1" dirty="0" smtClean="0"/>
              <a:t>mieux assurés </a:t>
            </a:r>
            <a:r>
              <a:rPr lang="fr-FR" b="1" dirty="0"/>
              <a:t>d’ici 2017</a:t>
            </a:r>
          </a:p>
          <a:p>
            <a:r>
              <a:rPr lang="fr-FR" b="1" dirty="0"/>
              <a:t>Résultat d'impact 4 : La gouvernance, la coordination et le suivi évaluation de la riposte nationale au VIH/sida sont efficients</a:t>
            </a:r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CRITERES D’ADMISSIBILITE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3600" b="1" dirty="0" smtClean="0"/>
              <a:t>CA 1 : </a:t>
            </a:r>
            <a:r>
              <a:rPr lang="en-US" sz="3600" dirty="0" err="1"/>
              <a:t>Processus</a:t>
            </a:r>
            <a:r>
              <a:rPr lang="en-US" sz="3600" dirty="0"/>
              <a:t> transparent et </a:t>
            </a:r>
            <a:r>
              <a:rPr lang="en-US" sz="3600" dirty="0" err="1"/>
              <a:t>inclusif</a:t>
            </a:r>
            <a:r>
              <a:rPr lang="en-US" sz="3600" dirty="0"/>
              <a:t> </a:t>
            </a:r>
            <a:r>
              <a:rPr lang="en-US" sz="3600" dirty="0" err="1"/>
              <a:t>d’élaboration</a:t>
            </a:r>
            <a:r>
              <a:rPr lang="en-US" sz="3600" dirty="0"/>
              <a:t> de la Note </a:t>
            </a:r>
            <a:r>
              <a:rPr lang="en-US" sz="3600" dirty="0" err="1"/>
              <a:t>conceptuelle</a:t>
            </a:r>
            <a:endParaRPr lang="fr-FR" sz="3600" dirty="0"/>
          </a:p>
          <a:p>
            <a:pPr lvl="0"/>
            <a:r>
              <a:rPr lang="fr-FR" sz="3600" b="1" dirty="0" smtClean="0"/>
              <a:t>CA 2 : </a:t>
            </a:r>
            <a:r>
              <a:rPr lang="en-US" sz="3600" dirty="0" err="1"/>
              <a:t>Processus</a:t>
            </a:r>
            <a:r>
              <a:rPr lang="en-US" sz="3600" dirty="0"/>
              <a:t> transparent et </a:t>
            </a:r>
            <a:r>
              <a:rPr lang="en-US" sz="3600" dirty="0" err="1"/>
              <a:t>ouvert</a:t>
            </a:r>
            <a:r>
              <a:rPr lang="en-US" sz="3600" dirty="0"/>
              <a:t> de </a:t>
            </a:r>
            <a:r>
              <a:rPr lang="en-US" sz="3600" dirty="0" err="1"/>
              <a:t>sélection</a:t>
            </a:r>
            <a:r>
              <a:rPr lang="en-US" sz="3600" dirty="0"/>
              <a:t> du </a:t>
            </a:r>
            <a:r>
              <a:rPr lang="en-US" sz="3600" dirty="0" err="1"/>
              <a:t>récipiendaire</a:t>
            </a:r>
            <a:r>
              <a:rPr lang="en-US" sz="3600" dirty="0"/>
              <a:t> </a:t>
            </a:r>
            <a:r>
              <a:rPr lang="en-US" sz="3600" dirty="0" smtClean="0"/>
              <a:t>principal</a:t>
            </a:r>
            <a:endParaRPr lang="fr-FR" sz="3600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152558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9784"/>
            <a:ext cx="8229600" cy="1143000"/>
          </a:xfrm>
        </p:spPr>
        <p:txBody>
          <a:bodyPr/>
          <a:lstStyle/>
          <a:p>
            <a:r>
              <a:rPr lang="fr-FR" dirty="0" smtClean="0"/>
              <a:t>CRITERES D’ADMISSIBILITE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78898"/>
            <a:ext cx="8229600" cy="4856813"/>
          </a:xfrm>
        </p:spPr>
        <p:txBody>
          <a:bodyPr>
            <a:normAutofit/>
          </a:bodyPr>
          <a:lstStyle/>
          <a:p>
            <a:pPr lvl="0"/>
            <a:r>
              <a:rPr lang="fr-FR" sz="3600" b="1" dirty="0" smtClean="0"/>
              <a:t>CA 3 : </a:t>
            </a:r>
            <a:r>
              <a:rPr lang="en-US" sz="3600" dirty="0" err="1" smtClean="0"/>
              <a:t>supervisionde</a:t>
            </a:r>
            <a:r>
              <a:rPr lang="en-US" sz="3600" dirty="0" smtClean="0"/>
              <a:t> </a:t>
            </a:r>
            <a:r>
              <a:rPr lang="en-US" sz="3600" dirty="0"/>
              <a:t>la </a:t>
            </a:r>
            <a:r>
              <a:rPr lang="en-US" sz="3600" dirty="0" err="1"/>
              <a:t>mise</a:t>
            </a:r>
            <a:r>
              <a:rPr lang="en-US" sz="3600" dirty="0"/>
              <a:t> en </a:t>
            </a:r>
            <a:r>
              <a:rPr lang="en-US" sz="3600" dirty="0" err="1"/>
              <a:t>œuvre</a:t>
            </a:r>
            <a:r>
              <a:rPr lang="en-US" sz="3600" dirty="0"/>
              <a:t> du </a:t>
            </a:r>
            <a:r>
              <a:rPr lang="en-US" sz="3600" dirty="0" err="1"/>
              <a:t>programme</a:t>
            </a:r>
            <a:r>
              <a:rPr lang="en-US" sz="3600" dirty="0"/>
              <a:t> et existence d’un Plan de </a:t>
            </a:r>
            <a:r>
              <a:rPr lang="en-US" sz="3600" dirty="0" err="1"/>
              <a:t>suivi</a:t>
            </a:r>
            <a:r>
              <a:rPr lang="en-US" sz="3600" dirty="0"/>
              <a:t> </a:t>
            </a:r>
            <a:r>
              <a:rPr lang="en-US" sz="3600" dirty="0" err="1"/>
              <a:t>stratégique</a:t>
            </a:r>
            <a:endParaRPr lang="fr-FR" sz="3600" dirty="0"/>
          </a:p>
          <a:p>
            <a:pPr lvl="0"/>
            <a:r>
              <a:rPr lang="fr-FR" sz="3600" b="1" dirty="0" smtClean="0"/>
              <a:t>CA 4 : </a:t>
            </a:r>
            <a:r>
              <a:rPr lang="en-US" sz="3600" dirty="0" err="1" smtClean="0"/>
              <a:t>Preuve</a:t>
            </a:r>
            <a:r>
              <a:rPr lang="en-US" sz="3600" dirty="0" smtClean="0"/>
              <a:t> de la </a:t>
            </a:r>
            <a:r>
              <a:rPr lang="en-US" sz="3600" dirty="0" err="1"/>
              <a:t>représentation</a:t>
            </a:r>
            <a:r>
              <a:rPr lang="en-US" sz="3600" dirty="0"/>
              <a:t> des </a:t>
            </a:r>
            <a:r>
              <a:rPr lang="en-US" sz="3600" dirty="0" err="1"/>
              <a:t>communautés</a:t>
            </a:r>
            <a:r>
              <a:rPr lang="en-US" sz="3600" dirty="0"/>
              <a:t> </a:t>
            </a:r>
            <a:r>
              <a:rPr lang="en-US" sz="3600" dirty="0" err="1"/>
              <a:t>affectées</a:t>
            </a:r>
            <a:r>
              <a:rPr lang="en-US" sz="3600" dirty="0"/>
              <a:t>, </a:t>
            </a:r>
            <a:r>
              <a:rPr lang="en-US" sz="3600" dirty="0" err="1"/>
              <a:t>notamment</a:t>
            </a:r>
            <a:r>
              <a:rPr lang="en-US" sz="3600" dirty="0"/>
              <a:t> les </a:t>
            </a:r>
            <a:r>
              <a:rPr lang="en-US" sz="3600" dirty="0" err="1"/>
              <a:t>personnes</a:t>
            </a:r>
            <a:r>
              <a:rPr lang="en-US" sz="3600" dirty="0"/>
              <a:t> vivant avec les maladies et les populations </a:t>
            </a:r>
            <a:r>
              <a:rPr lang="en-US" sz="3600" dirty="0" err="1" smtClean="0"/>
              <a:t>clés</a:t>
            </a:r>
            <a:endParaRPr lang="fr-FR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1525586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386</Words>
  <Application>Microsoft Office PowerPoint</Application>
  <PresentationFormat>Affichage à l'écran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Réunion avec les populations clés</vt:lpstr>
      <vt:lpstr>Situation du VIH en Tunisie</vt:lpstr>
      <vt:lpstr>Diapositive 3</vt:lpstr>
      <vt:lpstr>Progression de l’épidémie VIH/SIDA par genre en Tunisie depuis 1986 à 2013</vt:lpstr>
      <vt:lpstr>Définitions</vt:lpstr>
      <vt:lpstr>Définitions(2)</vt:lpstr>
      <vt:lpstr>Plan stratégique national de lutte contre le VIH/sida (PSN) 2014-2017</vt:lpstr>
      <vt:lpstr>CRITERES D’ADMISSIBILITE</vt:lpstr>
      <vt:lpstr>CRITERES D’ADMISSIBILITE (2)</vt:lpstr>
      <vt:lpstr>CRITERES D’ADMISSIBILITE (3)</vt:lpstr>
      <vt:lpstr>Quels sont vos droits et responsabilités?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Amel Bensaid</dc:creator>
  <cp:lastModifiedBy>joker</cp:lastModifiedBy>
  <cp:revision>4</cp:revision>
  <dcterms:created xsi:type="dcterms:W3CDTF">2014-11-14T06:24:30Z</dcterms:created>
  <dcterms:modified xsi:type="dcterms:W3CDTF">2014-11-22T09:01:12Z</dcterms:modified>
</cp:coreProperties>
</file>