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5" r:id="rId1"/>
  </p:sldMasterIdLst>
  <p:notesMasterIdLst>
    <p:notesMasterId r:id="rId39"/>
  </p:notesMasterIdLst>
  <p:handoutMasterIdLst>
    <p:handoutMasterId r:id="rId40"/>
  </p:handoutMasterIdLst>
  <p:sldIdLst>
    <p:sldId id="403" r:id="rId2"/>
    <p:sldId id="489" r:id="rId3"/>
    <p:sldId id="404" r:id="rId4"/>
    <p:sldId id="490" r:id="rId5"/>
    <p:sldId id="508" r:id="rId6"/>
    <p:sldId id="475" r:id="rId7"/>
    <p:sldId id="507" r:id="rId8"/>
    <p:sldId id="411" r:id="rId9"/>
    <p:sldId id="410" r:id="rId10"/>
    <p:sldId id="511" r:id="rId11"/>
    <p:sldId id="512" r:id="rId12"/>
    <p:sldId id="418" r:id="rId13"/>
    <p:sldId id="420" r:id="rId14"/>
    <p:sldId id="477" r:id="rId15"/>
    <p:sldId id="509" r:id="rId16"/>
    <p:sldId id="510" r:id="rId17"/>
    <p:sldId id="481" r:id="rId18"/>
    <p:sldId id="482" r:id="rId19"/>
    <p:sldId id="483" r:id="rId20"/>
    <p:sldId id="484" r:id="rId21"/>
    <p:sldId id="485" r:id="rId22"/>
    <p:sldId id="486" r:id="rId23"/>
    <p:sldId id="455" r:id="rId24"/>
    <p:sldId id="506" r:id="rId25"/>
    <p:sldId id="491" r:id="rId26"/>
    <p:sldId id="492" r:id="rId27"/>
    <p:sldId id="494" r:id="rId28"/>
    <p:sldId id="495" r:id="rId29"/>
    <p:sldId id="496" r:id="rId30"/>
    <p:sldId id="497" r:id="rId31"/>
    <p:sldId id="498" r:id="rId32"/>
    <p:sldId id="499" r:id="rId33"/>
    <p:sldId id="500" r:id="rId34"/>
    <p:sldId id="501" r:id="rId35"/>
    <p:sldId id="502" r:id="rId36"/>
    <p:sldId id="503" r:id="rId37"/>
    <p:sldId id="504" r:id="rId3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66FF"/>
    <a:srgbClr val="0000CC"/>
    <a:srgbClr val="4D4D4D"/>
    <a:srgbClr val="969696"/>
    <a:srgbClr val="FFFF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5882" autoAdjust="0"/>
    <p:restoredTop sz="97986" autoAdjust="0"/>
  </p:normalViewPr>
  <p:slideViewPr>
    <p:cSldViewPr>
      <p:cViewPr varScale="1">
        <p:scale>
          <a:sx n="53" d="100"/>
          <a:sy n="53" d="100"/>
        </p:scale>
        <p:origin x="-1219" y="-62"/>
      </p:cViewPr>
      <p:guideLst>
        <p:guide orient="horz" pos="2160"/>
        <p:guide pos="2880"/>
      </p:guideLst>
    </p:cSldViewPr>
  </p:slideViewPr>
  <p:outlineViewPr>
    <p:cViewPr>
      <p:scale>
        <a:sx n="33" d="100"/>
        <a:sy n="33" d="100"/>
      </p:scale>
      <p:origin x="0" y="61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4DCFD-5F29-4D0A-92FF-C64794DE5F96}"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lang="fr-FR"/>
        </a:p>
      </dgm:t>
    </dgm:pt>
    <dgm:pt modelId="{1C572C78-8EDE-4585-903B-F9D9C5E3F2A4}">
      <dgm:prSet custT="1"/>
      <dgm:spPr/>
      <dgm:t>
        <a:bodyPr/>
        <a:lstStyle/>
        <a:p>
          <a:pPr rtl="0"/>
          <a:r>
            <a:rPr lang="fr-FR" sz="1800" baseline="0" smtClean="0">
              <a:latin typeface="+mj-lt"/>
            </a:rPr>
            <a:t>Formation du CCM sur l’oversight (suivi stratégique) | décembre 2014</a:t>
          </a:r>
          <a:endParaRPr lang="fr-FR" sz="1800">
            <a:latin typeface="+mj-lt"/>
          </a:endParaRPr>
        </a:p>
      </dgm:t>
    </dgm:pt>
    <dgm:pt modelId="{46455CBF-0375-435B-B9EB-4ED6537A013B}" type="parTrans" cxnId="{EFD84EB9-EDDA-4BC1-901B-DF02B9DFF56E}">
      <dgm:prSet/>
      <dgm:spPr/>
      <dgm:t>
        <a:bodyPr/>
        <a:lstStyle/>
        <a:p>
          <a:endParaRPr lang="fr-FR" sz="1200">
            <a:latin typeface="+mj-lt"/>
          </a:endParaRPr>
        </a:p>
      </dgm:t>
    </dgm:pt>
    <dgm:pt modelId="{7696AE92-2CC0-4F63-AD06-2CD23E076940}" type="sibTrans" cxnId="{EFD84EB9-EDDA-4BC1-901B-DF02B9DFF56E}">
      <dgm:prSet/>
      <dgm:spPr/>
      <dgm:t>
        <a:bodyPr/>
        <a:lstStyle/>
        <a:p>
          <a:endParaRPr lang="fr-FR" sz="1200">
            <a:latin typeface="+mj-lt"/>
          </a:endParaRPr>
        </a:p>
      </dgm:t>
    </dgm:pt>
    <dgm:pt modelId="{BF422209-EE15-4D00-A911-01C76D558198}">
      <dgm:prSet custT="1"/>
      <dgm:spPr/>
      <dgm:t>
        <a:bodyPr/>
        <a:lstStyle/>
        <a:p>
          <a:pPr rtl="0"/>
          <a:r>
            <a:rPr lang="fr-FR" sz="1800" baseline="0" smtClean="0">
              <a:latin typeface="+mj-lt"/>
            </a:rPr>
            <a:t>Formation du COS sur la gestion financière | mars 2015</a:t>
          </a:r>
          <a:endParaRPr lang="fr-FR" sz="1800">
            <a:latin typeface="+mj-lt"/>
          </a:endParaRPr>
        </a:p>
      </dgm:t>
    </dgm:pt>
    <dgm:pt modelId="{2188FDC1-C0A6-453F-A202-434FE45C5B63}" type="parTrans" cxnId="{B59F0CE8-39D7-470E-AE7C-B7AD840B9EAE}">
      <dgm:prSet/>
      <dgm:spPr/>
      <dgm:t>
        <a:bodyPr/>
        <a:lstStyle/>
        <a:p>
          <a:endParaRPr lang="fr-FR" sz="1200">
            <a:latin typeface="+mj-lt"/>
          </a:endParaRPr>
        </a:p>
      </dgm:t>
    </dgm:pt>
    <dgm:pt modelId="{8768BC49-851F-423B-B134-F7914F013FFB}" type="sibTrans" cxnId="{B59F0CE8-39D7-470E-AE7C-B7AD840B9EAE}">
      <dgm:prSet/>
      <dgm:spPr/>
      <dgm:t>
        <a:bodyPr/>
        <a:lstStyle/>
        <a:p>
          <a:endParaRPr lang="fr-FR" sz="1200">
            <a:latin typeface="+mj-lt"/>
          </a:endParaRPr>
        </a:p>
      </dgm:t>
    </dgm:pt>
    <dgm:pt modelId="{C2C09079-15E6-4177-B00A-129E27B0318F}">
      <dgm:prSet custT="1"/>
      <dgm:spPr/>
      <dgm:t>
        <a:bodyPr/>
        <a:lstStyle/>
        <a:p>
          <a:pPr rtl="0"/>
          <a:r>
            <a:rPr lang="fr-FR" sz="1800" baseline="0" smtClean="0">
              <a:latin typeface="+mj-lt"/>
            </a:rPr>
            <a:t>Formation du COS sur le tableau de bord | avril 2015</a:t>
          </a:r>
          <a:endParaRPr lang="fr-FR" sz="1800" dirty="0">
            <a:latin typeface="+mj-lt"/>
          </a:endParaRPr>
        </a:p>
      </dgm:t>
    </dgm:pt>
    <dgm:pt modelId="{B65C12E9-6656-46D4-B490-90CC7027834E}" type="parTrans" cxnId="{E44B42C3-2CEA-4814-925C-649FCF56EA1D}">
      <dgm:prSet/>
      <dgm:spPr/>
      <dgm:t>
        <a:bodyPr/>
        <a:lstStyle/>
        <a:p>
          <a:endParaRPr lang="fr-FR" sz="1200">
            <a:latin typeface="+mj-lt"/>
          </a:endParaRPr>
        </a:p>
      </dgm:t>
    </dgm:pt>
    <dgm:pt modelId="{37446B44-344F-4F97-A7D7-F3B72B2FAABE}" type="sibTrans" cxnId="{E44B42C3-2CEA-4814-925C-649FCF56EA1D}">
      <dgm:prSet/>
      <dgm:spPr/>
      <dgm:t>
        <a:bodyPr/>
        <a:lstStyle/>
        <a:p>
          <a:endParaRPr lang="fr-FR" sz="1200">
            <a:latin typeface="+mj-lt"/>
          </a:endParaRPr>
        </a:p>
      </dgm:t>
    </dgm:pt>
    <dgm:pt modelId="{98E8AA77-A2EB-4398-B2E8-6DDF6AEA4DE1}" type="pres">
      <dgm:prSet presAssocID="{CC04DCFD-5F29-4D0A-92FF-C64794DE5F96}" presName="CompostProcess" presStyleCnt="0">
        <dgm:presLayoutVars>
          <dgm:dir/>
          <dgm:resizeHandles val="exact"/>
        </dgm:presLayoutVars>
      </dgm:prSet>
      <dgm:spPr/>
      <dgm:t>
        <a:bodyPr/>
        <a:lstStyle/>
        <a:p>
          <a:endParaRPr lang="fr-FR"/>
        </a:p>
      </dgm:t>
    </dgm:pt>
    <dgm:pt modelId="{60EC300B-63B9-421A-BB71-AD265DB37B63}" type="pres">
      <dgm:prSet presAssocID="{CC04DCFD-5F29-4D0A-92FF-C64794DE5F96}" presName="arrow" presStyleLbl="bgShp" presStyleIdx="0" presStyleCnt="1"/>
      <dgm:spPr/>
    </dgm:pt>
    <dgm:pt modelId="{B2309D4D-8A1A-41E8-B508-34854303C0DD}" type="pres">
      <dgm:prSet presAssocID="{CC04DCFD-5F29-4D0A-92FF-C64794DE5F96}" presName="linearProcess" presStyleCnt="0"/>
      <dgm:spPr/>
    </dgm:pt>
    <dgm:pt modelId="{AEC51627-FA6A-4A2A-B58C-9477A2F9E9BC}" type="pres">
      <dgm:prSet presAssocID="{1C572C78-8EDE-4585-903B-F9D9C5E3F2A4}" presName="textNode" presStyleLbl="node1" presStyleIdx="0" presStyleCnt="3">
        <dgm:presLayoutVars>
          <dgm:bulletEnabled val="1"/>
        </dgm:presLayoutVars>
      </dgm:prSet>
      <dgm:spPr/>
      <dgm:t>
        <a:bodyPr/>
        <a:lstStyle/>
        <a:p>
          <a:endParaRPr lang="fr-FR"/>
        </a:p>
      </dgm:t>
    </dgm:pt>
    <dgm:pt modelId="{7928D0DA-8F6D-4E06-9B19-B9BA89F838C1}" type="pres">
      <dgm:prSet presAssocID="{7696AE92-2CC0-4F63-AD06-2CD23E076940}" presName="sibTrans" presStyleCnt="0"/>
      <dgm:spPr/>
    </dgm:pt>
    <dgm:pt modelId="{440393A5-8BDC-41B5-B494-202BD2584956}" type="pres">
      <dgm:prSet presAssocID="{BF422209-EE15-4D00-A911-01C76D558198}" presName="textNode" presStyleLbl="node1" presStyleIdx="1" presStyleCnt="3">
        <dgm:presLayoutVars>
          <dgm:bulletEnabled val="1"/>
        </dgm:presLayoutVars>
      </dgm:prSet>
      <dgm:spPr/>
      <dgm:t>
        <a:bodyPr/>
        <a:lstStyle/>
        <a:p>
          <a:endParaRPr lang="fr-FR"/>
        </a:p>
      </dgm:t>
    </dgm:pt>
    <dgm:pt modelId="{58B78725-A880-466B-9801-2D95E70C1723}" type="pres">
      <dgm:prSet presAssocID="{8768BC49-851F-423B-B134-F7914F013FFB}" presName="sibTrans" presStyleCnt="0"/>
      <dgm:spPr/>
    </dgm:pt>
    <dgm:pt modelId="{C98F822C-BD78-42C1-AAE1-60585FCEBE8A}" type="pres">
      <dgm:prSet presAssocID="{C2C09079-15E6-4177-B00A-129E27B0318F}" presName="textNode" presStyleLbl="node1" presStyleIdx="2" presStyleCnt="3">
        <dgm:presLayoutVars>
          <dgm:bulletEnabled val="1"/>
        </dgm:presLayoutVars>
      </dgm:prSet>
      <dgm:spPr/>
      <dgm:t>
        <a:bodyPr/>
        <a:lstStyle/>
        <a:p>
          <a:endParaRPr lang="fr-FR"/>
        </a:p>
      </dgm:t>
    </dgm:pt>
  </dgm:ptLst>
  <dgm:cxnLst>
    <dgm:cxn modelId="{E44B42C3-2CEA-4814-925C-649FCF56EA1D}" srcId="{CC04DCFD-5F29-4D0A-92FF-C64794DE5F96}" destId="{C2C09079-15E6-4177-B00A-129E27B0318F}" srcOrd="2" destOrd="0" parTransId="{B65C12E9-6656-46D4-B490-90CC7027834E}" sibTransId="{37446B44-344F-4F97-A7D7-F3B72B2FAABE}"/>
    <dgm:cxn modelId="{51D747F4-905B-47F8-8CD2-DDB30114FC25}" type="presOf" srcId="{1C572C78-8EDE-4585-903B-F9D9C5E3F2A4}" destId="{AEC51627-FA6A-4A2A-B58C-9477A2F9E9BC}" srcOrd="0" destOrd="0" presId="urn:microsoft.com/office/officeart/2005/8/layout/hProcess9"/>
    <dgm:cxn modelId="{034B6CA8-C3F3-4757-A1AA-C57BEB4EC845}" type="presOf" srcId="{BF422209-EE15-4D00-A911-01C76D558198}" destId="{440393A5-8BDC-41B5-B494-202BD2584956}" srcOrd="0" destOrd="0" presId="urn:microsoft.com/office/officeart/2005/8/layout/hProcess9"/>
    <dgm:cxn modelId="{EFD84EB9-EDDA-4BC1-901B-DF02B9DFF56E}" srcId="{CC04DCFD-5F29-4D0A-92FF-C64794DE5F96}" destId="{1C572C78-8EDE-4585-903B-F9D9C5E3F2A4}" srcOrd="0" destOrd="0" parTransId="{46455CBF-0375-435B-B9EB-4ED6537A013B}" sibTransId="{7696AE92-2CC0-4F63-AD06-2CD23E076940}"/>
    <dgm:cxn modelId="{B59F0CE8-39D7-470E-AE7C-B7AD840B9EAE}" srcId="{CC04DCFD-5F29-4D0A-92FF-C64794DE5F96}" destId="{BF422209-EE15-4D00-A911-01C76D558198}" srcOrd="1" destOrd="0" parTransId="{2188FDC1-C0A6-453F-A202-434FE45C5B63}" sibTransId="{8768BC49-851F-423B-B134-F7914F013FFB}"/>
    <dgm:cxn modelId="{6C06E4C8-B7F5-49F1-876A-2EA33367C329}" type="presOf" srcId="{CC04DCFD-5F29-4D0A-92FF-C64794DE5F96}" destId="{98E8AA77-A2EB-4398-B2E8-6DDF6AEA4DE1}" srcOrd="0" destOrd="0" presId="urn:microsoft.com/office/officeart/2005/8/layout/hProcess9"/>
    <dgm:cxn modelId="{543470A4-F677-498E-9DE3-84F1E95DA7DC}" type="presOf" srcId="{C2C09079-15E6-4177-B00A-129E27B0318F}" destId="{C98F822C-BD78-42C1-AAE1-60585FCEBE8A}" srcOrd="0" destOrd="0" presId="urn:microsoft.com/office/officeart/2005/8/layout/hProcess9"/>
    <dgm:cxn modelId="{690988B2-CF15-417C-BDB5-9A4662D8BF85}" type="presParOf" srcId="{98E8AA77-A2EB-4398-B2E8-6DDF6AEA4DE1}" destId="{60EC300B-63B9-421A-BB71-AD265DB37B63}" srcOrd="0" destOrd="0" presId="urn:microsoft.com/office/officeart/2005/8/layout/hProcess9"/>
    <dgm:cxn modelId="{94A21281-A677-4A26-A35D-A69B1FE6A1BF}" type="presParOf" srcId="{98E8AA77-A2EB-4398-B2E8-6DDF6AEA4DE1}" destId="{B2309D4D-8A1A-41E8-B508-34854303C0DD}" srcOrd="1" destOrd="0" presId="urn:microsoft.com/office/officeart/2005/8/layout/hProcess9"/>
    <dgm:cxn modelId="{2ED925E2-E72D-4F27-876E-89CBA246A838}" type="presParOf" srcId="{B2309D4D-8A1A-41E8-B508-34854303C0DD}" destId="{AEC51627-FA6A-4A2A-B58C-9477A2F9E9BC}" srcOrd="0" destOrd="0" presId="urn:microsoft.com/office/officeart/2005/8/layout/hProcess9"/>
    <dgm:cxn modelId="{9BB62061-AEBC-4A8C-8534-E7B41CA76ED0}" type="presParOf" srcId="{B2309D4D-8A1A-41E8-B508-34854303C0DD}" destId="{7928D0DA-8F6D-4E06-9B19-B9BA89F838C1}" srcOrd="1" destOrd="0" presId="urn:microsoft.com/office/officeart/2005/8/layout/hProcess9"/>
    <dgm:cxn modelId="{77A1CC44-27CB-4332-98FE-572193EA427E}" type="presParOf" srcId="{B2309D4D-8A1A-41E8-B508-34854303C0DD}" destId="{440393A5-8BDC-41B5-B494-202BD2584956}" srcOrd="2" destOrd="0" presId="urn:microsoft.com/office/officeart/2005/8/layout/hProcess9"/>
    <dgm:cxn modelId="{1B2D6A14-330E-4A6C-9FD8-236292117650}" type="presParOf" srcId="{B2309D4D-8A1A-41E8-B508-34854303C0DD}" destId="{58B78725-A880-466B-9801-2D95E70C1723}" srcOrd="3" destOrd="0" presId="urn:microsoft.com/office/officeart/2005/8/layout/hProcess9"/>
    <dgm:cxn modelId="{F8ABC248-5A2A-482B-B543-02976A649F9D}" type="presParOf" srcId="{B2309D4D-8A1A-41E8-B508-34854303C0DD}" destId="{C98F822C-BD78-42C1-AAE1-60585FCEBE8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47F611-6851-4E39-8850-EEA110589DA6}" type="doc">
      <dgm:prSet loTypeId="urn:microsoft.com/office/officeart/2005/8/layout/pList2#1" loCatId="list" qsTypeId="urn:microsoft.com/office/officeart/2005/8/quickstyle/simple1" qsCatId="simple" csTypeId="urn:microsoft.com/office/officeart/2005/8/colors/accent2_2" csCatId="accent2" phldr="1"/>
      <dgm:spPr/>
      <dgm:t>
        <a:bodyPr/>
        <a:lstStyle/>
        <a:p>
          <a:endParaRPr lang="fr-FR"/>
        </a:p>
      </dgm:t>
    </dgm:pt>
    <dgm:pt modelId="{83E2E529-7B42-40EB-BDCC-6F49CC7CB232}">
      <dgm:prSet/>
      <dgm:spPr/>
      <dgm:t>
        <a:bodyPr/>
        <a:lstStyle/>
        <a:p>
          <a:pPr rtl="0"/>
          <a:r>
            <a:rPr lang="fr-FR" smtClean="0"/>
            <a:t>Tableaux de bord</a:t>
          </a:r>
          <a:endParaRPr lang="fr-FR"/>
        </a:p>
      </dgm:t>
    </dgm:pt>
    <dgm:pt modelId="{AD377237-ACDF-4FE1-9B2B-D395555FB499}" type="parTrans" cxnId="{04E94FF7-1E3D-4346-9398-D0E72213B196}">
      <dgm:prSet/>
      <dgm:spPr/>
      <dgm:t>
        <a:bodyPr/>
        <a:lstStyle/>
        <a:p>
          <a:endParaRPr lang="fr-FR"/>
        </a:p>
      </dgm:t>
    </dgm:pt>
    <dgm:pt modelId="{B288D53C-DCF5-437D-9305-5E63C99DFBA6}" type="sibTrans" cxnId="{04E94FF7-1E3D-4346-9398-D0E72213B196}">
      <dgm:prSet/>
      <dgm:spPr/>
      <dgm:t>
        <a:bodyPr/>
        <a:lstStyle/>
        <a:p>
          <a:endParaRPr lang="fr-FR"/>
        </a:p>
      </dgm:t>
    </dgm:pt>
    <dgm:pt modelId="{CF201038-3C80-4FF3-9647-F9F6BFA0436B}">
      <dgm:prSet/>
      <dgm:spPr/>
      <dgm:t>
        <a:bodyPr/>
        <a:lstStyle/>
        <a:p>
          <a:pPr rtl="0"/>
          <a:r>
            <a:rPr lang="fr-FR" smtClean="0"/>
            <a:t>Visites de sites</a:t>
          </a:r>
          <a:endParaRPr lang="fr-FR"/>
        </a:p>
      </dgm:t>
    </dgm:pt>
    <dgm:pt modelId="{EAC8BF47-8F2E-40AB-ADA7-4376A49556EF}" type="parTrans" cxnId="{0C2BA08A-3E61-4801-90D3-8E3862DD8D78}">
      <dgm:prSet/>
      <dgm:spPr/>
      <dgm:t>
        <a:bodyPr/>
        <a:lstStyle/>
        <a:p>
          <a:endParaRPr lang="fr-FR"/>
        </a:p>
      </dgm:t>
    </dgm:pt>
    <dgm:pt modelId="{8BF8E7B5-E71F-46FB-B27E-97E55BC719D0}" type="sibTrans" cxnId="{0C2BA08A-3E61-4801-90D3-8E3862DD8D78}">
      <dgm:prSet/>
      <dgm:spPr/>
      <dgm:t>
        <a:bodyPr/>
        <a:lstStyle/>
        <a:p>
          <a:endParaRPr lang="fr-FR"/>
        </a:p>
      </dgm:t>
    </dgm:pt>
    <dgm:pt modelId="{A4C73219-36BB-49F2-9959-BDF9871064BF}">
      <dgm:prSet/>
      <dgm:spPr/>
      <dgm:t>
        <a:bodyPr/>
        <a:lstStyle/>
        <a:p>
          <a:pPr rtl="0"/>
          <a:r>
            <a:rPr lang="fr-FR" smtClean="0"/>
            <a:t>Autres sources</a:t>
          </a:r>
          <a:endParaRPr lang="fr-FR"/>
        </a:p>
      </dgm:t>
    </dgm:pt>
    <dgm:pt modelId="{BFB1D7D2-8B43-4DD3-9F95-BD2E66A3DCC9}" type="parTrans" cxnId="{84152953-9634-4A45-8B96-6CD5C8BD2C90}">
      <dgm:prSet/>
      <dgm:spPr/>
      <dgm:t>
        <a:bodyPr/>
        <a:lstStyle/>
        <a:p>
          <a:endParaRPr lang="fr-FR"/>
        </a:p>
      </dgm:t>
    </dgm:pt>
    <dgm:pt modelId="{EC1F8E29-464F-47F9-BDF4-D61929D41392}" type="sibTrans" cxnId="{84152953-9634-4A45-8B96-6CD5C8BD2C90}">
      <dgm:prSet/>
      <dgm:spPr/>
      <dgm:t>
        <a:bodyPr/>
        <a:lstStyle/>
        <a:p>
          <a:endParaRPr lang="fr-FR"/>
        </a:p>
      </dgm:t>
    </dgm:pt>
    <dgm:pt modelId="{A8CC5C95-AFEB-4AA8-96A7-412A930A8E93}" type="pres">
      <dgm:prSet presAssocID="{5247F611-6851-4E39-8850-EEA110589DA6}" presName="Name0" presStyleCnt="0">
        <dgm:presLayoutVars>
          <dgm:dir/>
          <dgm:resizeHandles val="exact"/>
        </dgm:presLayoutVars>
      </dgm:prSet>
      <dgm:spPr/>
      <dgm:t>
        <a:bodyPr/>
        <a:lstStyle/>
        <a:p>
          <a:endParaRPr lang="fr-FR"/>
        </a:p>
      </dgm:t>
    </dgm:pt>
    <dgm:pt modelId="{6015F33E-3A4D-43E7-A198-1E48CD57BF02}" type="pres">
      <dgm:prSet presAssocID="{5247F611-6851-4E39-8850-EEA110589DA6}" presName="bkgdShp" presStyleLbl="alignAccFollowNode1" presStyleIdx="0" presStyleCnt="1"/>
      <dgm:spPr/>
    </dgm:pt>
    <dgm:pt modelId="{2CD5B353-55FC-4060-94C0-B7417CF7FC09}" type="pres">
      <dgm:prSet presAssocID="{5247F611-6851-4E39-8850-EEA110589DA6}" presName="linComp" presStyleCnt="0"/>
      <dgm:spPr/>
    </dgm:pt>
    <dgm:pt modelId="{B4E06DA7-117D-4809-B30F-61FCC44BBC40}" type="pres">
      <dgm:prSet presAssocID="{83E2E529-7B42-40EB-BDCC-6F49CC7CB232}" presName="compNode" presStyleCnt="0"/>
      <dgm:spPr/>
    </dgm:pt>
    <dgm:pt modelId="{84C413FA-3FD9-4C5D-B75A-9E0E0E3E28A0}" type="pres">
      <dgm:prSet presAssocID="{83E2E529-7B42-40EB-BDCC-6F49CC7CB232}" presName="node" presStyleLbl="node1" presStyleIdx="0" presStyleCnt="3">
        <dgm:presLayoutVars>
          <dgm:bulletEnabled val="1"/>
        </dgm:presLayoutVars>
      </dgm:prSet>
      <dgm:spPr/>
      <dgm:t>
        <a:bodyPr/>
        <a:lstStyle/>
        <a:p>
          <a:endParaRPr lang="fr-FR"/>
        </a:p>
      </dgm:t>
    </dgm:pt>
    <dgm:pt modelId="{EE38213A-6174-4515-8C72-2829A7BD2B46}" type="pres">
      <dgm:prSet presAssocID="{83E2E529-7B42-40EB-BDCC-6F49CC7CB232}" presName="invisiNode" presStyleLbl="node1" presStyleIdx="0" presStyleCnt="3"/>
      <dgm:spPr/>
    </dgm:pt>
    <dgm:pt modelId="{352A23E1-036D-48BF-8F27-154610787F53}" type="pres">
      <dgm:prSet presAssocID="{83E2E529-7B42-40EB-BDCC-6F49CC7CB232}" presName="imagNode" presStyleLbl="fgImgPlace1" presStyleIdx="0" presStyleCnt="3"/>
      <dgm:spPr/>
    </dgm:pt>
    <dgm:pt modelId="{EA1F23E9-CC06-412B-8424-4763F594F605}" type="pres">
      <dgm:prSet presAssocID="{B288D53C-DCF5-437D-9305-5E63C99DFBA6}" presName="sibTrans" presStyleLbl="sibTrans2D1" presStyleIdx="0" presStyleCnt="0"/>
      <dgm:spPr/>
      <dgm:t>
        <a:bodyPr/>
        <a:lstStyle/>
        <a:p>
          <a:endParaRPr lang="fr-FR"/>
        </a:p>
      </dgm:t>
    </dgm:pt>
    <dgm:pt modelId="{8BEA2927-5603-405A-BBB4-3889DE6043B2}" type="pres">
      <dgm:prSet presAssocID="{CF201038-3C80-4FF3-9647-F9F6BFA0436B}" presName="compNode" presStyleCnt="0"/>
      <dgm:spPr/>
    </dgm:pt>
    <dgm:pt modelId="{1448CC99-2C20-4B7F-8FCC-78B9DBC83BE0}" type="pres">
      <dgm:prSet presAssocID="{CF201038-3C80-4FF3-9647-F9F6BFA0436B}" presName="node" presStyleLbl="node1" presStyleIdx="1" presStyleCnt="3">
        <dgm:presLayoutVars>
          <dgm:bulletEnabled val="1"/>
        </dgm:presLayoutVars>
      </dgm:prSet>
      <dgm:spPr/>
      <dgm:t>
        <a:bodyPr/>
        <a:lstStyle/>
        <a:p>
          <a:endParaRPr lang="fr-FR"/>
        </a:p>
      </dgm:t>
    </dgm:pt>
    <dgm:pt modelId="{C1D5D651-BE86-4C98-A8F8-F07194DDCA37}" type="pres">
      <dgm:prSet presAssocID="{CF201038-3C80-4FF3-9647-F9F6BFA0436B}" presName="invisiNode" presStyleLbl="node1" presStyleIdx="1" presStyleCnt="3"/>
      <dgm:spPr/>
    </dgm:pt>
    <dgm:pt modelId="{41AE11EF-80E1-48C2-8BEE-1ED258B481BE}" type="pres">
      <dgm:prSet presAssocID="{CF201038-3C80-4FF3-9647-F9F6BFA0436B}" presName="imagNode" presStyleLbl="fgImgPlace1" presStyleIdx="1" presStyleCnt="3"/>
      <dgm:spPr/>
    </dgm:pt>
    <dgm:pt modelId="{4AF0445B-A9F5-46C9-9845-556053D459FA}" type="pres">
      <dgm:prSet presAssocID="{8BF8E7B5-E71F-46FB-B27E-97E55BC719D0}" presName="sibTrans" presStyleLbl="sibTrans2D1" presStyleIdx="0" presStyleCnt="0"/>
      <dgm:spPr/>
      <dgm:t>
        <a:bodyPr/>
        <a:lstStyle/>
        <a:p>
          <a:endParaRPr lang="fr-FR"/>
        </a:p>
      </dgm:t>
    </dgm:pt>
    <dgm:pt modelId="{36CBB853-3413-4069-9EBA-F8C109430C32}" type="pres">
      <dgm:prSet presAssocID="{A4C73219-36BB-49F2-9959-BDF9871064BF}" presName="compNode" presStyleCnt="0"/>
      <dgm:spPr/>
    </dgm:pt>
    <dgm:pt modelId="{E05DBD0A-8DB9-476F-BAE1-4D56EDDA09AA}" type="pres">
      <dgm:prSet presAssocID="{A4C73219-36BB-49F2-9959-BDF9871064BF}" presName="node" presStyleLbl="node1" presStyleIdx="2" presStyleCnt="3">
        <dgm:presLayoutVars>
          <dgm:bulletEnabled val="1"/>
        </dgm:presLayoutVars>
      </dgm:prSet>
      <dgm:spPr/>
      <dgm:t>
        <a:bodyPr/>
        <a:lstStyle/>
        <a:p>
          <a:endParaRPr lang="fr-FR"/>
        </a:p>
      </dgm:t>
    </dgm:pt>
    <dgm:pt modelId="{76085F48-07AB-430C-9896-28A667DC7432}" type="pres">
      <dgm:prSet presAssocID="{A4C73219-36BB-49F2-9959-BDF9871064BF}" presName="invisiNode" presStyleLbl="node1" presStyleIdx="2" presStyleCnt="3"/>
      <dgm:spPr/>
    </dgm:pt>
    <dgm:pt modelId="{868619A7-8B01-4DAD-A8C2-D8913F34BB43}" type="pres">
      <dgm:prSet presAssocID="{A4C73219-36BB-49F2-9959-BDF9871064BF}" presName="imagNode" presStyleLbl="fgImgPlace1" presStyleIdx="2" presStyleCnt="3"/>
      <dgm:spPr/>
    </dgm:pt>
  </dgm:ptLst>
  <dgm:cxnLst>
    <dgm:cxn modelId="{1D27BC60-C6AF-451E-BCD9-1B23020E24EE}" type="presOf" srcId="{5247F611-6851-4E39-8850-EEA110589DA6}" destId="{A8CC5C95-AFEB-4AA8-96A7-412A930A8E93}" srcOrd="0" destOrd="0" presId="urn:microsoft.com/office/officeart/2005/8/layout/pList2#1"/>
    <dgm:cxn modelId="{84152953-9634-4A45-8B96-6CD5C8BD2C90}" srcId="{5247F611-6851-4E39-8850-EEA110589DA6}" destId="{A4C73219-36BB-49F2-9959-BDF9871064BF}" srcOrd="2" destOrd="0" parTransId="{BFB1D7D2-8B43-4DD3-9F95-BD2E66A3DCC9}" sibTransId="{EC1F8E29-464F-47F9-BDF4-D61929D41392}"/>
    <dgm:cxn modelId="{27ED560D-5194-4A73-8DEE-85EA5390EE10}" type="presOf" srcId="{A4C73219-36BB-49F2-9959-BDF9871064BF}" destId="{E05DBD0A-8DB9-476F-BAE1-4D56EDDA09AA}" srcOrd="0" destOrd="0" presId="urn:microsoft.com/office/officeart/2005/8/layout/pList2#1"/>
    <dgm:cxn modelId="{8F908D3F-75A3-4F49-ADF7-EC6FD0F62134}" type="presOf" srcId="{B288D53C-DCF5-437D-9305-5E63C99DFBA6}" destId="{EA1F23E9-CC06-412B-8424-4763F594F605}" srcOrd="0" destOrd="0" presId="urn:microsoft.com/office/officeart/2005/8/layout/pList2#1"/>
    <dgm:cxn modelId="{72F51054-5FE5-4BC7-B2BD-091D3BA72D07}" type="presOf" srcId="{83E2E529-7B42-40EB-BDCC-6F49CC7CB232}" destId="{84C413FA-3FD9-4C5D-B75A-9E0E0E3E28A0}" srcOrd="0" destOrd="0" presId="urn:microsoft.com/office/officeart/2005/8/layout/pList2#1"/>
    <dgm:cxn modelId="{0C2BA08A-3E61-4801-90D3-8E3862DD8D78}" srcId="{5247F611-6851-4E39-8850-EEA110589DA6}" destId="{CF201038-3C80-4FF3-9647-F9F6BFA0436B}" srcOrd="1" destOrd="0" parTransId="{EAC8BF47-8F2E-40AB-ADA7-4376A49556EF}" sibTransId="{8BF8E7B5-E71F-46FB-B27E-97E55BC719D0}"/>
    <dgm:cxn modelId="{04E94FF7-1E3D-4346-9398-D0E72213B196}" srcId="{5247F611-6851-4E39-8850-EEA110589DA6}" destId="{83E2E529-7B42-40EB-BDCC-6F49CC7CB232}" srcOrd="0" destOrd="0" parTransId="{AD377237-ACDF-4FE1-9B2B-D395555FB499}" sibTransId="{B288D53C-DCF5-437D-9305-5E63C99DFBA6}"/>
    <dgm:cxn modelId="{A6A0301B-E997-4102-B8DC-628029CEB339}" type="presOf" srcId="{CF201038-3C80-4FF3-9647-F9F6BFA0436B}" destId="{1448CC99-2C20-4B7F-8FCC-78B9DBC83BE0}" srcOrd="0" destOrd="0" presId="urn:microsoft.com/office/officeart/2005/8/layout/pList2#1"/>
    <dgm:cxn modelId="{194A4F91-D908-494B-AE4B-8100CDCD59AF}" type="presOf" srcId="{8BF8E7B5-E71F-46FB-B27E-97E55BC719D0}" destId="{4AF0445B-A9F5-46C9-9845-556053D459FA}" srcOrd="0" destOrd="0" presId="urn:microsoft.com/office/officeart/2005/8/layout/pList2#1"/>
    <dgm:cxn modelId="{89938B82-B737-4A2F-B245-D77A752FF24C}" type="presParOf" srcId="{A8CC5C95-AFEB-4AA8-96A7-412A930A8E93}" destId="{6015F33E-3A4D-43E7-A198-1E48CD57BF02}" srcOrd="0" destOrd="0" presId="urn:microsoft.com/office/officeart/2005/8/layout/pList2#1"/>
    <dgm:cxn modelId="{4840AB3C-C4E1-4361-8BA3-F371726E0748}" type="presParOf" srcId="{A8CC5C95-AFEB-4AA8-96A7-412A930A8E93}" destId="{2CD5B353-55FC-4060-94C0-B7417CF7FC09}" srcOrd="1" destOrd="0" presId="urn:microsoft.com/office/officeart/2005/8/layout/pList2#1"/>
    <dgm:cxn modelId="{5B3A3338-0B15-485C-96A4-25594C7284AA}" type="presParOf" srcId="{2CD5B353-55FC-4060-94C0-B7417CF7FC09}" destId="{B4E06DA7-117D-4809-B30F-61FCC44BBC40}" srcOrd="0" destOrd="0" presId="urn:microsoft.com/office/officeart/2005/8/layout/pList2#1"/>
    <dgm:cxn modelId="{3E26E389-5ADC-4E08-83A5-D71622314B68}" type="presParOf" srcId="{B4E06DA7-117D-4809-B30F-61FCC44BBC40}" destId="{84C413FA-3FD9-4C5D-B75A-9E0E0E3E28A0}" srcOrd="0" destOrd="0" presId="urn:microsoft.com/office/officeart/2005/8/layout/pList2#1"/>
    <dgm:cxn modelId="{952FD9C1-09C7-4987-9F39-C9491E9D81CE}" type="presParOf" srcId="{B4E06DA7-117D-4809-B30F-61FCC44BBC40}" destId="{EE38213A-6174-4515-8C72-2829A7BD2B46}" srcOrd="1" destOrd="0" presId="urn:microsoft.com/office/officeart/2005/8/layout/pList2#1"/>
    <dgm:cxn modelId="{79F68803-1C3B-466C-AEB7-5D609C716BED}" type="presParOf" srcId="{B4E06DA7-117D-4809-B30F-61FCC44BBC40}" destId="{352A23E1-036D-48BF-8F27-154610787F53}" srcOrd="2" destOrd="0" presId="urn:microsoft.com/office/officeart/2005/8/layout/pList2#1"/>
    <dgm:cxn modelId="{AFA97EFA-F8BC-4B15-A9BE-52FA740BCED0}" type="presParOf" srcId="{2CD5B353-55FC-4060-94C0-B7417CF7FC09}" destId="{EA1F23E9-CC06-412B-8424-4763F594F605}" srcOrd="1" destOrd="0" presId="urn:microsoft.com/office/officeart/2005/8/layout/pList2#1"/>
    <dgm:cxn modelId="{6138052C-DD72-45A0-B3BB-EB2829D5DCEF}" type="presParOf" srcId="{2CD5B353-55FC-4060-94C0-B7417CF7FC09}" destId="{8BEA2927-5603-405A-BBB4-3889DE6043B2}" srcOrd="2" destOrd="0" presId="urn:microsoft.com/office/officeart/2005/8/layout/pList2#1"/>
    <dgm:cxn modelId="{2AD1D01C-0574-4271-B2F8-8887F76806BF}" type="presParOf" srcId="{8BEA2927-5603-405A-BBB4-3889DE6043B2}" destId="{1448CC99-2C20-4B7F-8FCC-78B9DBC83BE0}" srcOrd="0" destOrd="0" presId="urn:microsoft.com/office/officeart/2005/8/layout/pList2#1"/>
    <dgm:cxn modelId="{491EF9CB-4DED-4D6E-A961-951C83D62F79}" type="presParOf" srcId="{8BEA2927-5603-405A-BBB4-3889DE6043B2}" destId="{C1D5D651-BE86-4C98-A8F8-F07194DDCA37}" srcOrd="1" destOrd="0" presId="urn:microsoft.com/office/officeart/2005/8/layout/pList2#1"/>
    <dgm:cxn modelId="{F284FD3D-D97F-4FD4-BD3E-9EE0F44B1D91}" type="presParOf" srcId="{8BEA2927-5603-405A-BBB4-3889DE6043B2}" destId="{41AE11EF-80E1-48C2-8BEE-1ED258B481BE}" srcOrd="2" destOrd="0" presId="urn:microsoft.com/office/officeart/2005/8/layout/pList2#1"/>
    <dgm:cxn modelId="{422C198C-0432-448F-B566-F75611645A6C}" type="presParOf" srcId="{2CD5B353-55FC-4060-94C0-B7417CF7FC09}" destId="{4AF0445B-A9F5-46C9-9845-556053D459FA}" srcOrd="3" destOrd="0" presId="urn:microsoft.com/office/officeart/2005/8/layout/pList2#1"/>
    <dgm:cxn modelId="{D08047ED-3DD5-4980-AB65-6F690AA54C41}" type="presParOf" srcId="{2CD5B353-55FC-4060-94C0-B7417CF7FC09}" destId="{36CBB853-3413-4069-9EBA-F8C109430C32}" srcOrd="4" destOrd="0" presId="urn:microsoft.com/office/officeart/2005/8/layout/pList2#1"/>
    <dgm:cxn modelId="{F624E7E5-BCC0-401B-90DB-EB1B7BF4AC9E}" type="presParOf" srcId="{36CBB853-3413-4069-9EBA-F8C109430C32}" destId="{E05DBD0A-8DB9-476F-BAE1-4D56EDDA09AA}" srcOrd="0" destOrd="0" presId="urn:microsoft.com/office/officeart/2005/8/layout/pList2#1"/>
    <dgm:cxn modelId="{61A5D7ED-65C9-46BA-8C95-D8BD4C1276B3}" type="presParOf" srcId="{36CBB853-3413-4069-9EBA-F8C109430C32}" destId="{76085F48-07AB-430C-9896-28A667DC7432}" srcOrd="1" destOrd="0" presId="urn:microsoft.com/office/officeart/2005/8/layout/pList2#1"/>
    <dgm:cxn modelId="{2C96C519-EF9E-4C6A-887D-D107D9B186A2}" type="presParOf" srcId="{36CBB853-3413-4069-9EBA-F8C109430C32}" destId="{868619A7-8B01-4DAD-A8C2-D8913F34BB43}"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AA3CC-70C1-4860-8EDC-78B2C8FE649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0EDF6FBC-54EE-4CF1-A1F4-7649F73E839E}">
      <dgm:prSet phldrT="[Texte]"/>
      <dgm:spPr/>
      <dgm:t>
        <a:bodyPr/>
        <a:lstStyle/>
        <a:p>
          <a:r>
            <a:rPr lang="fr-FR" dirty="0" smtClean="0"/>
            <a:t>1</a:t>
          </a:r>
          <a:endParaRPr lang="fr-FR" dirty="0"/>
        </a:p>
      </dgm:t>
    </dgm:pt>
    <dgm:pt modelId="{B18BCAAB-40AE-4361-B43B-FA96A34F8ED4}" type="parTrans" cxnId="{756CE8F7-513F-443F-94DA-52F0A836244E}">
      <dgm:prSet/>
      <dgm:spPr/>
      <dgm:t>
        <a:bodyPr/>
        <a:lstStyle/>
        <a:p>
          <a:endParaRPr lang="fr-FR"/>
        </a:p>
      </dgm:t>
    </dgm:pt>
    <dgm:pt modelId="{662A910C-18C9-4604-846E-98F55C99496F}" type="sibTrans" cxnId="{756CE8F7-513F-443F-94DA-52F0A836244E}">
      <dgm:prSet/>
      <dgm:spPr/>
      <dgm:t>
        <a:bodyPr/>
        <a:lstStyle/>
        <a:p>
          <a:endParaRPr lang="fr-FR"/>
        </a:p>
      </dgm:t>
    </dgm:pt>
    <dgm:pt modelId="{FB277BAC-31BB-498B-82C1-091509C178C1}">
      <dgm:prSet phldrT="[Texte]"/>
      <dgm:spPr/>
      <dgm:t>
        <a:bodyPr/>
        <a:lstStyle/>
        <a:p>
          <a:r>
            <a:rPr lang="fr-FR" dirty="0" smtClean="0"/>
            <a:t>Saisie des données</a:t>
          </a:r>
          <a:endParaRPr lang="fr-FR" dirty="0"/>
        </a:p>
      </dgm:t>
    </dgm:pt>
    <dgm:pt modelId="{944A67BE-FB44-4B4E-9803-E6BA0A9E5D85}" type="parTrans" cxnId="{E3596DF9-0B49-44DE-A129-B61410842480}">
      <dgm:prSet/>
      <dgm:spPr/>
      <dgm:t>
        <a:bodyPr/>
        <a:lstStyle/>
        <a:p>
          <a:endParaRPr lang="fr-FR"/>
        </a:p>
      </dgm:t>
    </dgm:pt>
    <dgm:pt modelId="{01905F9C-48C3-4F34-A3DA-65907BB5FB55}" type="sibTrans" cxnId="{E3596DF9-0B49-44DE-A129-B61410842480}">
      <dgm:prSet/>
      <dgm:spPr/>
      <dgm:t>
        <a:bodyPr/>
        <a:lstStyle/>
        <a:p>
          <a:endParaRPr lang="fr-FR"/>
        </a:p>
      </dgm:t>
    </dgm:pt>
    <dgm:pt modelId="{C3D5FE54-BC53-4A84-A98E-B1D9B0B21A2E}">
      <dgm:prSet phldrT="[Texte]"/>
      <dgm:spPr/>
      <dgm:t>
        <a:bodyPr/>
        <a:lstStyle/>
        <a:p>
          <a:r>
            <a:rPr lang="fr-FR" dirty="0" smtClean="0"/>
            <a:t>2</a:t>
          </a:r>
          <a:endParaRPr lang="fr-FR" dirty="0"/>
        </a:p>
      </dgm:t>
    </dgm:pt>
    <dgm:pt modelId="{379A0884-BD78-493B-B9A5-13ABCA441CB6}" type="parTrans" cxnId="{6073E229-1003-4F8A-9877-1CF01A9A10D0}">
      <dgm:prSet/>
      <dgm:spPr/>
      <dgm:t>
        <a:bodyPr/>
        <a:lstStyle/>
        <a:p>
          <a:endParaRPr lang="fr-FR"/>
        </a:p>
      </dgm:t>
    </dgm:pt>
    <dgm:pt modelId="{D14FB9FF-B4B1-47C6-8BD8-7437C49EB9BB}" type="sibTrans" cxnId="{6073E229-1003-4F8A-9877-1CF01A9A10D0}">
      <dgm:prSet/>
      <dgm:spPr/>
      <dgm:t>
        <a:bodyPr/>
        <a:lstStyle/>
        <a:p>
          <a:endParaRPr lang="fr-FR"/>
        </a:p>
      </dgm:t>
    </dgm:pt>
    <dgm:pt modelId="{BC0C0317-41C9-4560-90C2-12588295261D}">
      <dgm:prSet phldrT="[Texte]"/>
      <dgm:spPr/>
      <dgm:t>
        <a:bodyPr/>
        <a:lstStyle/>
        <a:p>
          <a:r>
            <a:rPr lang="fr-FR" dirty="0" smtClean="0"/>
            <a:t>Commentaires sur les graphiques</a:t>
          </a:r>
          <a:endParaRPr lang="fr-FR" dirty="0"/>
        </a:p>
      </dgm:t>
    </dgm:pt>
    <dgm:pt modelId="{9B83E5CE-0F77-4F7B-AB76-F15EB4C97421}" type="parTrans" cxnId="{4FC19BF2-501A-44A4-93EA-4004F0780653}">
      <dgm:prSet/>
      <dgm:spPr/>
      <dgm:t>
        <a:bodyPr/>
        <a:lstStyle/>
        <a:p>
          <a:endParaRPr lang="fr-FR"/>
        </a:p>
      </dgm:t>
    </dgm:pt>
    <dgm:pt modelId="{78B9283A-DD40-4FB4-B3C8-F98A84C9A5F8}" type="sibTrans" cxnId="{4FC19BF2-501A-44A4-93EA-4004F0780653}">
      <dgm:prSet/>
      <dgm:spPr/>
      <dgm:t>
        <a:bodyPr/>
        <a:lstStyle/>
        <a:p>
          <a:endParaRPr lang="fr-FR"/>
        </a:p>
      </dgm:t>
    </dgm:pt>
    <dgm:pt modelId="{1961B7CE-957D-4EB2-8BE5-F47A02DD0358}">
      <dgm:prSet phldrT="[Texte]"/>
      <dgm:spPr/>
      <dgm:t>
        <a:bodyPr/>
        <a:lstStyle/>
        <a:p>
          <a:r>
            <a:rPr lang="fr-FR" dirty="0" smtClean="0"/>
            <a:t>3</a:t>
          </a:r>
          <a:endParaRPr lang="fr-FR" dirty="0"/>
        </a:p>
      </dgm:t>
    </dgm:pt>
    <dgm:pt modelId="{EF23914C-8212-467D-B67B-A192DF4303E9}" type="parTrans" cxnId="{FF311320-1FD9-4183-B9B5-85EDF5FFB158}">
      <dgm:prSet/>
      <dgm:spPr/>
      <dgm:t>
        <a:bodyPr/>
        <a:lstStyle/>
        <a:p>
          <a:endParaRPr lang="fr-FR"/>
        </a:p>
      </dgm:t>
    </dgm:pt>
    <dgm:pt modelId="{41870EFB-85B1-4665-A97E-E85E6C1E445D}" type="sibTrans" cxnId="{FF311320-1FD9-4183-B9B5-85EDF5FFB158}">
      <dgm:prSet/>
      <dgm:spPr/>
      <dgm:t>
        <a:bodyPr/>
        <a:lstStyle/>
        <a:p>
          <a:endParaRPr lang="fr-FR"/>
        </a:p>
      </dgm:t>
    </dgm:pt>
    <dgm:pt modelId="{8AEEA880-C18E-4436-89A9-D7388A7DCCC8}">
      <dgm:prSet phldrT="[Texte]"/>
      <dgm:spPr/>
      <dgm:t>
        <a:bodyPr/>
        <a:lstStyle/>
        <a:p>
          <a:r>
            <a:rPr lang="fr-FR" dirty="0" smtClean="0"/>
            <a:t>Recommandations </a:t>
          </a:r>
          <a:endParaRPr lang="fr-FR" dirty="0"/>
        </a:p>
      </dgm:t>
    </dgm:pt>
    <dgm:pt modelId="{A2DF0513-D8B3-4EBA-B1A7-3665EBFFFCA5}" type="parTrans" cxnId="{14BE0AAF-702B-4976-8B6F-CFDAE1090773}">
      <dgm:prSet/>
      <dgm:spPr/>
      <dgm:t>
        <a:bodyPr/>
        <a:lstStyle/>
        <a:p>
          <a:endParaRPr lang="fr-FR"/>
        </a:p>
      </dgm:t>
    </dgm:pt>
    <dgm:pt modelId="{DC536CB5-BFE0-47C5-A002-A3EB7F3F4D42}" type="sibTrans" cxnId="{14BE0AAF-702B-4976-8B6F-CFDAE1090773}">
      <dgm:prSet/>
      <dgm:spPr/>
      <dgm:t>
        <a:bodyPr/>
        <a:lstStyle/>
        <a:p>
          <a:endParaRPr lang="fr-FR"/>
        </a:p>
      </dgm:t>
    </dgm:pt>
    <dgm:pt modelId="{DA50877C-F252-4743-87A6-2644AE79F95E}">
      <dgm:prSet phldrT="[Texte]"/>
      <dgm:spPr/>
      <dgm:t>
        <a:bodyPr/>
        <a:lstStyle/>
        <a:p>
          <a:r>
            <a:rPr lang="fr-FR" dirty="0" smtClean="0"/>
            <a:t>4</a:t>
          </a:r>
          <a:endParaRPr lang="fr-FR" dirty="0"/>
        </a:p>
      </dgm:t>
    </dgm:pt>
    <dgm:pt modelId="{792EF741-CAE0-4692-9C92-3B4D1E2EF549}" type="parTrans" cxnId="{A7F13BAC-4BD7-4DF0-8FB7-086D514976DB}">
      <dgm:prSet/>
      <dgm:spPr/>
      <dgm:t>
        <a:bodyPr/>
        <a:lstStyle/>
        <a:p>
          <a:endParaRPr lang="fr-FR"/>
        </a:p>
      </dgm:t>
    </dgm:pt>
    <dgm:pt modelId="{A1063F00-4E6F-4E4A-A99A-C31130022B7C}" type="sibTrans" cxnId="{A7F13BAC-4BD7-4DF0-8FB7-086D514976DB}">
      <dgm:prSet/>
      <dgm:spPr/>
      <dgm:t>
        <a:bodyPr/>
        <a:lstStyle/>
        <a:p>
          <a:endParaRPr lang="fr-FR"/>
        </a:p>
      </dgm:t>
    </dgm:pt>
    <dgm:pt modelId="{12CE8839-1A89-4D13-9888-D9A062051EEC}">
      <dgm:prSet phldrT="[Texte]"/>
      <dgm:spPr/>
      <dgm:t>
        <a:bodyPr/>
        <a:lstStyle/>
        <a:p>
          <a:r>
            <a:rPr lang="fr-FR" dirty="0" smtClean="0"/>
            <a:t>Décisions</a:t>
          </a:r>
          <a:endParaRPr lang="fr-FR" dirty="0"/>
        </a:p>
      </dgm:t>
    </dgm:pt>
    <dgm:pt modelId="{0C3438AE-498B-4D96-8CC7-A42DB4B65E1F}" type="parTrans" cxnId="{0C05134A-019F-46CF-BDCE-CBDDD2CD41B9}">
      <dgm:prSet/>
      <dgm:spPr/>
      <dgm:t>
        <a:bodyPr/>
        <a:lstStyle/>
        <a:p>
          <a:endParaRPr lang="fr-FR"/>
        </a:p>
      </dgm:t>
    </dgm:pt>
    <dgm:pt modelId="{8A16F2EB-E2D9-430B-90A9-575F90A41231}" type="sibTrans" cxnId="{0C05134A-019F-46CF-BDCE-CBDDD2CD41B9}">
      <dgm:prSet/>
      <dgm:spPr/>
      <dgm:t>
        <a:bodyPr/>
        <a:lstStyle/>
        <a:p>
          <a:endParaRPr lang="fr-FR"/>
        </a:p>
      </dgm:t>
    </dgm:pt>
    <dgm:pt modelId="{A529B18A-EBF6-4768-A540-E6BE8EDECCB0}">
      <dgm:prSet phldrT="[Texte]"/>
      <dgm:spPr/>
      <dgm:t>
        <a:bodyPr/>
        <a:lstStyle/>
        <a:p>
          <a:r>
            <a:rPr lang="fr-FR" dirty="0" smtClean="0"/>
            <a:t>5 </a:t>
          </a:r>
          <a:endParaRPr lang="fr-FR" dirty="0"/>
        </a:p>
      </dgm:t>
    </dgm:pt>
    <dgm:pt modelId="{536042BA-D1B6-4983-A7B9-86894B9DF0B0}" type="parTrans" cxnId="{6FEC0C2B-98B5-47E8-97F5-2C869A9A0E10}">
      <dgm:prSet/>
      <dgm:spPr/>
      <dgm:t>
        <a:bodyPr/>
        <a:lstStyle/>
        <a:p>
          <a:endParaRPr lang="fr-FR"/>
        </a:p>
      </dgm:t>
    </dgm:pt>
    <dgm:pt modelId="{9AD8C898-1809-4695-970F-8165D1F56B5D}" type="sibTrans" cxnId="{6FEC0C2B-98B5-47E8-97F5-2C869A9A0E10}">
      <dgm:prSet/>
      <dgm:spPr/>
      <dgm:t>
        <a:bodyPr/>
        <a:lstStyle/>
        <a:p>
          <a:endParaRPr lang="fr-FR"/>
        </a:p>
      </dgm:t>
    </dgm:pt>
    <dgm:pt modelId="{FA30CD2E-2DB1-4813-B3A1-961F21B354FE}">
      <dgm:prSet phldrT="[Texte]"/>
      <dgm:spPr/>
      <dgm:t>
        <a:bodyPr/>
        <a:lstStyle/>
        <a:p>
          <a:r>
            <a:rPr lang="fr-FR" dirty="0" smtClean="0"/>
            <a:t>Mise en œuvre</a:t>
          </a:r>
          <a:endParaRPr lang="fr-FR" dirty="0"/>
        </a:p>
      </dgm:t>
    </dgm:pt>
    <dgm:pt modelId="{939DE768-364A-424A-9FB5-41F2900F2BAC}" type="parTrans" cxnId="{A0B07795-E40B-4DD0-91FC-7A257FD745B2}">
      <dgm:prSet/>
      <dgm:spPr/>
      <dgm:t>
        <a:bodyPr/>
        <a:lstStyle/>
        <a:p>
          <a:endParaRPr lang="fr-FR"/>
        </a:p>
      </dgm:t>
    </dgm:pt>
    <dgm:pt modelId="{D92DAC3A-C8DA-4C0F-8F7B-65EFEBAA9C12}" type="sibTrans" cxnId="{A0B07795-E40B-4DD0-91FC-7A257FD745B2}">
      <dgm:prSet/>
      <dgm:spPr/>
      <dgm:t>
        <a:bodyPr/>
        <a:lstStyle/>
        <a:p>
          <a:endParaRPr lang="fr-FR"/>
        </a:p>
      </dgm:t>
    </dgm:pt>
    <dgm:pt modelId="{4AE71AFD-D01B-4810-8387-B32D9B20D50F}">
      <dgm:prSet phldrT="[Texte]"/>
      <dgm:spPr/>
      <dgm:t>
        <a:bodyPr/>
        <a:lstStyle/>
        <a:p>
          <a:r>
            <a:rPr lang="fr-FR" dirty="0" smtClean="0"/>
            <a:t>6</a:t>
          </a:r>
          <a:endParaRPr lang="fr-FR" dirty="0"/>
        </a:p>
      </dgm:t>
    </dgm:pt>
    <dgm:pt modelId="{ABDDD9B3-10E2-4EA1-8ECC-83937E4674C9}" type="parTrans" cxnId="{053391FC-299C-4122-9844-A83190B9D0A4}">
      <dgm:prSet/>
      <dgm:spPr/>
      <dgm:t>
        <a:bodyPr/>
        <a:lstStyle/>
        <a:p>
          <a:endParaRPr lang="fr-FR"/>
        </a:p>
      </dgm:t>
    </dgm:pt>
    <dgm:pt modelId="{82C8A570-C5F3-49B4-BF7F-A6B9077352DF}" type="sibTrans" cxnId="{053391FC-299C-4122-9844-A83190B9D0A4}">
      <dgm:prSet/>
      <dgm:spPr/>
      <dgm:t>
        <a:bodyPr/>
        <a:lstStyle/>
        <a:p>
          <a:endParaRPr lang="fr-FR"/>
        </a:p>
      </dgm:t>
    </dgm:pt>
    <dgm:pt modelId="{31AB9D08-4908-4872-B75A-E98556800436}">
      <dgm:prSet phldrT="[Texte]"/>
      <dgm:spPr/>
      <dgm:t>
        <a:bodyPr/>
        <a:lstStyle/>
        <a:p>
          <a:r>
            <a:rPr lang="fr-FR" dirty="0" smtClean="0"/>
            <a:t>Suivi de la mise en œuvre</a:t>
          </a:r>
          <a:endParaRPr lang="fr-FR" dirty="0"/>
        </a:p>
      </dgm:t>
    </dgm:pt>
    <dgm:pt modelId="{21E8A5DC-7339-4502-9B81-840D8475D62B}" type="parTrans" cxnId="{34676062-C73D-4E6B-8EF0-E44EDE8923AB}">
      <dgm:prSet/>
      <dgm:spPr/>
      <dgm:t>
        <a:bodyPr/>
        <a:lstStyle/>
        <a:p>
          <a:endParaRPr lang="fr-FR"/>
        </a:p>
      </dgm:t>
    </dgm:pt>
    <dgm:pt modelId="{AE3E7E09-E43F-458E-99AB-517022712474}" type="sibTrans" cxnId="{34676062-C73D-4E6B-8EF0-E44EDE8923AB}">
      <dgm:prSet/>
      <dgm:spPr/>
      <dgm:t>
        <a:bodyPr/>
        <a:lstStyle/>
        <a:p>
          <a:endParaRPr lang="fr-FR"/>
        </a:p>
      </dgm:t>
    </dgm:pt>
    <dgm:pt modelId="{8742AED3-3793-4E5C-B996-06A0D65835D2}" type="pres">
      <dgm:prSet presAssocID="{D0FAA3CC-70C1-4860-8EDC-78B2C8FE6492}" presName="linearFlow" presStyleCnt="0">
        <dgm:presLayoutVars>
          <dgm:dir/>
          <dgm:animLvl val="lvl"/>
          <dgm:resizeHandles val="exact"/>
        </dgm:presLayoutVars>
      </dgm:prSet>
      <dgm:spPr/>
      <dgm:t>
        <a:bodyPr/>
        <a:lstStyle/>
        <a:p>
          <a:endParaRPr lang="fr-FR"/>
        </a:p>
      </dgm:t>
    </dgm:pt>
    <dgm:pt modelId="{BD4B195A-FF1A-46DD-947E-EF8F39CCF70B}" type="pres">
      <dgm:prSet presAssocID="{0EDF6FBC-54EE-4CF1-A1F4-7649F73E839E}" presName="composite" presStyleCnt="0"/>
      <dgm:spPr/>
    </dgm:pt>
    <dgm:pt modelId="{E2B08E27-E76C-4757-8BF4-6035E19B5333}" type="pres">
      <dgm:prSet presAssocID="{0EDF6FBC-54EE-4CF1-A1F4-7649F73E839E}" presName="parentText" presStyleLbl="alignNode1" presStyleIdx="0" presStyleCnt="6">
        <dgm:presLayoutVars>
          <dgm:chMax val="1"/>
          <dgm:bulletEnabled val="1"/>
        </dgm:presLayoutVars>
      </dgm:prSet>
      <dgm:spPr/>
      <dgm:t>
        <a:bodyPr/>
        <a:lstStyle/>
        <a:p>
          <a:endParaRPr lang="fr-FR"/>
        </a:p>
      </dgm:t>
    </dgm:pt>
    <dgm:pt modelId="{8D3F8CB6-4018-4931-A08A-F576B5C3DB9C}" type="pres">
      <dgm:prSet presAssocID="{0EDF6FBC-54EE-4CF1-A1F4-7649F73E839E}" presName="descendantText" presStyleLbl="alignAcc1" presStyleIdx="0" presStyleCnt="6">
        <dgm:presLayoutVars>
          <dgm:bulletEnabled val="1"/>
        </dgm:presLayoutVars>
      </dgm:prSet>
      <dgm:spPr/>
      <dgm:t>
        <a:bodyPr/>
        <a:lstStyle/>
        <a:p>
          <a:endParaRPr lang="fr-FR"/>
        </a:p>
      </dgm:t>
    </dgm:pt>
    <dgm:pt modelId="{C42D2C82-2EFF-48B8-BED9-933242FE3290}" type="pres">
      <dgm:prSet presAssocID="{662A910C-18C9-4604-846E-98F55C99496F}" presName="sp" presStyleCnt="0"/>
      <dgm:spPr/>
    </dgm:pt>
    <dgm:pt modelId="{87A45404-0708-4757-9FAD-090F436AE1BB}" type="pres">
      <dgm:prSet presAssocID="{C3D5FE54-BC53-4A84-A98E-B1D9B0B21A2E}" presName="composite" presStyleCnt="0"/>
      <dgm:spPr/>
    </dgm:pt>
    <dgm:pt modelId="{E6E9F708-1F0B-42A3-82B4-B3A4E06A94B5}" type="pres">
      <dgm:prSet presAssocID="{C3D5FE54-BC53-4A84-A98E-B1D9B0B21A2E}" presName="parentText" presStyleLbl="alignNode1" presStyleIdx="1" presStyleCnt="6">
        <dgm:presLayoutVars>
          <dgm:chMax val="1"/>
          <dgm:bulletEnabled val="1"/>
        </dgm:presLayoutVars>
      </dgm:prSet>
      <dgm:spPr/>
      <dgm:t>
        <a:bodyPr/>
        <a:lstStyle/>
        <a:p>
          <a:endParaRPr lang="fr-FR"/>
        </a:p>
      </dgm:t>
    </dgm:pt>
    <dgm:pt modelId="{2AACB044-3131-4C08-AE26-7E4F4A4E992E}" type="pres">
      <dgm:prSet presAssocID="{C3D5FE54-BC53-4A84-A98E-B1D9B0B21A2E}" presName="descendantText" presStyleLbl="alignAcc1" presStyleIdx="1" presStyleCnt="6">
        <dgm:presLayoutVars>
          <dgm:bulletEnabled val="1"/>
        </dgm:presLayoutVars>
      </dgm:prSet>
      <dgm:spPr/>
      <dgm:t>
        <a:bodyPr/>
        <a:lstStyle/>
        <a:p>
          <a:endParaRPr lang="fr-FR"/>
        </a:p>
      </dgm:t>
    </dgm:pt>
    <dgm:pt modelId="{CC6412F1-FF4B-47AB-8BFD-6BE4965DC65D}" type="pres">
      <dgm:prSet presAssocID="{D14FB9FF-B4B1-47C6-8BD8-7437C49EB9BB}" presName="sp" presStyleCnt="0"/>
      <dgm:spPr/>
    </dgm:pt>
    <dgm:pt modelId="{51C8D8D5-3822-4637-A81B-2BAFDAF3A514}" type="pres">
      <dgm:prSet presAssocID="{1961B7CE-957D-4EB2-8BE5-F47A02DD0358}" presName="composite" presStyleCnt="0"/>
      <dgm:spPr/>
    </dgm:pt>
    <dgm:pt modelId="{FB41BDA4-B8AC-4DF0-8970-7D7AA437D433}" type="pres">
      <dgm:prSet presAssocID="{1961B7CE-957D-4EB2-8BE5-F47A02DD0358}" presName="parentText" presStyleLbl="alignNode1" presStyleIdx="2" presStyleCnt="6">
        <dgm:presLayoutVars>
          <dgm:chMax val="1"/>
          <dgm:bulletEnabled val="1"/>
        </dgm:presLayoutVars>
      </dgm:prSet>
      <dgm:spPr/>
      <dgm:t>
        <a:bodyPr/>
        <a:lstStyle/>
        <a:p>
          <a:endParaRPr lang="fr-FR"/>
        </a:p>
      </dgm:t>
    </dgm:pt>
    <dgm:pt modelId="{09C31C05-F833-47AB-AB24-E8172D284AB4}" type="pres">
      <dgm:prSet presAssocID="{1961B7CE-957D-4EB2-8BE5-F47A02DD0358}" presName="descendantText" presStyleLbl="alignAcc1" presStyleIdx="2" presStyleCnt="6">
        <dgm:presLayoutVars>
          <dgm:bulletEnabled val="1"/>
        </dgm:presLayoutVars>
      </dgm:prSet>
      <dgm:spPr/>
      <dgm:t>
        <a:bodyPr/>
        <a:lstStyle/>
        <a:p>
          <a:endParaRPr lang="fr-FR"/>
        </a:p>
      </dgm:t>
    </dgm:pt>
    <dgm:pt modelId="{2CEC1EF4-FD62-452C-8524-BD2950DA5245}" type="pres">
      <dgm:prSet presAssocID="{41870EFB-85B1-4665-A97E-E85E6C1E445D}" presName="sp" presStyleCnt="0"/>
      <dgm:spPr/>
    </dgm:pt>
    <dgm:pt modelId="{DB24FC37-1BCB-453A-8CBE-90082553AB4D}" type="pres">
      <dgm:prSet presAssocID="{DA50877C-F252-4743-87A6-2644AE79F95E}" presName="composite" presStyleCnt="0"/>
      <dgm:spPr/>
    </dgm:pt>
    <dgm:pt modelId="{53028C89-FC26-40D2-BCE9-DC68CDA07AA5}" type="pres">
      <dgm:prSet presAssocID="{DA50877C-F252-4743-87A6-2644AE79F95E}" presName="parentText" presStyleLbl="alignNode1" presStyleIdx="3" presStyleCnt="6">
        <dgm:presLayoutVars>
          <dgm:chMax val="1"/>
          <dgm:bulletEnabled val="1"/>
        </dgm:presLayoutVars>
      </dgm:prSet>
      <dgm:spPr/>
      <dgm:t>
        <a:bodyPr/>
        <a:lstStyle/>
        <a:p>
          <a:endParaRPr lang="fr-FR"/>
        </a:p>
      </dgm:t>
    </dgm:pt>
    <dgm:pt modelId="{6EE2B5B8-6508-4CEA-ADBA-29993A236ABB}" type="pres">
      <dgm:prSet presAssocID="{DA50877C-F252-4743-87A6-2644AE79F95E}" presName="descendantText" presStyleLbl="alignAcc1" presStyleIdx="3" presStyleCnt="6">
        <dgm:presLayoutVars>
          <dgm:bulletEnabled val="1"/>
        </dgm:presLayoutVars>
      </dgm:prSet>
      <dgm:spPr/>
      <dgm:t>
        <a:bodyPr/>
        <a:lstStyle/>
        <a:p>
          <a:endParaRPr lang="fr-FR"/>
        </a:p>
      </dgm:t>
    </dgm:pt>
    <dgm:pt modelId="{DA242864-AAF4-46DF-9680-4BF6CDDFAF2D}" type="pres">
      <dgm:prSet presAssocID="{A1063F00-4E6F-4E4A-A99A-C31130022B7C}" presName="sp" presStyleCnt="0"/>
      <dgm:spPr/>
    </dgm:pt>
    <dgm:pt modelId="{0B2B8B5A-5D4F-4353-8312-F9CF9E888870}" type="pres">
      <dgm:prSet presAssocID="{A529B18A-EBF6-4768-A540-E6BE8EDECCB0}" presName="composite" presStyleCnt="0"/>
      <dgm:spPr/>
    </dgm:pt>
    <dgm:pt modelId="{E000AF9A-BE64-4258-8C22-4F3B1FD3801A}" type="pres">
      <dgm:prSet presAssocID="{A529B18A-EBF6-4768-A540-E6BE8EDECCB0}" presName="parentText" presStyleLbl="alignNode1" presStyleIdx="4" presStyleCnt="6">
        <dgm:presLayoutVars>
          <dgm:chMax val="1"/>
          <dgm:bulletEnabled val="1"/>
        </dgm:presLayoutVars>
      </dgm:prSet>
      <dgm:spPr/>
      <dgm:t>
        <a:bodyPr/>
        <a:lstStyle/>
        <a:p>
          <a:endParaRPr lang="fr-FR"/>
        </a:p>
      </dgm:t>
    </dgm:pt>
    <dgm:pt modelId="{80BC7A46-B577-4011-9A1B-85E7680F8284}" type="pres">
      <dgm:prSet presAssocID="{A529B18A-EBF6-4768-A540-E6BE8EDECCB0}" presName="descendantText" presStyleLbl="alignAcc1" presStyleIdx="4" presStyleCnt="6">
        <dgm:presLayoutVars>
          <dgm:bulletEnabled val="1"/>
        </dgm:presLayoutVars>
      </dgm:prSet>
      <dgm:spPr/>
      <dgm:t>
        <a:bodyPr/>
        <a:lstStyle/>
        <a:p>
          <a:endParaRPr lang="fr-FR"/>
        </a:p>
      </dgm:t>
    </dgm:pt>
    <dgm:pt modelId="{F7AB339F-AD26-44BA-819E-436B7EC0199F}" type="pres">
      <dgm:prSet presAssocID="{9AD8C898-1809-4695-970F-8165D1F56B5D}" presName="sp" presStyleCnt="0"/>
      <dgm:spPr/>
    </dgm:pt>
    <dgm:pt modelId="{90C0B91D-0D2B-4C3F-A3BB-7914A0EF0539}" type="pres">
      <dgm:prSet presAssocID="{4AE71AFD-D01B-4810-8387-B32D9B20D50F}" presName="composite" presStyleCnt="0"/>
      <dgm:spPr/>
    </dgm:pt>
    <dgm:pt modelId="{2109C73F-61E5-47E4-9EE8-D85BBB894507}" type="pres">
      <dgm:prSet presAssocID="{4AE71AFD-D01B-4810-8387-B32D9B20D50F}" presName="parentText" presStyleLbl="alignNode1" presStyleIdx="5" presStyleCnt="6">
        <dgm:presLayoutVars>
          <dgm:chMax val="1"/>
          <dgm:bulletEnabled val="1"/>
        </dgm:presLayoutVars>
      </dgm:prSet>
      <dgm:spPr/>
      <dgm:t>
        <a:bodyPr/>
        <a:lstStyle/>
        <a:p>
          <a:endParaRPr lang="fr-FR"/>
        </a:p>
      </dgm:t>
    </dgm:pt>
    <dgm:pt modelId="{E3B6DC99-F254-4A2C-ACF3-B0F323334DC3}" type="pres">
      <dgm:prSet presAssocID="{4AE71AFD-D01B-4810-8387-B32D9B20D50F}" presName="descendantText" presStyleLbl="alignAcc1" presStyleIdx="5" presStyleCnt="6">
        <dgm:presLayoutVars>
          <dgm:bulletEnabled val="1"/>
        </dgm:presLayoutVars>
      </dgm:prSet>
      <dgm:spPr/>
      <dgm:t>
        <a:bodyPr/>
        <a:lstStyle/>
        <a:p>
          <a:endParaRPr lang="fr-FR"/>
        </a:p>
      </dgm:t>
    </dgm:pt>
  </dgm:ptLst>
  <dgm:cxnLst>
    <dgm:cxn modelId="{A0B07795-E40B-4DD0-91FC-7A257FD745B2}" srcId="{A529B18A-EBF6-4768-A540-E6BE8EDECCB0}" destId="{FA30CD2E-2DB1-4813-B3A1-961F21B354FE}" srcOrd="0" destOrd="0" parTransId="{939DE768-364A-424A-9FB5-41F2900F2BAC}" sibTransId="{D92DAC3A-C8DA-4C0F-8F7B-65EFEBAA9C12}"/>
    <dgm:cxn modelId="{BF8A9AAB-238F-4747-8987-126E6F0C7D77}" type="presOf" srcId="{31AB9D08-4908-4872-B75A-E98556800436}" destId="{E3B6DC99-F254-4A2C-ACF3-B0F323334DC3}" srcOrd="0" destOrd="0" presId="urn:microsoft.com/office/officeart/2005/8/layout/chevron2"/>
    <dgm:cxn modelId="{54D73951-A53A-4D18-A02B-F693CA31CE63}" type="presOf" srcId="{4AE71AFD-D01B-4810-8387-B32D9B20D50F}" destId="{2109C73F-61E5-47E4-9EE8-D85BBB894507}" srcOrd="0" destOrd="0" presId="urn:microsoft.com/office/officeart/2005/8/layout/chevron2"/>
    <dgm:cxn modelId="{053391FC-299C-4122-9844-A83190B9D0A4}" srcId="{D0FAA3CC-70C1-4860-8EDC-78B2C8FE6492}" destId="{4AE71AFD-D01B-4810-8387-B32D9B20D50F}" srcOrd="5" destOrd="0" parTransId="{ABDDD9B3-10E2-4EA1-8ECC-83937E4674C9}" sibTransId="{82C8A570-C5F3-49B4-BF7F-A6B9077352DF}"/>
    <dgm:cxn modelId="{0F53F30D-ACF1-48A2-A3EF-6EFBDF990360}" type="presOf" srcId="{8AEEA880-C18E-4436-89A9-D7388A7DCCC8}" destId="{09C31C05-F833-47AB-AB24-E8172D284AB4}" srcOrd="0" destOrd="0" presId="urn:microsoft.com/office/officeart/2005/8/layout/chevron2"/>
    <dgm:cxn modelId="{E3596DF9-0B49-44DE-A129-B61410842480}" srcId="{0EDF6FBC-54EE-4CF1-A1F4-7649F73E839E}" destId="{FB277BAC-31BB-498B-82C1-091509C178C1}" srcOrd="0" destOrd="0" parTransId="{944A67BE-FB44-4B4E-9803-E6BA0A9E5D85}" sibTransId="{01905F9C-48C3-4F34-A3DA-65907BB5FB55}"/>
    <dgm:cxn modelId="{34676062-C73D-4E6B-8EF0-E44EDE8923AB}" srcId="{4AE71AFD-D01B-4810-8387-B32D9B20D50F}" destId="{31AB9D08-4908-4872-B75A-E98556800436}" srcOrd="0" destOrd="0" parTransId="{21E8A5DC-7339-4502-9B81-840D8475D62B}" sibTransId="{AE3E7E09-E43F-458E-99AB-517022712474}"/>
    <dgm:cxn modelId="{14BE0AAF-702B-4976-8B6F-CFDAE1090773}" srcId="{1961B7CE-957D-4EB2-8BE5-F47A02DD0358}" destId="{8AEEA880-C18E-4436-89A9-D7388A7DCCC8}" srcOrd="0" destOrd="0" parTransId="{A2DF0513-D8B3-4EBA-B1A7-3665EBFFFCA5}" sibTransId="{DC536CB5-BFE0-47C5-A002-A3EB7F3F4D42}"/>
    <dgm:cxn modelId="{756CE8F7-513F-443F-94DA-52F0A836244E}" srcId="{D0FAA3CC-70C1-4860-8EDC-78B2C8FE6492}" destId="{0EDF6FBC-54EE-4CF1-A1F4-7649F73E839E}" srcOrd="0" destOrd="0" parTransId="{B18BCAAB-40AE-4361-B43B-FA96A34F8ED4}" sibTransId="{662A910C-18C9-4604-846E-98F55C99496F}"/>
    <dgm:cxn modelId="{FF311320-1FD9-4183-B9B5-85EDF5FFB158}" srcId="{D0FAA3CC-70C1-4860-8EDC-78B2C8FE6492}" destId="{1961B7CE-957D-4EB2-8BE5-F47A02DD0358}" srcOrd="2" destOrd="0" parTransId="{EF23914C-8212-467D-B67B-A192DF4303E9}" sibTransId="{41870EFB-85B1-4665-A97E-E85E6C1E445D}"/>
    <dgm:cxn modelId="{F529AF31-848B-4515-A2EF-EA69B5EEB72F}" type="presOf" srcId="{A529B18A-EBF6-4768-A540-E6BE8EDECCB0}" destId="{E000AF9A-BE64-4258-8C22-4F3B1FD3801A}" srcOrd="0" destOrd="0" presId="urn:microsoft.com/office/officeart/2005/8/layout/chevron2"/>
    <dgm:cxn modelId="{890B80FD-9136-4183-89FC-60862B09CF0D}" type="presOf" srcId="{BC0C0317-41C9-4560-90C2-12588295261D}" destId="{2AACB044-3131-4C08-AE26-7E4F4A4E992E}" srcOrd="0" destOrd="0" presId="urn:microsoft.com/office/officeart/2005/8/layout/chevron2"/>
    <dgm:cxn modelId="{8C4C6DC3-F85C-4491-876A-68CE82E14606}" type="presOf" srcId="{C3D5FE54-BC53-4A84-A98E-B1D9B0B21A2E}" destId="{E6E9F708-1F0B-42A3-82B4-B3A4E06A94B5}" srcOrd="0" destOrd="0" presId="urn:microsoft.com/office/officeart/2005/8/layout/chevron2"/>
    <dgm:cxn modelId="{C64B26A5-2DFD-4279-B351-B3833303CF8C}" type="presOf" srcId="{DA50877C-F252-4743-87A6-2644AE79F95E}" destId="{53028C89-FC26-40D2-BCE9-DC68CDA07AA5}" srcOrd="0" destOrd="0" presId="urn:microsoft.com/office/officeart/2005/8/layout/chevron2"/>
    <dgm:cxn modelId="{6FEC0C2B-98B5-47E8-97F5-2C869A9A0E10}" srcId="{D0FAA3CC-70C1-4860-8EDC-78B2C8FE6492}" destId="{A529B18A-EBF6-4768-A540-E6BE8EDECCB0}" srcOrd="4" destOrd="0" parTransId="{536042BA-D1B6-4983-A7B9-86894B9DF0B0}" sibTransId="{9AD8C898-1809-4695-970F-8165D1F56B5D}"/>
    <dgm:cxn modelId="{921B3F63-B8AE-49F5-9A52-20E5E32C7A03}" type="presOf" srcId="{12CE8839-1A89-4D13-9888-D9A062051EEC}" destId="{6EE2B5B8-6508-4CEA-ADBA-29993A236ABB}" srcOrd="0" destOrd="0" presId="urn:microsoft.com/office/officeart/2005/8/layout/chevron2"/>
    <dgm:cxn modelId="{0C05134A-019F-46CF-BDCE-CBDDD2CD41B9}" srcId="{DA50877C-F252-4743-87A6-2644AE79F95E}" destId="{12CE8839-1A89-4D13-9888-D9A062051EEC}" srcOrd="0" destOrd="0" parTransId="{0C3438AE-498B-4D96-8CC7-A42DB4B65E1F}" sibTransId="{8A16F2EB-E2D9-430B-90A9-575F90A41231}"/>
    <dgm:cxn modelId="{BB8F4E6D-2FE5-4D5B-8EDB-EA21A9914B5C}" type="presOf" srcId="{0EDF6FBC-54EE-4CF1-A1F4-7649F73E839E}" destId="{E2B08E27-E76C-4757-8BF4-6035E19B5333}" srcOrd="0" destOrd="0" presId="urn:microsoft.com/office/officeart/2005/8/layout/chevron2"/>
    <dgm:cxn modelId="{75A37473-3020-498F-B895-B75F173B23AC}" type="presOf" srcId="{D0FAA3CC-70C1-4860-8EDC-78B2C8FE6492}" destId="{8742AED3-3793-4E5C-B996-06A0D65835D2}" srcOrd="0" destOrd="0" presId="urn:microsoft.com/office/officeart/2005/8/layout/chevron2"/>
    <dgm:cxn modelId="{A7F13BAC-4BD7-4DF0-8FB7-086D514976DB}" srcId="{D0FAA3CC-70C1-4860-8EDC-78B2C8FE6492}" destId="{DA50877C-F252-4743-87A6-2644AE79F95E}" srcOrd="3" destOrd="0" parTransId="{792EF741-CAE0-4692-9C92-3B4D1E2EF549}" sibTransId="{A1063F00-4E6F-4E4A-A99A-C31130022B7C}"/>
    <dgm:cxn modelId="{9BC29333-E2C1-4B69-A91F-F3EABAE2EA0A}" type="presOf" srcId="{FA30CD2E-2DB1-4813-B3A1-961F21B354FE}" destId="{80BC7A46-B577-4011-9A1B-85E7680F8284}" srcOrd="0" destOrd="0" presId="urn:microsoft.com/office/officeart/2005/8/layout/chevron2"/>
    <dgm:cxn modelId="{6073E229-1003-4F8A-9877-1CF01A9A10D0}" srcId="{D0FAA3CC-70C1-4860-8EDC-78B2C8FE6492}" destId="{C3D5FE54-BC53-4A84-A98E-B1D9B0B21A2E}" srcOrd="1" destOrd="0" parTransId="{379A0884-BD78-493B-B9A5-13ABCA441CB6}" sibTransId="{D14FB9FF-B4B1-47C6-8BD8-7437C49EB9BB}"/>
    <dgm:cxn modelId="{7F7A2DBD-9E86-4694-AD55-D4992D72B980}" type="presOf" srcId="{1961B7CE-957D-4EB2-8BE5-F47A02DD0358}" destId="{FB41BDA4-B8AC-4DF0-8970-7D7AA437D433}" srcOrd="0" destOrd="0" presId="urn:microsoft.com/office/officeart/2005/8/layout/chevron2"/>
    <dgm:cxn modelId="{845595A9-3B2F-4207-80F7-6701BA6EFA04}" type="presOf" srcId="{FB277BAC-31BB-498B-82C1-091509C178C1}" destId="{8D3F8CB6-4018-4931-A08A-F576B5C3DB9C}" srcOrd="0" destOrd="0" presId="urn:microsoft.com/office/officeart/2005/8/layout/chevron2"/>
    <dgm:cxn modelId="{4FC19BF2-501A-44A4-93EA-4004F0780653}" srcId="{C3D5FE54-BC53-4A84-A98E-B1D9B0B21A2E}" destId="{BC0C0317-41C9-4560-90C2-12588295261D}" srcOrd="0" destOrd="0" parTransId="{9B83E5CE-0F77-4F7B-AB76-F15EB4C97421}" sibTransId="{78B9283A-DD40-4FB4-B3C8-F98A84C9A5F8}"/>
    <dgm:cxn modelId="{0E10BD40-B532-470A-B598-52088C57E582}" type="presParOf" srcId="{8742AED3-3793-4E5C-B996-06A0D65835D2}" destId="{BD4B195A-FF1A-46DD-947E-EF8F39CCF70B}" srcOrd="0" destOrd="0" presId="urn:microsoft.com/office/officeart/2005/8/layout/chevron2"/>
    <dgm:cxn modelId="{B171E8D6-CCC9-4F6D-9088-DC02ED1F86D6}" type="presParOf" srcId="{BD4B195A-FF1A-46DD-947E-EF8F39CCF70B}" destId="{E2B08E27-E76C-4757-8BF4-6035E19B5333}" srcOrd="0" destOrd="0" presId="urn:microsoft.com/office/officeart/2005/8/layout/chevron2"/>
    <dgm:cxn modelId="{BCFD6217-6073-4D5B-A705-E9E6E4C71351}" type="presParOf" srcId="{BD4B195A-FF1A-46DD-947E-EF8F39CCF70B}" destId="{8D3F8CB6-4018-4931-A08A-F576B5C3DB9C}" srcOrd="1" destOrd="0" presId="urn:microsoft.com/office/officeart/2005/8/layout/chevron2"/>
    <dgm:cxn modelId="{6359976D-59DC-4D30-94A4-BC6C6F045521}" type="presParOf" srcId="{8742AED3-3793-4E5C-B996-06A0D65835D2}" destId="{C42D2C82-2EFF-48B8-BED9-933242FE3290}" srcOrd="1" destOrd="0" presId="urn:microsoft.com/office/officeart/2005/8/layout/chevron2"/>
    <dgm:cxn modelId="{D5C265F7-E35D-4049-976D-53FEA5AF1F5F}" type="presParOf" srcId="{8742AED3-3793-4E5C-B996-06A0D65835D2}" destId="{87A45404-0708-4757-9FAD-090F436AE1BB}" srcOrd="2" destOrd="0" presId="urn:microsoft.com/office/officeart/2005/8/layout/chevron2"/>
    <dgm:cxn modelId="{4A442401-FF5F-485B-9D0A-0CBD26DC7E3D}" type="presParOf" srcId="{87A45404-0708-4757-9FAD-090F436AE1BB}" destId="{E6E9F708-1F0B-42A3-82B4-B3A4E06A94B5}" srcOrd="0" destOrd="0" presId="urn:microsoft.com/office/officeart/2005/8/layout/chevron2"/>
    <dgm:cxn modelId="{A2A865B2-CF5A-4ACF-94A7-3955A52BA119}" type="presParOf" srcId="{87A45404-0708-4757-9FAD-090F436AE1BB}" destId="{2AACB044-3131-4C08-AE26-7E4F4A4E992E}" srcOrd="1" destOrd="0" presId="urn:microsoft.com/office/officeart/2005/8/layout/chevron2"/>
    <dgm:cxn modelId="{26387033-AA5C-4926-ABBD-9D5A039406C0}" type="presParOf" srcId="{8742AED3-3793-4E5C-B996-06A0D65835D2}" destId="{CC6412F1-FF4B-47AB-8BFD-6BE4965DC65D}" srcOrd="3" destOrd="0" presId="urn:microsoft.com/office/officeart/2005/8/layout/chevron2"/>
    <dgm:cxn modelId="{BCF4FCE1-0615-4F86-A07A-836CE4A0C0F2}" type="presParOf" srcId="{8742AED3-3793-4E5C-B996-06A0D65835D2}" destId="{51C8D8D5-3822-4637-A81B-2BAFDAF3A514}" srcOrd="4" destOrd="0" presId="urn:microsoft.com/office/officeart/2005/8/layout/chevron2"/>
    <dgm:cxn modelId="{44025C04-451A-4244-8C4B-14E29C838BC3}" type="presParOf" srcId="{51C8D8D5-3822-4637-A81B-2BAFDAF3A514}" destId="{FB41BDA4-B8AC-4DF0-8970-7D7AA437D433}" srcOrd="0" destOrd="0" presId="urn:microsoft.com/office/officeart/2005/8/layout/chevron2"/>
    <dgm:cxn modelId="{E68F6C97-5D23-4B33-9EE5-44AD18A7F259}" type="presParOf" srcId="{51C8D8D5-3822-4637-A81B-2BAFDAF3A514}" destId="{09C31C05-F833-47AB-AB24-E8172D284AB4}" srcOrd="1" destOrd="0" presId="urn:microsoft.com/office/officeart/2005/8/layout/chevron2"/>
    <dgm:cxn modelId="{25AF0E95-05E8-4981-8F50-FEF8DF3E764A}" type="presParOf" srcId="{8742AED3-3793-4E5C-B996-06A0D65835D2}" destId="{2CEC1EF4-FD62-452C-8524-BD2950DA5245}" srcOrd="5" destOrd="0" presId="urn:microsoft.com/office/officeart/2005/8/layout/chevron2"/>
    <dgm:cxn modelId="{94B8A02A-D426-4CC8-A7BC-336A5D6093C0}" type="presParOf" srcId="{8742AED3-3793-4E5C-B996-06A0D65835D2}" destId="{DB24FC37-1BCB-453A-8CBE-90082553AB4D}" srcOrd="6" destOrd="0" presId="urn:microsoft.com/office/officeart/2005/8/layout/chevron2"/>
    <dgm:cxn modelId="{C37D9017-0702-4FE2-898C-4FEDC1189C74}" type="presParOf" srcId="{DB24FC37-1BCB-453A-8CBE-90082553AB4D}" destId="{53028C89-FC26-40D2-BCE9-DC68CDA07AA5}" srcOrd="0" destOrd="0" presId="urn:microsoft.com/office/officeart/2005/8/layout/chevron2"/>
    <dgm:cxn modelId="{8A137C6E-8C3C-44FA-B844-BA50D9BE81CA}" type="presParOf" srcId="{DB24FC37-1BCB-453A-8CBE-90082553AB4D}" destId="{6EE2B5B8-6508-4CEA-ADBA-29993A236ABB}" srcOrd="1" destOrd="0" presId="urn:microsoft.com/office/officeart/2005/8/layout/chevron2"/>
    <dgm:cxn modelId="{FFBDED7D-83B2-414B-B787-E700F3E7DC24}" type="presParOf" srcId="{8742AED3-3793-4E5C-B996-06A0D65835D2}" destId="{DA242864-AAF4-46DF-9680-4BF6CDDFAF2D}" srcOrd="7" destOrd="0" presId="urn:microsoft.com/office/officeart/2005/8/layout/chevron2"/>
    <dgm:cxn modelId="{83211910-D062-48D2-8B54-6E5E73C8697C}" type="presParOf" srcId="{8742AED3-3793-4E5C-B996-06A0D65835D2}" destId="{0B2B8B5A-5D4F-4353-8312-F9CF9E888870}" srcOrd="8" destOrd="0" presId="urn:microsoft.com/office/officeart/2005/8/layout/chevron2"/>
    <dgm:cxn modelId="{A7255661-1A11-4DA0-A79B-199C385EF1E0}" type="presParOf" srcId="{0B2B8B5A-5D4F-4353-8312-F9CF9E888870}" destId="{E000AF9A-BE64-4258-8C22-4F3B1FD3801A}" srcOrd="0" destOrd="0" presId="urn:microsoft.com/office/officeart/2005/8/layout/chevron2"/>
    <dgm:cxn modelId="{85336968-F413-4148-BF5C-73C20A0AD0A5}" type="presParOf" srcId="{0B2B8B5A-5D4F-4353-8312-F9CF9E888870}" destId="{80BC7A46-B577-4011-9A1B-85E7680F8284}" srcOrd="1" destOrd="0" presId="urn:microsoft.com/office/officeart/2005/8/layout/chevron2"/>
    <dgm:cxn modelId="{4E34E0D0-9609-4555-A9A2-BF6D3FF4B6BD}" type="presParOf" srcId="{8742AED3-3793-4E5C-B996-06A0D65835D2}" destId="{F7AB339F-AD26-44BA-819E-436B7EC0199F}" srcOrd="9" destOrd="0" presId="urn:microsoft.com/office/officeart/2005/8/layout/chevron2"/>
    <dgm:cxn modelId="{7ACD6490-6EA0-471B-A68B-F4D05B92F8AF}" type="presParOf" srcId="{8742AED3-3793-4E5C-B996-06A0D65835D2}" destId="{90C0B91D-0D2B-4C3F-A3BB-7914A0EF0539}" srcOrd="10" destOrd="0" presId="urn:microsoft.com/office/officeart/2005/8/layout/chevron2"/>
    <dgm:cxn modelId="{B7BB5C3E-736A-45E2-A43D-33332654FADC}" type="presParOf" srcId="{90C0B91D-0D2B-4C3F-A3BB-7914A0EF0539}" destId="{2109C73F-61E5-47E4-9EE8-D85BBB894507}" srcOrd="0" destOrd="0" presId="urn:microsoft.com/office/officeart/2005/8/layout/chevron2"/>
    <dgm:cxn modelId="{6592175F-FF0B-4A8F-8659-EF212820FA01}" type="presParOf" srcId="{90C0B91D-0D2B-4C3F-A3BB-7914A0EF0539}" destId="{E3B6DC99-F254-4A2C-ACF3-B0F323334DC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3338E-2954-4D58-A6A4-93CE75D97370}" type="doc">
      <dgm:prSet loTypeId="urn:microsoft.com/office/officeart/2005/8/layout/cycle2" loCatId="cycle" qsTypeId="urn:microsoft.com/office/officeart/2005/8/quickstyle/simple1" qsCatId="simple" csTypeId="urn:microsoft.com/office/officeart/2005/8/colors/accent2_3" csCatId="accent2"/>
      <dgm:spPr/>
      <dgm:t>
        <a:bodyPr/>
        <a:lstStyle/>
        <a:p>
          <a:endParaRPr lang="fr-FR"/>
        </a:p>
      </dgm:t>
    </dgm:pt>
    <dgm:pt modelId="{1E5F26BF-88CB-4204-8A51-68D3AA4D0F84}">
      <dgm:prSet/>
      <dgm:spPr/>
      <dgm:t>
        <a:bodyPr/>
        <a:lstStyle/>
        <a:p>
          <a:pPr rtl="0"/>
          <a:r>
            <a:rPr lang="fr-FR" b="1" baseline="0" smtClean="0">
              <a:latin typeface="Arial Narrow" pitchFamily="34" charset="0"/>
            </a:rPr>
            <a:t>Transparence</a:t>
          </a:r>
          <a:endParaRPr lang="fr-FR" b="1">
            <a:latin typeface="Arial Narrow" pitchFamily="34" charset="0"/>
          </a:endParaRPr>
        </a:p>
      </dgm:t>
    </dgm:pt>
    <dgm:pt modelId="{4F8BB120-6382-42B1-A567-E5BCC467DB9A}" type="parTrans" cxnId="{C990ABD9-7482-4A64-B488-7D58F4D36AC7}">
      <dgm:prSet/>
      <dgm:spPr/>
      <dgm:t>
        <a:bodyPr/>
        <a:lstStyle/>
        <a:p>
          <a:endParaRPr lang="fr-FR" b="1">
            <a:latin typeface="Arial Narrow" pitchFamily="34" charset="0"/>
          </a:endParaRPr>
        </a:p>
      </dgm:t>
    </dgm:pt>
    <dgm:pt modelId="{4594495F-1731-448B-B5F4-89263154F762}" type="sibTrans" cxnId="{C990ABD9-7482-4A64-B488-7D58F4D36AC7}">
      <dgm:prSet/>
      <dgm:spPr/>
      <dgm:t>
        <a:bodyPr/>
        <a:lstStyle/>
        <a:p>
          <a:endParaRPr lang="fr-FR" b="1">
            <a:latin typeface="Arial Narrow" pitchFamily="34" charset="0"/>
          </a:endParaRPr>
        </a:p>
      </dgm:t>
    </dgm:pt>
    <dgm:pt modelId="{EEAD9065-7398-40ED-9ACD-E5996EC3F94D}">
      <dgm:prSet/>
      <dgm:spPr/>
      <dgm:t>
        <a:bodyPr/>
        <a:lstStyle/>
        <a:p>
          <a:pPr rtl="0"/>
          <a:r>
            <a:rPr lang="fr-FR" b="1" baseline="0" smtClean="0">
              <a:latin typeface="Arial Narrow" pitchFamily="34" charset="0"/>
            </a:rPr>
            <a:t>Responsabilité</a:t>
          </a:r>
          <a:endParaRPr lang="fr-FR" b="1">
            <a:latin typeface="Arial Narrow" pitchFamily="34" charset="0"/>
          </a:endParaRPr>
        </a:p>
      </dgm:t>
    </dgm:pt>
    <dgm:pt modelId="{A01CB816-9EE3-4BFC-9A91-EA16458E95C5}" type="parTrans" cxnId="{EEECF381-600D-4BB8-8EE2-2B982BAD520A}">
      <dgm:prSet/>
      <dgm:spPr/>
      <dgm:t>
        <a:bodyPr/>
        <a:lstStyle/>
        <a:p>
          <a:endParaRPr lang="fr-FR" b="1">
            <a:latin typeface="Arial Narrow" pitchFamily="34" charset="0"/>
          </a:endParaRPr>
        </a:p>
      </dgm:t>
    </dgm:pt>
    <dgm:pt modelId="{4DE4A255-2BDD-4579-B8D2-FF03A8199F7F}" type="sibTrans" cxnId="{EEECF381-600D-4BB8-8EE2-2B982BAD520A}">
      <dgm:prSet/>
      <dgm:spPr/>
      <dgm:t>
        <a:bodyPr/>
        <a:lstStyle/>
        <a:p>
          <a:endParaRPr lang="fr-FR" b="1">
            <a:latin typeface="Arial Narrow" pitchFamily="34" charset="0"/>
          </a:endParaRPr>
        </a:p>
      </dgm:t>
    </dgm:pt>
    <dgm:pt modelId="{495F7DF8-4E78-4131-9C96-FEA870FC2F7B}">
      <dgm:prSet/>
      <dgm:spPr/>
      <dgm:t>
        <a:bodyPr/>
        <a:lstStyle/>
        <a:p>
          <a:pPr rtl="0"/>
          <a:r>
            <a:rPr lang="fr-FR" b="1" baseline="0" smtClean="0">
              <a:latin typeface="Arial Narrow" pitchFamily="34" charset="0"/>
            </a:rPr>
            <a:t>Financement basé sur la performance</a:t>
          </a:r>
          <a:endParaRPr lang="fr-FR" b="1">
            <a:latin typeface="Arial Narrow" pitchFamily="34" charset="0"/>
          </a:endParaRPr>
        </a:p>
      </dgm:t>
    </dgm:pt>
    <dgm:pt modelId="{07BF17EE-9F23-44FD-B4D2-A6B689A906EC}" type="parTrans" cxnId="{A8974CC9-AD8E-4D0B-9AF7-E1998DD42DE1}">
      <dgm:prSet/>
      <dgm:spPr/>
      <dgm:t>
        <a:bodyPr/>
        <a:lstStyle/>
        <a:p>
          <a:endParaRPr lang="fr-FR" b="1">
            <a:latin typeface="Arial Narrow" pitchFamily="34" charset="0"/>
          </a:endParaRPr>
        </a:p>
      </dgm:t>
    </dgm:pt>
    <dgm:pt modelId="{187C4A46-D048-4104-A658-87010B16B070}" type="sibTrans" cxnId="{A8974CC9-AD8E-4D0B-9AF7-E1998DD42DE1}">
      <dgm:prSet/>
      <dgm:spPr/>
      <dgm:t>
        <a:bodyPr/>
        <a:lstStyle/>
        <a:p>
          <a:endParaRPr lang="fr-FR" b="1">
            <a:latin typeface="Arial Narrow" pitchFamily="34" charset="0"/>
          </a:endParaRPr>
        </a:p>
      </dgm:t>
    </dgm:pt>
    <dgm:pt modelId="{7F17C01A-7357-48C8-BFB5-D41FBF16C283}">
      <dgm:prSet/>
      <dgm:spPr/>
      <dgm:t>
        <a:bodyPr/>
        <a:lstStyle/>
        <a:p>
          <a:pPr rtl="0"/>
          <a:r>
            <a:rPr lang="fr-FR" b="1" baseline="0" smtClean="0">
              <a:latin typeface="Arial Narrow" pitchFamily="34" charset="0"/>
            </a:rPr>
            <a:t>Gouvernance et mise en œuvre participatives et multisectorielles</a:t>
          </a:r>
          <a:endParaRPr lang="fr-FR" b="1">
            <a:latin typeface="Arial Narrow" pitchFamily="34" charset="0"/>
          </a:endParaRPr>
        </a:p>
      </dgm:t>
    </dgm:pt>
    <dgm:pt modelId="{EA62BA2A-98A0-452A-9572-350875CFC711}" type="parTrans" cxnId="{1C870D73-200B-4656-A1B7-9A9B1A3B24B7}">
      <dgm:prSet/>
      <dgm:spPr/>
      <dgm:t>
        <a:bodyPr/>
        <a:lstStyle/>
        <a:p>
          <a:endParaRPr lang="fr-FR" b="1">
            <a:latin typeface="Arial Narrow" pitchFamily="34" charset="0"/>
          </a:endParaRPr>
        </a:p>
      </dgm:t>
    </dgm:pt>
    <dgm:pt modelId="{BF4FB823-71E3-4302-AE05-319FA57DD08C}" type="sibTrans" cxnId="{1C870D73-200B-4656-A1B7-9A9B1A3B24B7}">
      <dgm:prSet/>
      <dgm:spPr/>
      <dgm:t>
        <a:bodyPr/>
        <a:lstStyle/>
        <a:p>
          <a:endParaRPr lang="fr-FR" b="1">
            <a:latin typeface="Arial Narrow" pitchFamily="34" charset="0"/>
          </a:endParaRPr>
        </a:p>
      </dgm:t>
    </dgm:pt>
    <dgm:pt modelId="{BA89E762-373D-47A7-AEE8-63EBDE2C86F0}" type="pres">
      <dgm:prSet presAssocID="{99C3338E-2954-4D58-A6A4-93CE75D97370}" presName="cycle" presStyleCnt="0">
        <dgm:presLayoutVars>
          <dgm:dir/>
          <dgm:resizeHandles val="exact"/>
        </dgm:presLayoutVars>
      </dgm:prSet>
      <dgm:spPr/>
      <dgm:t>
        <a:bodyPr/>
        <a:lstStyle/>
        <a:p>
          <a:endParaRPr lang="fr-FR"/>
        </a:p>
      </dgm:t>
    </dgm:pt>
    <dgm:pt modelId="{09B66388-D12E-43DA-A448-D8B6E6B4F5D2}" type="pres">
      <dgm:prSet presAssocID="{1E5F26BF-88CB-4204-8A51-68D3AA4D0F84}" presName="node" presStyleLbl="node1" presStyleIdx="0" presStyleCnt="4">
        <dgm:presLayoutVars>
          <dgm:bulletEnabled val="1"/>
        </dgm:presLayoutVars>
      </dgm:prSet>
      <dgm:spPr/>
      <dgm:t>
        <a:bodyPr/>
        <a:lstStyle/>
        <a:p>
          <a:endParaRPr lang="fr-FR"/>
        </a:p>
      </dgm:t>
    </dgm:pt>
    <dgm:pt modelId="{3B7C8F40-2599-495E-AFC7-FA3215A9EF0C}" type="pres">
      <dgm:prSet presAssocID="{4594495F-1731-448B-B5F4-89263154F762}" presName="sibTrans" presStyleLbl="sibTrans2D1" presStyleIdx="0" presStyleCnt="4"/>
      <dgm:spPr/>
      <dgm:t>
        <a:bodyPr/>
        <a:lstStyle/>
        <a:p>
          <a:endParaRPr lang="fr-FR"/>
        </a:p>
      </dgm:t>
    </dgm:pt>
    <dgm:pt modelId="{D1E337AD-A330-4988-B471-B48CB9F6D794}" type="pres">
      <dgm:prSet presAssocID="{4594495F-1731-448B-B5F4-89263154F762}" presName="connectorText" presStyleLbl="sibTrans2D1" presStyleIdx="0" presStyleCnt="4"/>
      <dgm:spPr/>
      <dgm:t>
        <a:bodyPr/>
        <a:lstStyle/>
        <a:p>
          <a:endParaRPr lang="fr-FR"/>
        </a:p>
      </dgm:t>
    </dgm:pt>
    <dgm:pt modelId="{B18C58AD-3F54-415A-8433-06E27FDD3DA3}" type="pres">
      <dgm:prSet presAssocID="{EEAD9065-7398-40ED-9ACD-E5996EC3F94D}" presName="node" presStyleLbl="node1" presStyleIdx="1" presStyleCnt="4">
        <dgm:presLayoutVars>
          <dgm:bulletEnabled val="1"/>
        </dgm:presLayoutVars>
      </dgm:prSet>
      <dgm:spPr/>
      <dgm:t>
        <a:bodyPr/>
        <a:lstStyle/>
        <a:p>
          <a:endParaRPr lang="fr-FR"/>
        </a:p>
      </dgm:t>
    </dgm:pt>
    <dgm:pt modelId="{12D57068-FC85-4679-ADF3-07C0DBC7109B}" type="pres">
      <dgm:prSet presAssocID="{4DE4A255-2BDD-4579-B8D2-FF03A8199F7F}" presName="sibTrans" presStyleLbl="sibTrans2D1" presStyleIdx="1" presStyleCnt="4"/>
      <dgm:spPr/>
      <dgm:t>
        <a:bodyPr/>
        <a:lstStyle/>
        <a:p>
          <a:endParaRPr lang="fr-FR"/>
        </a:p>
      </dgm:t>
    </dgm:pt>
    <dgm:pt modelId="{1FD38DDF-4E18-4E8E-A217-3CC9A34CED21}" type="pres">
      <dgm:prSet presAssocID="{4DE4A255-2BDD-4579-B8D2-FF03A8199F7F}" presName="connectorText" presStyleLbl="sibTrans2D1" presStyleIdx="1" presStyleCnt="4"/>
      <dgm:spPr/>
      <dgm:t>
        <a:bodyPr/>
        <a:lstStyle/>
        <a:p>
          <a:endParaRPr lang="fr-FR"/>
        </a:p>
      </dgm:t>
    </dgm:pt>
    <dgm:pt modelId="{E7BE9D49-635E-480A-931D-6C5746AAA480}" type="pres">
      <dgm:prSet presAssocID="{495F7DF8-4E78-4131-9C96-FEA870FC2F7B}" presName="node" presStyleLbl="node1" presStyleIdx="2" presStyleCnt="4">
        <dgm:presLayoutVars>
          <dgm:bulletEnabled val="1"/>
        </dgm:presLayoutVars>
      </dgm:prSet>
      <dgm:spPr/>
      <dgm:t>
        <a:bodyPr/>
        <a:lstStyle/>
        <a:p>
          <a:endParaRPr lang="fr-FR"/>
        </a:p>
      </dgm:t>
    </dgm:pt>
    <dgm:pt modelId="{CD774022-7602-4473-8384-C400D1012A88}" type="pres">
      <dgm:prSet presAssocID="{187C4A46-D048-4104-A658-87010B16B070}" presName="sibTrans" presStyleLbl="sibTrans2D1" presStyleIdx="2" presStyleCnt="4"/>
      <dgm:spPr/>
      <dgm:t>
        <a:bodyPr/>
        <a:lstStyle/>
        <a:p>
          <a:endParaRPr lang="fr-FR"/>
        </a:p>
      </dgm:t>
    </dgm:pt>
    <dgm:pt modelId="{7C71E6DA-213B-4674-B0F3-67B21210C22D}" type="pres">
      <dgm:prSet presAssocID="{187C4A46-D048-4104-A658-87010B16B070}" presName="connectorText" presStyleLbl="sibTrans2D1" presStyleIdx="2" presStyleCnt="4"/>
      <dgm:spPr/>
      <dgm:t>
        <a:bodyPr/>
        <a:lstStyle/>
        <a:p>
          <a:endParaRPr lang="fr-FR"/>
        </a:p>
      </dgm:t>
    </dgm:pt>
    <dgm:pt modelId="{F316D243-4115-40F6-9268-148AF63FD032}" type="pres">
      <dgm:prSet presAssocID="{7F17C01A-7357-48C8-BFB5-D41FBF16C283}" presName="node" presStyleLbl="node1" presStyleIdx="3" presStyleCnt="4">
        <dgm:presLayoutVars>
          <dgm:bulletEnabled val="1"/>
        </dgm:presLayoutVars>
      </dgm:prSet>
      <dgm:spPr/>
      <dgm:t>
        <a:bodyPr/>
        <a:lstStyle/>
        <a:p>
          <a:endParaRPr lang="fr-FR"/>
        </a:p>
      </dgm:t>
    </dgm:pt>
    <dgm:pt modelId="{46F05ECC-B96B-447E-A343-B96D3035F9CC}" type="pres">
      <dgm:prSet presAssocID="{BF4FB823-71E3-4302-AE05-319FA57DD08C}" presName="sibTrans" presStyleLbl="sibTrans2D1" presStyleIdx="3" presStyleCnt="4"/>
      <dgm:spPr/>
      <dgm:t>
        <a:bodyPr/>
        <a:lstStyle/>
        <a:p>
          <a:endParaRPr lang="fr-FR"/>
        </a:p>
      </dgm:t>
    </dgm:pt>
    <dgm:pt modelId="{DE68FE7F-3B7E-4AFC-A14E-57BC8D64AC9F}" type="pres">
      <dgm:prSet presAssocID="{BF4FB823-71E3-4302-AE05-319FA57DD08C}" presName="connectorText" presStyleLbl="sibTrans2D1" presStyleIdx="3" presStyleCnt="4"/>
      <dgm:spPr/>
      <dgm:t>
        <a:bodyPr/>
        <a:lstStyle/>
        <a:p>
          <a:endParaRPr lang="fr-FR"/>
        </a:p>
      </dgm:t>
    </dgm:pt>
  </dgm:ptLst>
  <dgm:cxnLst>
    <dgm:cxn modelId="{DCF48597-56DB-4C36-BD33-8D16FF9EF246}" type="presOf" srcId="{1E5F26BF-88CB-4204-8A51-68D3AA4D0F84}" destId="{09B66388-D12E-43DA-A448-D8B6E6B4F5D2}" srcOrd="0" destOrd="0" presId="urn:microsoft.com/office/officeart/2005/8/layout/cycle2"/>
    <dgm:cxn modelId="{DF3A9F9E-0E88-4A22-9201-41CB6DBA7953}" type="presOf" srcId="{7F17C01A-7357-48C8-BFB5-D41FBF16C283}" destId="{F316D243-4115-40F6-9268-148AF63FD032}" srcOrd="0" destOrd="0" presId="urn:microsoft.com/office/officeart/2005/8/layout/cycle2"/>
    <dgm:cxn modelId="{1C870D73-200B-4656-A1B7-9A9B1A3B24B7}" srcId="{99C3338E-2954-4D58-A6A4-93CE75D97370}" destId="{7F17C01A-7357-48C8-BFB5-D41FBF16C283}" srcOrd="3" destOrd="0" parTransId="{EA62BA2A-98A0-452A-9572-350875CFC711}" sibTransId="{BF4FB823-71E3-4302-AE05-319FA57DD08C}"/>
    <dgm:cxn modelId="{DC44528F-72BD-4B62-8D0D-13769ACA43FA}" type="presOf" srcId="{4DE4A255-2BDD-4579-B8D2-FF03A8199F7F}" destId="{12D57068-FC85-4679-ADF3-07C0DBC7109B}" srcOrd="0" destOrd="0" presId="urn:microsoft.com/office/officeart/2005/8/layout/cycle2"/>
    <dgm:cxn modelId="{7406DBF5-6E4F-4486-BF60-CCB06CD96532}" type="presOf" srcId="{495F7DF8-4E78-4131-9C96-FEA870FC2F7B}" destId="{E7BE9D49-635E-480A-931D-6C5746AAA480}" srcOrd="0" destOrd="0" presId="urn:microsoft.com/office/officeart/2005/8/layout/cycle2"/>
    <dgm:cxn modelId="{A8974CC9-AD8E-4D0B-9AF7-E1998DD42DE1}" srcId="{99C3338E-2954-4D58-A6A4-93CE75D97370}" destId="{495F7DF8-4E78-4131-9C96-FEA870FC2F7B}" srcOrd="2" destOrd="0" parTransId="{07BF17EE-9F23-44FD-B4D2-A6B689A906EC}" sibTransId="{187C4A46-D048-4104-A658-87010B16B070}"/>
    <dgm:cxn modelId="{131F8BB9-818D-4892-A5DE-9411B6BF881E}" type="presOf" srcId="{187C4A46-D048-4104-A658-87010B16B070}" destId="{7C71E6DA-213B-4674-B0F3-67B21210C22D}" srcOrd="1" destOrd="0" presId="urn:microsoft.com/office/officeart/2005/8/layout/cycle2"/>
    <dgm:cxn modelId="{97779A47-8035-4976-AB6C-41BFCCCBDA0C}" type="presOf" srcId="{BF4FB823-71E3-4302-AE05-319FA57DD08C}" destId="{46F05ECC-B96B-447E-A343-B96D3035F9CC}" srcOrd="0" destOrd="0" presId="urn:microsoft.com/office/officeart/2005/8/layout/cycle2"/>
    <dgm:cxn modelId="{28A1E3EE-FD8A-4680-AFFC-ACB502836CCE}" type="presOf" srcId="{187C4A46-D048-4104-A658-87010B16B070}" destId="{CD774022-7602-4473-8384-C400D1012A88}" srcOrd="0" destOrd="0" presId="urn:microsoft.com/office/officeart/2005/8/layout/cycle2"/>
    <dgm:cxn modelId="{095ADC4D-CCCE-40FF-B911-F317CDB9F3B6}" type="presOf" srcId="{4DE4A255-2BDD-4579-B8D2-FF03A8199F7F}" destId="{1FD38DDF-4E18-4E8E-A217-3CC9A34CED21}" srcOrd="1" destOrd="0" presId="urn:microsoft.com/office/officeart/2005/8/layout/cycle2"/>
    <dgm:cxn modelId="{C990ABD9-7482-4A64-B488-7D58F4D36AC7}" srcId="{99C3338E-2954-4D58-A6A4-93CE75D97370}" destId="{1E5F26BF-88CB-4204-8A51-68D3AA4D0F84}" srcOrd="0" destOrd="0" parTransId="{4F8BB120-6382-42B1-A567-E5BCC467DB9A}" sibTransId="{4594495F-1731-448B-B5F4-89263154F762}"/>
    <dgm:cxn modelId="{667DB61B-24D2-4E7B-808F-29B042A4F3CC}" type="presOf" srcId="{EEAD9065-7398-40ED-9ACD-E5996EC3F94D}" destId="{B18C58AD-3F54-415A-8433-06E27FDD3DA3}" srcOrd="0" destOrd="0" presId="urn:microsoft.com/office/officeart/2005/8/layout/cycle2"/>
    <dgm:cxn modelId="{A108F5ED-4501-4463-A5F1-BFD1FAA1D4BD}" type="presOf" srcId="{4594495F-1731-448B-B5F4-89263154F762}" destId="{3B7C8F40-2599-495E-AFC7-FA3215A9EF0C}" srcOrd="0" destOrd="0" presId="urn:microsoft.com/office/officeart/2005/8/layout/cycle2"/>
    <dgm:cxn modelId="{EEECF381-600D-4BB8-8EE2-2B982BAD520A}" srcId="{99C3338E-2954-4D58-A6A4-93CE75D97370}" destId="{EEAD9065-7398-40ED-9ACD-E5996EC3F94D}" srcOrd="1" destOrd="0" parTransId="{A01CB816-9EE3-4BFC-9A91-EA16458E95C5}" sibTransId="{4DE4A255-2BDD-4579-B8D2-FF03A8199F7F}"/>
    <dgm:cxn modelId="{256B139E-3F62-423D-B8E9-3BAA8A6A0984}" type="presOf" srcId="{4594495F-1731-448B-B5F4-89263154F762}" destId="{D1E337AD-A330-4988-B471-B48CB9F6D794}" srcOrd="1" destOrd="0" presId="urn:microsoft.com/office/officeart/2005/8/layout/cycle2"/>
    <dgm:cxn modelId="{26B39812-F5F9-43D5-B285-8F6A300923D4}" type="presOf" srcId="{BF4FB823-71E3-4302-AE05-319FA57DD08C}" destId="{DE68FE7F-3B7E-4AFC-A14E-57BC8D64AC9F}" srcOrd="1" destOrd="0" presId="urn:microsoft.com/office/officeart/2005/8/layout/cycle2"/>
    <dgm:cxn modelId="{9FB399F7-0FE2-47B9-8C29-DA73933E54F9}" type="presOf" srcId="{99C3338E-2954-4D58-A6A4-93CE75D97370}" destId="{BA89E762-373D-47A7-AEE8-63EBDE2C86F0}" srcOrd="0" destOrd="0" presId="urn:microsoft.com/office/officeart/2005/8/layout/cycle2"/>
    <dgm:cxn modelId="{816950EF-0146-4C69-A0C4-2EA473289FF3}" type="presParOf" srcId="{BA89E762-373D-47A7-AEE8-63EBDE2C86F0}" destId="{09B66388-D12E-43DA-A448-D8B6E6B4F5D2}" srcOrd="0" destOrd="0" presId="urn:microsoft.com/office/officeart/2005/8/layout/cycle2"/>
    <dgm:cxn modelId="{56D9CDE6-1905-4FEE-8960-BFB764F67FB2}" type="presParOf" srcId="{BA89E762-373D-47A7-AEE8-63EBDE2C86F0}" destId="{3B7C8F40-2599-495E-AFC7-FA3215A9EF0C}" srcOrd="1" destOrd="0" presId="urn:microsoft.com/office/officeart/2005/8/layout/cycle2"/>
    <dgm:cxn modelId="{9362AECA-3268-4C95-AD0A-218083DA8F36}" type="presParOf" srcId="{3B7C8F40-2599-495E-AFC7-FA3215A9EF0C}" destId="{D1E337AD-A330-4988-B471-B48CB9F6D794}" srcOrd="0" destOrd="0" presId="urn:microsoft.com/office/officeart/2005/8/layout/cycle2"/>
    <dgm:cxn modelId="{0CA6939B-4091-41CD-8FF4-C8DA9C474F58}" type="presParOf" srcId="{BA89E762-373D-47A7-AEE8-63EBDE2C86F0}" destId="{B18C58AD-3F54-415A-8433-06E27FDD3DA3}" srcOrd="2" destOrd="0" presId="urn:microsoft.com/office/officeart/2005/8/layout/cycle2"/>
    <dgm:cxn modelId="{DBFF535E-9A59-40F9-B1D0-AFBF0B04B55F}" type="presParOf" srcId="{BA89E762-373D-47A7-AEE8-63EBDE2C86F0}" destId="{12D57068-FC85-4679-ADF3-07C0DBC7109B}" srcOrd="3" destOrd="0" presId="urn:microsoft.com/office/officeart/2005/8/layout/cycle2"/>
    <dgm:cxn modelId="{5082503F-C8F2-466E-9BFF-D2A962BCDCC2}" type="presParOf" srcId="{12D57068-FC85-4679-ADF3-07C0DBC7109B}" destId="{1FD38DDF-4E18-4E8E-A217-3CC9A34CED21}" srcOrd="0" destOrd="0" presId="urn:microsoft.com/office/officeart/2005/8/layout/cycle2"/>
    <dgm:cxn modelId="{31456403-2C29-4EC2-9B2F-CEC41F4BD392}" type="presParOf" srcId="{BA89E762-373D-47A7-AEE8-63EBDE2C86F0}" destId="{E7BE9D49-635E-480A-931D-6C5746AAA480}" srcOrd="4" destOrd="0" presId="urn:microsoft.com/office/officeart/2005/8/layout/cycle2"/>
    <dgm:cxn modelId="{1A8DFD75-946E-4601-8A64-A69822F08CF3}" type="presParOf" srcId="{BA89E762-373D-47A7-AEE8-63EBDE2C86F0}" destId="{CD774022-7602-4473-8384-C400D1012A88}" srcOrd="5" destOrd="0" presId="urn:microsoft.com/office/officeart/2005/8/layout/cycle2"/>
    <dgm:cxn modelId="{004295EC-9E13-458C-B80B-8594F30178FB}" type="presParOf" srcId="{CD774022-7602-4473-8384-C400D1012A88}" destId="{7C71E6DA-213B-4674-B0F3-67B21210C22D}" srcOrd="0" destOrd="0" presId="urn:microsoft.com/office/officeart/2005/8/layout/cycle2"/>
    <dgm:cxn modelId="{60341509-C7EF-43A2-AA5F-191055B4329C}" type="presParOf" srcId="{BA89E762-373D-47A7-AEE8-63EBDE2C86F0}" destId="{F316D243-4115-40F6-9268-148AF63FD032}" srcOrd="6" destOrd="0" presId="urn:microsoft.com/office/officeart/2005/8/layout/cycle2"/>
    <dgm:cxn modelId="{98AB5DC4-3052-47E0-B518-9395F6E1CCF0}" type="presParOf" srcId="{BA89E762-373D-47A7-AEE8-63EBDE2C86F0}" destId="{46F05ECC-B96B-447E-A343-B96D3035F9CC}" srcOrd="7" destOrd="0" presId="urn:microsoft.com/office/officeart/2005/8/layout/cycle2"/>
    <dgm:cxn modelId="{91340554-6895-447C-8AA2-2A010892B22E}" type="presParOf" srcId="{46F05ECC-B96B-447E-A343-B96D3035F9CC}" destId="{DE68FE7F-3B7E-4AFC-A14E-57BC8D64AC9F}"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401627-FBFE-4538-B9A1-CC7825797A94}"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fr-FR"/>
        </a:p>
      </dgm:t>
    </dgm:pt>
    <dgm:pt modelId="{B43C4B4E-3C73-4F54-A1D1-F63116C05656}">
      <dgm:prSet/>
      <dgm:spPr/>
      <dgm:t>
        <a:bodyPr/>
        <a:lstStyle/>
        <a:p>
          <a:pPr rtl="0"/>
          <a:r>
            <a:rPr lang="en-US" i="1" baseline="0" smtClean="0"/>
            <a:t>Élaboration de la proposition </a:t>
          </a:r>
          <a:endParaRPr lang="fr-FR"/>
        </a:p>
      </dgm:t>
    </dgm:pt>
    <dgm:pt modelId="{98F2A396-4054-4FF7-ABFE-E788D8CFF827}" type="parTrans" cxnId="{159EB37E-6267-4197-B655-D67C36E68A1D}">
      <dgm:prSet/>
      <dgm:spPr/>
      <dgm:t>
        <a:bodyPr/>
        <a:lstStyle/>
        <a:p>
          <a:endParaRPr lang="fr-FR"/>
        </a:p>
      </dgm:t>
    </dgm:pt>
    <dgm:pt modelId="{6CD02592-B257-4FF5-B6AB-38F28253D700}" type="sibTrans" cxnId="{159EB37E-6267-4197-B655-D67C36E68A1D}">
      <dgm:prSet/>
      <dgm:spPr/>
      <dgm:t>
        <a:bodyPr/>
        <a:lstStyle/>
        <a:p>
          <a:endParaRPr lang="fr-FR"/>
        </a:p>
      </dgm:t>
    </dgm:pt>
    <dgm:pt modelId="{F8E5FA69-11DE-403F-B26E-162E88147074}">
      <dgm:prSet/>
      <dgm:spPr/>
      <dgm:t>
        <a:bodyPr/>
        <a:lstStyle/>
        <a:p>
          <a:pPr rtl="0"/>
          <a:r>
            <a:rPr lang="en-US" i="1" baseline="0" smtClean="0"/>
            <a:t>Négociation des subventions </a:t>
          </a:r>
          <a:endParaRPr lang="fr-FR"/>
        </a:p>
      </dgm:t>
    </dgm:pt>
    <dgm:pt modelId="{095A0D8D-92C1-4643-8F1E-8E538C73B811}" type="parTrans" cxnId="{BDA54857-DB07-4FBE-85EA-BB5920AE6A85}">
      <dgm:prSet/>
      <dgm:spPr/>
      <dgm:t>
        <a:bodyPr/>
        <a:lstStyle/>
        <a:p>
          <a:endParaRPr lang="fr-FR"/>
        </a:p>
      </dgm:t>
    </dgm:pt>
    <dgm:pt modelId="{8C555174-57EA-4384-BB5F-88EF5BFF7450}" type="sibTrans" cxnId="{BDA54857-DB07-4FBE-85EA-BB5920AE6A85}">
      <dgm:prSet/>
      <dgm:spPr/>
      <dgm:t>
        <a:bodyPr/>
        <a:lstStyle/>
        <a:p>
          <a:endParaRPr lang="fr-FR"/>
        </a:p>
      </dgm:t>
    </dgm:pt>
    <dgm:pt modelId="{38E9C89E-D338-4BED-BC3A-FEBE8948A80A}">
      <dgm:prSet/>
      <dgm:spPr/>
      <dgm:t>
        <a:bodyPr/>
        <a:lstStyle/>
        <a:p>
          <a:pPr rtl="0"/>
          <a:r>
            <a:rPr lang="en-US" i="1" baseline="0" smtClean="0"/>
            <a:t>Mise en œuvre des subventions </a:t>
          </a:r>
          <a:endParaRPr lang="fr-FR"/>
        </a:p>
      </dgm:t>
    </dgm:pt>
    <dgm:pt modelId="{8D06CA72-81FE-4F93-9089-00AE267A1762}" type="parTrans" cxnId="{A50C118C-4DBA-4840-AC16-74A3AC249941}">
      <dgm:prSet/>
      <dgm:spPr/>
      <dgm:t>
        <a:bodyPr/>
        <a:lstStyle/>
        <a:p>
          <a:endParaRPr lang="fr-FR"/>
        </a:p>
      </dgm:t>
    </dgm:pt>
    <dgm:pt modelId="{40013AE7-3ECF-4655-A3CF-FED1AFEFDB3D}" type="sibTrans" cxnId="{A50C118C-4DBA-4840-AC16-74A3AC249941}">
      <dgm:prSet/>
      <dgm:spPr/>
      <dgm:t>
        <a:bodyPr/>
        <a:lstStyle/>
        <a:p>
          <a:endParaRPr lang="fr-FR"/>
        </a:p>
      </dgm:t>
    </dgm:pt>
    <dgm:pt modelId="{C385A400-607A-4B06-B9E0-4E2A2AE79623}">
      <dgm:prSet/>
      <dgm:spPr/>
      <dgm:t>
        <a:bodyPr/>
        <a:lstStyle/>
        <a:p>
          <a:pPr rtl="0"/>
          <a:r>
            <a:rPr lang="en-US" i="1" baseline="0" smtClean="0"/>
            <a:t>Coordination des donateurs et alignement avec les systèmes de santé </a:t>
          </a:r>
          <a:endParaRPr lang="fr-FR"/>
        </a:p>
      </dgm:t>
    </dgm:pt>
    <dgm:pt modelId="{30B0743F-BA01-43A6-99BF-D9B6E287E4F4}" type="parTrans" cxnId="{293CA5CD-7A44-4CB3-AB1F-1A9C9065C885}">
      <dgm:prSet/>
      <dgm:spPr/>
      <dgm:t>
        <a:bodyPr/>
        <a:lstStyle/>
        <a:p>
          <a:endParaRPr lang="fr-FR"/>
        </a:p>
      </dgm:t>
    </dgm:pt>
    <dgm:pt modelId="{79C849BF-9B8E-4344-9AC5-6BB005CF8B79}" type="sibTrans" cxnId="{293CA5CD-7A44-4CB3-AB1F-1A9C9065C885}">
      <dgm:prSet/>
      <dgm:spPr/>
      <dgm:t>
        <a:bodyPr/>
        <a:lstStyle/>
        <a:p>
          <a:endParaRPr lang="fr-FR"/>
        </a:p>
      </dgm:t>
    </dgm:pt>
    <dgm:pt modelId="{6A620A81-90B7-45B1-B611-A180D7D41B5E}">
      <dgm:prSet/>
      <dgm:spPr/>
      <dgm:t>
        <a:bodyPr/>
        <a:lstStyle/>
        <a:p>
          <a:pPr rtl="0"/>
          <a:r>
            <a:rPr lang="en-US" i="1" baseline="0" dirty="0" smtClean="0"/>
            <a:t>Cloture des subventions </a:t>
          </a:r>
          <a:endParaRPr lang="fr-FR" dirty="0"/>
        </a:p>
      </dgm:t>
    </dgm:pt>
    <dgm:pt modelId="{56215E21-9497-43E9-B0AF-DB7D390070E6}" type="parTrans" cxnId="{7D424806-7CB1-4CA7-9E8A-DB5C04FFCE6C}">
      <dgm:prSet/>
      <dgm:spPr/>
      <dgm:t>
        <a:bodyPr/>
        <a:lstStyle/>
        <a:p>
          <a:endParaRPr lang="fr-FR"/>
        </a:p>
      </dgm:t>
    </dgm:pt>
    <dgm:pt modelId="{394841CE-8B9F-428E-A4B3-D1EBE7E25D82}" type="sibTrans" cxnId="{7D424806-7CB1-4CA7-9E8A-DB5C04FFCE6C}">
      <dgm:prSet/>
      <dgm:spPr/>
      <dgm:t>
        <a:bodyPr/>
        <a:lstStyle/>
        <a:p>
          <a:endParaRPr lang="fr-FR"/>
        </a:p>
      </dgm:t>
    </dgm:pt>
    <dgm:pt modelId="{1C6D93DB-901E-4925-94EC-DAAED3A6BBEB}" type="pres">
      <dgm:prSet presAssocID="{DC401627-FBFE-4538-B9A1-CC7825797A94}" presName="CompostProcess" presStyleCnt="0">
        <dgm:presLayoutVars>
          <dgm:dir/>
          <dgm:resizeHandles val="exact"/>
        </dgm:presLayoutVars>
      </dgm:prSet>
      <dgm:spPr/>
      <dgm:t>
        <a:bodyPr/>
        <a:lstStyle/>
        <a:p>
          <a:endParaRPr lang="fr-FR"/>
        </a:p>
      </dgm:t>
    </dgm:pt>
    <dgm:pt modelId="{B4B745E3-8437-4F26-8979-BD7C068AD2B5}" type="pres">
      <dgm:prSet presAssocID="{DC401627-FBFE-4538-B9A1-CC7825797A94}" presName="arrow" presStyleLbl="bgShp" presStyleIdx="0" presStyleCnt="1"/>
      <dgm:spPr/>
    </dgm:pt>
    <dgm:pt modelId="{2C3C6091-E911-438F-880E-79881ACC6BF4}" type="pres">
      <dgm:prSet presAssocID="{DC401627-FBFE-4538-B9A1-CC7825797A94}" presName="linearProcess" presStyleCnt="0"/>
      <dgm:spPr/>
    </dgm:pt>
    <dgm:pt modelId="{FE6F2F48-8854-4521-A88D-BD8D2C3BC79A}" type="pres">
      <dgm:prSet presAssocID="{B43C4B4E-3C73-4F54-A1D1-F63116C05656}" presName="textNode" presStyleLbl="node1" presStyleIdx="0" presStyleCnt="5">
        <dgm:presLayoutVars>
          <dgm:bulletEnabled val="1"/>
        </dgm:presLayoutVars>
      </dgm:prSet>
      <dgm:spPr/>
      <dgm:t>
        <a:bodyPr/>
        <a:lstStyle/>
        <a:p>
          <a:endParaRPr lang="fr-FR"/>
        </a:p>
      </dgm:t>
    </dgm:pt>
    <dgm:pt modelId="{FF65A750-E180-4014-9EB3-816015F2FC11}" type="pres">
      <dgm:prSet presAssocID="{6CD02592-B257-4FF5-B6AB-38F28253D700}" presName="sibTrans" presStyleCnt="0"/>
      <dgm:spPr/>
    </dgm:pt>
    <dgm:pt modelId="{8360AF35-D1B8-4C31-BAF8-F7FCFA7B2AB5}" type="pres">
      <dgm:prSet presAssocID="{F8E5FA69-11DE-403F-B26E-162E88147074}" presName="textNode" presStyleLbl="node1" presStyleIdx="1" presStyleCnt="5">
        <dgm:presLayoutVars>
          <dgm:bulletEnabled val="1"/>
        </dgm:presLayoutVars>
      </dgm:prSet>
      <dgm:spPr/>
      <dgm:t>
        <a:bodyPr/>
        <a:lstStyle/>
        <a:p>
          <a:endParaRPr lang="fr-FR"/>
        </a:p>
      </dgm:t>
    </dgm:pt>
    <dgm:pt modelId="{7375F622-E8D9-4676-982C-5359F7C43308}" type="pres">
      <dgm:prSet presAssocID="{8C555174-57EA-4384-BB5F-88EF5BFF7450}" presName="sibTrans" presStyleCnt="0"/>
      <dgm:spPr/>
    </dgm:pt>
    <dgm:pt modelId="{406D2480-33EA-4E58-9FCE-CAEF315651DE}" type="pres">
      <dgm:prSet presAssocID="{38E9C89E-D338-4BED-BC3A-FEBE8948A80A}" presName="textNode" presStyleLbl="node1" presStyleIdx="2" presStyleCnt="5">
        <dgm:presLayoutVars>
          <dgm:bulletEnabled val="1"/>
        </dgm:presLayoutVars>
      </dgm:prSet>
      <dgm:spPr/>
      <dgm:t>
        <a:bodyPr/>
        <a:lstStyle/>
        <a:p>
          <a:endParaRPr lang="fr-FR"/>
        </a:p>
      </dgm:t>
    </dgm:pt>
    <dgm:pt modelId="{7FA15F56-39BC-4FDC-894D-5780540D7020}" type="pres">
      <dgm:prSet presAssocID="{40013AE7-3ECF-4655-A3CF-FED1AFEFDB3D}" presName="sibTrans" presStyleCnt="0"/>
      <dgm:spPr/>
    </dgm:pt>
    <dgm:pt modelId="{2393DB2C-5785-4911-9EEA-BC3D0869E5BD}" type="pres">
      <dgm:prSet presAssocID="{C385A400-607A-4B06-B9E0-4E2A2AE79623}" presName="textNode" presStyleLbl="node1" presStyleIdx="3" presStyleCnt="5">
        <dgm:presLayoutVars>
          <dgm:bulletEnabled val="1"/>
        </dgm:presLayoutVars>
      </dgm:prSet>
      <dgm:spPr/>
      <dgm:t>
        <a:bodyPr/>
        <a:lstStyle/>
        <a:p>
          <a:endParaRPr lang="fr-FR"/>
        </a:p>
      </dgm:t>
    </dgm:pt>
    <dgm:pt modelId="{F1EF9A04-98EC-47CB-8D58-6305FE366AEE}" type="pres">
      <dgm:prSet presAssocID="{79C849BF-9B8E-4344-9AC5-6BB005CF8B79}" presName="sibTrans" presStyleCnt="0"/>
      <dgm:spPr/>
    </dgm:pt>
    <dgm:pt modelId="{4B18777B-4FC7-4A23-B5EE-655CF0397B0C}" type="pres">
      <dgm:prSet presAssocID="{6A620A81-90B7-45B1-B611-A180D7D41B5E}" presName="textNode" presStyleLbl="node1" presStyleIdx="4" presStyleCnt="5">
        <dgm:presLayoutVars>
          <dgm:bulletEnabled val="1"/>
        </dgm:presLayoutVars>
      </dgm:prSet>
      <dgm:spPr/>
      <dgm:t>
        <a:bodyPr/>
        <a:lstStyle/>
        <a:p>
          <a:endParaRPr lang="fr-FR"/>
        </a:p>
      </dgm:t>
    </dgm:pt>
  </dgm:ptLst>
  <dgm:cxnLst>
    <dgm:cxn modelId="{293CA5CD-7A44-4CB3-AB1F-1A9C9065C885}" srcId="{DC401627-FBFE-4538-B9A1-CC7825797A94}" destId="{C385A400-607A-4B06-B9E0-4E2A2AE79623}" srcOrd="3" destOrd="0" parTransId="{30B0743F-BA01-43A6-99BF-D9B6E287E4F4}" sibTransId="{79C849BF-9B8E-4344-9AC5-6BB005CF8B79}"/>
    <dgm:cxn modelId="{7D424806-7CB1-4CA7-9E8A-DB5C04FFCE6C}" srcId="{DC401627-FBFE-4538-B9A1-CC7825797A94}" destId="{6A620A81-90B7-45B1-B611-A180D7D41B5E}" srcOrd="4" destOrd="0" parTransId="{56215E21-9497-43E9-B0AF-DB7D390070E6}" sibTransId="{394841CE-8B9F-428E-A4B3-D1EBE7E25D82}"/>
    <dgm:cxn modelId="{159EB37E-6267-4197-B655-D67C36E68A1D}" srcId="{DC401627-FBFE-4538-B9A1-CC7825797A94}" destId="{B43C4B4E-3C73-4F54-A1D1-F63116C05656}" srcOrd="0" destOrd="0" parTransId="{98F2A396-4054-4FF7-ABFE-E788D8CFF827}" sibTransId="{6CD02592-B257-4FF5-B6AB-38F28253D700}"/>
    <dgm:cxn modelId="{E6C41EB4-7A43-4EBA-B270-E8BE83B2C7A1}" type="presOf" srcId="{B43C4B4E-3C73-4F54-A1D1-F63116C05656}" destId="{FE6F2F48-8854-4521-A88D-BD8D2C3BC79A}" srcOrd="0" destOrd="0" presId="urn:microsoft.com/office/officeart/2005/8/layout/hProcess9"/>
    <dgm:cxn modelId="{ABC2C34E-875C-40FA-9E92-B4ACDABD87DC}" type="presOf" srcId="{F8E5FA69-11DE-403F-B26E-162E88147074}" destId="{8360AF35-D1B8-4C31-BAF8-F7FCFA7B2AB5}" srcOrd="0" destOrd="0" presId="urn:microsoft.com/office/officeart/2005/8/layout/hProcess9"/>
    <dgm:cxn modelId="{C8EFC032-30F2-49F4-A5E3-CA48408EF45D}" type="presOf" srcId="{C385A400-607A-4B06-B9E0-4E2A2AE79623}" destId="{2393DB2C-5785-4911-9EEA-BC3D0869E5BD}" srcOrd="0" destOrd="0" presId="urn:microsoft.com/office/officeart/2005/8/layout/hProcess9"/>
    <dgm:cxn modelId="{831F97E6-6C71-44E9-BB95-93DC503D1A30}" type="presOf" srcId="{6A620A81-90B7-45B1-B611-A180D7D41B5E}" destId="{4B18777B-4FC7-4A23-B5EE-655CF0397B0C}" srcOrd="0" destOrd="0" presId="urn:microsoft.com/office/officeart/2005/8/layout/hProcess9"/>
    <dgm:cxn modelId="{BDA54857-DB07-4FBE-85EA-BB5920AE6A85}" srcId="{DC401627-FBFE-4538-B9A1-CC7825797A94}" destId="{F8E5FA69-11DE-403F-B26E-162E88147074}" srcOrd="1" destOrd="0" parTransId="{095A0D8D-92C1-4643-8F1E-8E538C73B811}" sibTransId="{8C555174-57EA-4384-BB5F-88EF5BFF7450}"/>
    <dgm:cxn modelId="{A50C118C-4DBA-4840-AC16-74A3AC249941}" srcId="{DC401627-FBFE-4538-B9A1-CC7825797A94}" destId="{38E9C89E-D338-4BED-BC3A-FEBE8948A80A}" srcOrd="2" destOrd="0" parTransId="{8D06CA72-81FE-4F93-9089-00AE267A1762}" sibTransId="{40013AE7-3ECF-4655-A3CF-FED1AFEFDB3D}"/>
    <dgm:cxn modelId="{7E96D75F-6ED3-40C4-B93D-F9262B54F773}" type="presOf" srcId="{DC401627-FBFE-4538-B9A1-CC7825797A94}" destId="{1C6D93DB-901E-4925-94EC-DAAED3A6BBEB}" srcOrd="0" destOrd="0" presId="urn:microsoft.com/office/officeart/2005/8/layout/hProcess9"/>
    <dgm:cxn modelId="{C98B59CE-5E40-4D1E-AE38-CB2647A7C40A}" type="presOf" srcId="{38E9C89E-D338-4BED-BC3A-FEBE8948A80A}" destId="{406D2480-33EA-4E58-9FCE-CAEF315651DE}" srcOrd="0" destOrd="0" presId="urn:microsoft.com/office/officeart/2005/8/layout/hProcess9"/>
    <dgm:cxn modelId="{6FA89B13-1996-4A91-8136-D6E60D7A33AC}" type="presParOf" srcId="{1C6D93DB-901E-4925-94EC-DAAED3A6BBEB}" destId="{B4B745E3-8437-4F26-8979-BD7C068AD2B5}" srcOrd="0" destOrd="0" presId="urn:microsoft.com/office/officeart/2005/8/layout/hProcess9"/>
    <dgm:cxn modelId="{B0B0AC7D-98A0-492A-A223-955A1AD15190}" type="presParOf" srcId="{1C6D93DB-901E-4925-94EC-DAAED3A6BBEB}" destId="{2C3C6091-E911-438F-880E-79881ACC6BF4}" srcOrd="1" destOrd="0" presId="urn:microsoft.com/office/officeart/2005/8/layout/hProcess9"/>
    <dgm:cxn modelId="{81404B18-627B-4A36-BAA2-ADDF396B2A6D}" type="presParOf" srcId="{2C3C6091-E911-438F-880E-79881ACC6BF4}" destId="{FE6F2F48-8854-4521-A88D-BD8D2C3BC79A}" srcOrd="0" destOrd="0" presId="urn:microsoft.com/office/officeart/2005/8/layout/hProcess9"/>
    <dgm:cxn modelId="{3DC49BB6-C5DC-4985-8C8E-587C21167A8F}" type="presParOf" srcId="{2C3C6091-E911-438F-880E-79881ACC6BF4}" destId="{FF65A750-E180-4014-9EB3-816015F2FC11}" srcOrd="1" destOrd="0" presId="urn:microsoft.com/office/officeart/2005/8/layout/hProcess9"/>
    <dgm:cxn modelId="{F27AC886-3CE5-446B-8386-13D910DF4162}" type="presParOf" srcId="{2C3C6091-E911-438F-880E-79881ACC6BF4}" destId="{8360AF35-D1B8-4C31-BAF8-F7FCFA7B2AB5}" srcOrd="2" destOrd="0" presId="urn:microsoft.com/office/officeart/2005/8/layout/hProcess9"/>
    <dgm:cxn modelId="{CA76600C-7FB2-449E-A345-FDAB99030EEE}" type="presParOf" srcId="{2C3C6091-E911-438F-880E-79881ACC6BF4}" destId="{7375F622-E8D9-4676-982C-5359F7C43308}" srcOrd="3" destOrd="0" presId="urn:microsoft.com/office/officeart/2005/8/layout/hProcess9"/>
    <dgm:cxn modelId="{37C0CACB-6FE5-42AD-9725-1DB677C02D99}" type="presParOf" srcId="{2C3C6091-E911-438F-880E-79881ACC6BF4}" destId="{406D2480-33EA-4E58-9FCE-CAEF315651DE}" srcOrd="4" destOrd="0" presId="urn:microsoft.com/office/officeart/2005/8/layout/hProcess9"/>
    <dgm:cxn modelId="{BF3EE64C-3F57-42EB-899D-468F3BC866ED}" type="presParOf" srcId="{2C3C6091-E911-438F-880E-79881ACC6BF4}" destId="{7FA15F56-39BC-4FDC-894D-5780540D7020}" srcOrd="5" destOrd="0" presId="urn:microsoft.com/office/officeart/2005/8/layout/hProcess9"/>
    <dgm:cxn modelId="{BF9E15DB-AFCB-45E1-B2D4-D41ADC2E8F53}" type="presParOf" srcId="{2C3C6091-E911-438F-880E-79881ACC6BF4}" destId="{2393DB2C-5785-4911-9EEA-BC3D0869E5BD}" srcOrd="6" destOrd="0" presId="urn:microsoft.com/office/officeart/2005/8/layout/hProcess9"/>
    <dgm:cxn modelId="{0DC7E491-186A-49B6-B818-36C28170247F}" type="presParOf" srcId="{2C3C6091-E911-438F-880E-79881ACC6BF4}" destId="{F1EF9A04-98EC-47CB-8D58-6305FE366AEE}" srcOrd="7" destOrd="0" presId="urn:microsoft.com/office/officeart/2005/8/layout/hProcess9"/>
    <dgm:cxn modelId="{0EB0E42D-1504-456F-A337-12EC630531D7}" type="presParOf" srcId="{2C3C6091-E911-438F-880E-79881ACC6BF4}" destId="{4B18777B-4FC7-4A23-B5EE-655CF0397B0C}"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C300B-63B9-421A-BB71-AD265DB37B63}">
      <dsp:nvSpPr>
        <dsp:cNvPr id="0" name=""/>
        <dsp:cNvSpPr/>
      </dsp:nvSpPr>
      <dsp:spPr>
        <a:xfrm>
          <a:off x="658873" y="0"/>
          <a:ext cx="7467229" cy="532859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51627-FA6A-4A2A-B58C-9477A2F9E9BC}">
      <dsp:nvSpPr>
        <dsp:cNvPr id="0" name=""/>
        <dsp:cNvSpPr/>
      </dsp:nvSpPr>
      <dsp:spPr>
        <a:xfrm>
          <a:off x="0" y="1598577"/>
          <a:ext cx="2635492" cy="213143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kern="1200" baseline="0" smtClean="0">
              <a:latin typeface="+mj-lt"/>
            </a:rPr>
            <a:t>Formation du CCM sur l’oversight (suivi stratégique) | décembre 2014</a:t>
          </a:r>
          <a:endParaRPr lang="fr-FR" sz="1800" kern="1200">
            <a:latin typeface="+mj-lt"/>
          </a:endParaRPr>
        </a:p>
      </dsp:txBody>
      <dsp:txXfrm>
        <a:off x="104048" y="1702625"/>
        <a:ext cx="2427396" cy="1923340"/>
      </dsp:txXfrm>
    </dsp:sp>
    <dsp:sp modelId="{440393A5-8BDC-41B5-B494-202BD2584956}">
      <dsp:nvSpPr>
        <dsp:cNvPr id="0" name=""/>
        <dsp:cNvSpPr/>
      </dsp:nvSpPr>
      <dsp:spPr>
        <a:xfrm>
          <a:off x="3074741" y="1598577"/>
          <a:ext cx="2635492" cy="213143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kern="1200" baseline="0" smtClean="0">
              <a:latin typeface="+mj-lt"/>
            </a:rPr>
            <a:t>Formation du COS sur la gestion financière | mars 2015</a:t>
          </a:r>
          <a:endParaRPr lang="fr-FR" sz="1800" kern="1200">
            <a:latin typeface="+mj-lt"/>
          </a:endParaRPr>
        </a:p>
      </dsp:txBody>
      <dsp:txXfrm>
        <a:off x="3178789" y="1702625"/>
        <a:ext cx="2427396" cy="1923340"/>
      </dsp:txXfrm>
    </dsp:sp>
    <dsp:sp modelId="{C98F822C-BD78-42C1-AAE1-60585FCEBE8A}">
      <dsp:nvSpPr>
        <dsp:cNvPr id="0" name=""/>
        <dsp:cNvSpPr/>
      </dsp:nvSpPr>
      <dsp:spPr>
        <a:xfrm>
          <a:off x="6149483" y="1598577"/>
          <a:ext cx="2635492" cy="213143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kern="1200" baseline="0" smtClean="0">
              <a:latin typeface="+mj-lt"/>
            </a:rPr>
            <a:t>Formation du COS sur le tableau de bord | avril 2015</a:t>
          </a:r>
          <a:endParaRPr lang="fr-FR" sz="1800" kern="1200" dirty="0">
            <a:latin typeface="+mj-lt"/>
          </a:endParaRPr>
        </a:p>
      </dsp:txBody>
      <dsp:txXfrm>
        <a:off x="6253531" y="1702625"/>
        <a:ext cx="2427396" cy="1923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5F33E-3A4D-43E7-A198-1E48CD57BF02}">
      <dsp:nvSpPr>
        <dsp:cNvPr id="0" name=""/>
        <dsp:cNvSpPr/>
      </dsp:nvSpPr>
      <dsp:spPr>
        <a:xfrm>
          <a:off x="0" y="0"/>
          <a:ext cx="6841998" cy="2006691"/>
        </a:xfrm>
        <a:prstGeom prst="roundRect">
          <a:avLst>
            <a:gd name="adj" fmla="val 1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2A23E1-036D-48BF-8F27-154610787F53}">
      <dsp:nvSpPr>
        <dsp:cNvPr id="0" name=""/>
        <dsp:cNvSpPr/>
      </dsp:nvSpPr>
      <dsp:spPr>
        <a:xfrm>
          <a:off x="205259" y="267558"/>
          <a:ext cx="2009836" cy="1471573"/>
        </a:xfrm>
        <a:prstGeom prst="roundRect">
          <a:avLst>
            <a:gd name="adj" fmla="val 1000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413FA-3FD9-4C5D-B75A-9E0E0E3E28A0}">
      <dsp:nvSpPr>
        <dsp:cNvPr id="0" name=""/>
        <dsp:cNvSpPr/>
      </dsp:nvSpPr>
      <dsp:spPr>
        <a:xfrm rot="10800000">
          <a:off x="205259" y="2006691"/>
          <a:ext cx="2009836" cy="2452623"/>
        </a:xfrm>
        <a:prstGeom prst="round2SameRect">
          <a:avLst>
            <a:gd name="adj1" fmla="val 105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fr-FR" sz="2800" kern="1200" smtClean="0"/>
            <a:t>Tableaux de bord</a:t>
          </a:r>
          <a:endParaRPr lang="fr-FR" sz="2800" kern="1200"/>
        </a:p>
      </dsp:txBody>
      <dsp:txXfrm rot="10800000">
        <a:off x="267068" y="2006691"/>
        <a:ext cx="1886218" cy="2390814"/>
      </dsp:txXfrm>
    </dsp:sp>
    <dsp:sp modelId="{41AE11EF-80E1-48C2-8BEE-1ED258B481BE}">
      <dsp:nvSpPr>
        <dsp:cNvPr id="0" name=""/>
        <dsp:cNvSpPr/>
      </dsp:nvSpPr>
      <dsp:spPr>
        <a:xfrm>
          <a:off x="2416080" y="267558"/>
          <a:ext cx="2009836" cy="1471573"/>
        </a:xfrm>
        <a:prstGeom prst="roundRect">
          <a:avLst>
            <a:gd name="adj" fmla="val 1000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8CC99-2C20-4B7F-8FCC-78B9DBC83BE0}">
      <dsp:nvSpPr>
        <dsp:cNvPr id="0" name=""/>
        <dsp:cNvSpPr/>
      </dsp:nvSpPr>
      <dsp:spPr>
        <a:xfrm rot="10800000">
          <a:off x="2416080" y="2006691"/>
          <a:ext cx="2009836" cy="2452623"/>
        </a:xfrm>
        <a:prstGeom prst="round2SameRect">
          <a:avLst>
            <a:gd name="adj1" fmla="val 105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fr-FR" sz="2800" kern="1200" smtClean="0"/>
            <a:t>Visites de sites</a:t>
          </a:r>
          <a:endParaRPr lang="fr-FR" sz="2800" kern="1200"/>
        </a:p>
      </dsp:txBody>
      <dsp:txXfrm rot="10800000">
        <a:off x="2477889" y="2006691"/>
        <a:ext cx="1886218" cy="2390814"/>
      </dsp:txXfrm>
    </dsp:sp>
    <dsp:sp modelId="{868619A7-8B01-4DAD-A8C2-D8913F34BB43}">
      <dsp:nvSpPr>
        <dsp:cNvPr id="0" name=""/>
        <dsp:cNvSpPr/>
      </dsp:nvSpPr>
      <dsp:spPr>
        <a:xfrm>
          <a:off x="4626901" y="267558"/>
          <a:ext cx="2009836" cy="1471573"/>
        </a:xfrm>
        <a:prstGeom prst="roundRect">
          <a:avLst>
            <a:gd name="adj" fmla="val 1000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DBD0A-8DB9-476F-BAE1-4D56EDDA09AA}">
      <dsp:nvSpPr>
        <dsp:cNvPr id="0" name=""/>
        <dsp:cNvSpPr/>
      </dsp:nvSpPr>
      <dsp:spPr>
        <a:xfrm rot="10800000">
          <a:off x="4626901" y="2006691"/>
          <a:ext cx="2009836" cy="2452623"/>
        </a:xfrm>
        <a:prstGeom prst="round2SameRect">
          <a:avLst>
            <a:gd name="adj1" fmla="val 105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fr-FR" sz="2800" kern="1200" smtClean="0"/>
            <a:t>Autres sources</a:t>
          </a:r>
          <a:endParaRPr lang="fr-FR" sz="2800" kern="1200"/>
        </a:p>
      </dsp:txBody>
      <dsp:txXfrm rot="10800000">
        <a:off x="4688710" y="2006691"/>
        <a:ext cx="1886218" cy="2390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08E27-E76C-4757-8BF4-6035E19B5333}">
      <dsp:nvSpPr>
        <dsp:cNvPr id="0" name=""/>
        <dsp:cNvSpPr/>
      </dsp:nvSpPr>
      <dsp:spPr>
        <a:xfrm rot="5400000">
          <a:off x="-128517" y="129112"/>
          <a:ext cx="856784" cy="59974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1</a:t>
          </a:r>
          <a:endParaRPr lang="fr-FR" sz="1800" kern="1200" dirty="0"/>
        </a:p>
      </dsp:txBody>
      <dsp:txXfrm rot="-5400000">
        <a:off x="1" y="300470"/>
        <a:ext cx="599749" cy="257035"/>
      </dsp:txXfrm>
    </dsp:sp>
    <dsp:sp modelId="{8D3F8CB6-4018-4931-A08A-F576B5C3DB9C}">
      <dsp:nvSpPr>
        <dsp:cNvPr id="0" name=""/>
        <dsp:cNvSpPr/>
      </dsp:nvSpPr>
      <dsp:spPr>
        <a:xfrm rot="5400000">
          <a:off x="3490107" y="-2889762"/>
          <a:ext cx="556910" cy="63376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Saisie des données</a:t>
          </a:r>
          <a:endParaRPr lang="fr-FR" sz="3000" kern="1200" dirty="0"/>
        </a:p>
      </dsp:txBody>
      <dsp:txXfrm rot="-5400000">
        <a:off x="599750" y="27781"/>
        <a:ext cx="6310439" cy="502538"/>
      </dsp:txXfrm>
    </dsp:sp>
    <dsp:sp modelId="{E6E9F708-1F0B-42A3-82B4-B3A4E06A94B5}">
      <dsp:nvSpPr>
        <dsp:cNvPr id="0" name=""/>
        <dsp:cNvSpPr/>
      </dsp:nvSpPr>
      <dsp:spPr>
        <a:xfrm rot="5400000">
          <a:off x="-128517" y="887157"/>
          <a:ext cx="856784" cy="59974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2</a:t>
          </a:r>
          <a:endParaRPr lang="fr-FR" sz="1800" kern="1200" dirty="0"/>
        </a:p>
      </dsp:txBody>
      <dsp:txXfrm rot="-5400000">
        <a:off x="1" y="1058515"/>
        <a:ext cx="599749" cy="257035"/>
      </dsp:txXfrm>
    </dsp:sp>
    <dsp:sp modelId="{2AACB044-3131-4C08-AE26-7E4F4A4E992E}">
      <dsp:nvSpPr>
        <dsp:cNvPr id="0" name=""/>
        <dsp:cNvSpPr/>
      </dsp:nvSpPr>
      <dsp:spPr>
        <a:xfrm rot="5400000">
          <a:off x="3490107" y="-2131717"/>
          <a:ext cx="556910" cy="63376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Commentaires sur les graphiques</a:t>
          </a:r>
          <a:endParaRPr lang="fr-FR" sz="3000" kern="1200" dirty="0"/>
        </a:p>
      </dsp:txBody>
      <dsp:txXfrm rot="-5400000">
        <a:off x="599750" y="785826"/>
        <a:ext cx="6310439" cy="502538"/>
      </dsp:txXfrm>
    </dsp:sp>
    <dsp:sp modelId="{FB41BDA4-B8AC-4DF0-8970-7D7AA437D433}">
      <dsp:nvSpPr>
        <dsp:cNvPr id="0" name=""/>
        <dsp:cNvSpPr/>
      </dsp:nvSpPr>
      <dsp:spPr>
        <a:xfrm rot="5400000">
          <a:off x="-128517" y="1645202"/>
          <a:ext cx="856784" cy="59974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3</a:t>
          </a:r>
          <a:endParaRPr lang="fr-FR" sz="1800" kern="1200" dirty="0"/>
        </a:p>
      </dsp:txBody>
      <dsp:txXfrm rot="-5400000">
        <a:off x="1" y="1816560"/>
        <a:ext cx="599749" cy="257035"/>
      </dsp:txXfrm>
    </dsp:sp>
    <dsp:sp modelId="{09C31C05-F833-47AB-AB24-E8172D284AB4}">
      <dsp:nvSpPr>
        <dsp:cNvPr id="0" name=""/>
        <dsp:cNvSpPr/>
      </dsp:nvSpPr>
      <dsp:spPr>
        <a:xfrm rot="5400000">
          <a:off x="3490107" y="-1373672"/>
          <a:ext cx="556910" cy="63376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Recommandations </a:t>
          </a:r>
          <a:endParaRPr lang="fr-FR" sz="3000" kern="1200" dirty="0"/>
        </a:p>
      </dsp:txBody>
      <dsp:txXfrm rot="-5400000">
        <a:off x="599750" y="1543871"/>
        <a:ext cx="6310439" cy="502538"/>
      </dsp:txXfrm>
    </dsp:sp>
    <dsp:sp modelId="{53028C89-FC26-40D2-BCE9-DC68CDA07AA5}">
      <dsp:nvSpPr>
        <dsp:cNvPr id="0" name=""/>
        <dsp:cNvSpPr/>
      </dsp:nvSpPr>
      <dsp:spPr>
        <a:xfrm rot="5400000">
          <a:off x="-128517" y="2403247"/>
          <a:ext cx="856784" cy="59974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4</a:t>
          </a:r>
          <a:endParaRPr lang="fr-FR" sz="1800" kern="1200" dirty="0"/>
        </a:p>
      </dsp:txBody>
      <dsp:txXfrm rot="-5400000">
        <a:off x="1" y="2574605"/>
        <a:ext cx="599749" cy="257035"/>
      </dsp:txXfrm>
    </dsp:sp>
    <dsp:sp modelId="{6EE2B5B8-6508-4CEA-ADBA-29993A236ABB}">
      <dsp:nvSpPr>
        <dsp:cNvPr id="0" name=""/>
        <dsp:cNvSpPr/>
      </dsp:nvSpPr>
      <dsp:spPr>
        <a:xfrm rot="5400000">
          <a:off x="3490107" y="-615627"/>
          <a:ext cx="556910" cy="63376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Décisions</a:t>
          </a:r>
          <a:endParaRPr lang="fr-FR" sz="3000" kern="1200" dirty="0"/>
        </a:p>
      </dsp:txBody>
      <dsp:txXfrm rot="-5400000">
        <a:off x="599750" y="2301916"/>
        <a:ext cx="6310439" cy="502538"/>
      </dsp:txXfrm>
    </dsp:sp>
    <dsp:sp modelId="{E000AF9A-BE64-4258-8C22-4F3B1FD3801A}">
      <dsp:nvSpPr>
        <dsp:cNvPr id="0" name=""/>
        <dsp:cNvSpPr/>
      </dsp:nvSpPr>
      <dsp:spPr>
        <a:xfrm rot="5400000">
          <a:off x="-128517" y="3161292"/>
          <a:ext cx="856784" cy="59974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5 </a:t>
          </a:r>
          <a:endParaRPr lang="fr-FR" sz="1800" kern="1200" dirty="0"/>
        </a:p>
      </dsp:txBody>
      <dsp:txXfrm rot="-5400000">
        <a:off x="1" y="3332650"/>
        <a:ext cx="599749" cy="257035"/>
      </dsp:txXfrm>
    </dsp:sp>
    <dsp:sp modelId="{80BC7A46-B577-4011-9A1B-85E7680F8284}">
      <dsp:nvSpPr>
        <dsp:cNvPr id="0" name=""/>
        <dsp:cNvSpPr/>
      </dsp:nvSpPr>
      <dsp:spPr>
        <a:xfrm rot="5400000">
          <a:off x="3490107" y="142417"/>
          <a:ext cx="556910" cy="63376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Mise en œuvre</a:t>
          </a:r>
          <a:endParaRPr lang="fr-FR" sz="3000" kern="1200" dirty="0"/>
        </a:p>
      </dsp:txBody>
      <dsp:txXfrm rot="-5400000">
        <a:off x="599750" y="3059960"/>
        <a:ext cx="6310439" cy="502538"/>
      </dsp:txXfrm>
    </dsp:sp>
    <dsp:sp modelId="{2109C73F-61E5-47E4-9EE8-D85BBB894507}">
      <dsp:nvSpPr>
        <dsp:cNvPr id="0" name=""/>
        <dsp:cNvSpPr/>
      </dsp:nvSpPr>
      <dsp:spPr>
        <a:xfrm rot="5400000">
          <a:off x="-128517" y="3919337"/>
          <a:ext cx="856784" cy="59974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6</a:t>
          </a:r>
          <a:endParaRPr lang="fr-FR" sz="1800" kern="1200" dirty="0"/>
        </a:p>
      </dsp:txBody>
      <dsp:txXfrm rot="-5400000">
        <a:off x="1" y="4090695"/>
        <a:ext cx="599749" cy="257035"/>
      </dsp:txXfrm>
    </dsp:sp>
    <dsp:sp modelId="{E3B6DC99-F254-4A2C-ACF3-B0F323334DC3}">
      <dsp:nvSpPr>
        <dsp:cNvPr id="0" name=""/>
        <dsp:cNvSpPr/>
      </dsp:nvSpPr>
      <dsp:spPr>
        <a:xfrm rot="5400000">
          <a:off x="3490107" y="900462"/>
          <a:ext cx="556910" cy="63376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fr-FR" sz="3000" kern="1200" dirty="0" smtClean="0"/>
            <a:t>Suivi de la mise en œuvre</a:t>
          </a:r>
          <a:endParaRPr lang="fr-FR" sz="3000" kern="1200" dirty="0"/>
        </a:p>
      </dsp:txBody>
      <dsp:txXfrm rot="-5400000">
        <a:off x="599750" y="3818005"/>
        <a:ext cx="6310439" cy="502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66388-D12E-43DA-A448-D8B6E6B4F5D2}">
      <dsp:nvSpPr>
        <dsp:cNvPr id="0" name=""/>
        <dsp:cNvSpPr/>
      </dsp:nvSpPr>
      <dsp:spPr>
        <a:xfrm>
          <a:off x="3352694" y="102"/>
          <a:ext cx="1729891" cy="1729891"/>
        </a:xfrm>
        <a:prstGeom prst="ellips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b="1" kern="1200" baseline="0" smtClean="0">
              <a:latin typeface="Arial Narrow" pitchFamily="34" charset="0"/>
            </a:rPr>
            <a:t>Transparence</a:t>
          </a:r>
          <a:endParaRPr lang="fr-FR" sz="1400" b="1" kern="1200">
            <a:latin typeface="Arial Narrow" pitchFamily="34" charset="0"/>
          </a:endParaRPr>
        </a:p>
      </dsp:txBody>
      <dsp:txXfrm>
        <a:off x="3606031" y="253439"/>
        <a:ext cx="1223217" cy="1223217"/>
      </dsp:txXfrm>
    </dsp:sp>
    <dsp:sp modelId="{3B7C8F40-2599-495E-AFC7-FA3215A9EF0C}">
      <dsp:nvSpPr>
        <dsp:cNvPr id="0" name=""/>
        <dsp:cNvSpPr/>
      </dsp:nvSpPr>
      <dsp:spPr>
        <a:xfrm rot="2700000">
          <a:off x="4896715" y="1481574"/>
          <a:ext cx="458739" cy="58383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b="1" kern="1200">
            <a:latin typeface="Arial Narrow" pitchFamily="34" charset="0"/>
          </a:endParaRPr>
        </a:p>
      </dsp:txBody>
      <dsp:txXfrm>
        <a:off x="4916869" y="1549685"/>
        <a:ext cx="321117" cy="350302"/>
      </dsp:txXfrm>
    </dsp:sp>
    <dsp:sp modelId="{B18C58AD-3F54-415A-8433-06E27FDD3DA3}">
      <dsp:nvSpPr>
        <dsp:cNvPr id="0" name=""/>
        <dsp:cNvSpPr/>
      </dsp:nvSpPr>
      <dsp:spPr>
        <a:xfrm>
          <a:off x="5187945" y="1835354"/>
          <a:ext cx="1729891" cy="1729891"/>
        </a:xfrm>
        <a:prstGeom prst="ellipse">
          <a:avLst/>
        </a:prstGeom>
        <a:solidFill>
          <a:schemeClr val="accent2">
            <a:shade val="80000"/>
            <a:hueOff val="29595"/>
            <a:satOff val="-6502"/>
            <a:lumOff val="103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b="1" kern="1200" baseline="0" smtClean="0">
              <a:latin typeface="Arial Narrow" pitchFamily="34" charset="0"/>
            </a:rPr>
            <a:t>Responsabilité</a:t>
          </a:r>
          <a:endParaRPr lang="fr-FR" sz="1400" b="1" kern="1200">
            <a:latin typeface="Arial Narrow" pitchFamily="34" charset="0"/>
          </a:endParaRPr>
        </a:p>
      </dsp:txBody>
      <dsp:txXfrm>
        <a:off x="5441282" y="2088691"/>
        <a:ext cx="1223217" cy="1223217"/>
      </dsp:txXfrm>
    </dsp:sp>
    <dsp:sp modelId="{12D57068-FC85-4679-ADF3-07C0DBC7109B}">
      <dsp:nvSpPr>
        <dsp:cNvPr id="0" name=""/>
        <dsp:cNvSpPr/>
      </dsp:nvSpPr>
      <dsp:spPr>
        <a:xfrm rot="8100000">
          <a:off x="4915076" y="3316826"/>
          <a:ext cx="458739" cy="583838"/>
        </a:xfrm>
        <a:prstGeom prst="rightArrow">
          <a:avLst>
            <a:gd name="adj1" fmla="val 60000"/>
            <a:gd name="adj2" fmla="val 50000"/>
          </a:avLst>
        </a:prstGeom>
        <a:solidFill>
          <a:schemeClr val="accent2">
            <a:shade val="90000"/>
            <a:hueOff val="29553"/>
            <a:satOff val="-6418"/>
            <a:lumOff val="96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b="1" kern="1200">
            <a:latin typeface="Arial Narrow" pitchFamily="34" charset="0"/>
          </a:endParaRPr>
        </a:p>
      </dsp:txBody>
      <dsp:txXfrm rot="10800000">
        <a:off x="5032544" y="3384937"/>
        <a:ext cx="321117" cy="350302"/>
      </dsp:txXfrm>
    </dsp:sp>
    <dsp:sp modelId="{E7BE9D49-635E-480A-931D-6C5746AAA480}">
      <dsp:nvSpPr>
        <dsp:cNvPr id="0" name=""/>
        <dsp:cNvSpPr/>
      </dsp:nvSpPr>
      <dsp:spPr>
        <a:xfrm>
          <a:off x="3352694" y="3670605"/>
          <a:ext cx="1729891" cy="1729891"/>
        </a:xfrm>
        <a:prstGeom prst="ellipse">
          <a:avLst/>
        </a:prstGeom>
        <a:solidFill>
          <a:schemeClr val="accent2">
            <a:shade val="80000"/>
            <a:hueOff val="59189"/>
            <a:satOff val="-13003"/>
            <a:lumOff val="207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b="1" kern="1200" baseline="0" smtClean="0">
              <a:latin typeface="Arial Narrow" pitchFamily="34" charset="0"/>
            </a:rPr>
            <a:t>Financement basé sur la performance</a:t>
          </a:r>
          <a:endParaRPr lang="fr-FR" sz="1400" b="1" kern="1200">
            <a:latin typeface="Arial Narrow" pitchFamily="34" charset="0"/>
          </a:endParaRPr>
        </a:p>
      </dsp:txBody>
      <dsp:txXfrm>
        <a:off x="3606031" y="3923942"/>
        <a:ext cx="1223217" cy="1223217"/>
      </dsp:txXfrm>
    </dsp:sp>
    <dsp:sp modelId="{CD774022-7602-4473-8384-C400D1012A88}">
      <dsp:nvSpPr>
        <dsp:cNvPr id="0" name=""/>
        <dsp:cNvSpPr/>
      </dsp:nvSpPr>
      <dsp:spPr>
        <a:xfrm rot="13500000">
          <a:off x="3079825" y="3335187"/>
          <a:ext cx="458739" cy="583838"/>
        </a:xfrm>
        <a:prstGeom prst="rightArrow">
          <a:avLst>
            <a:gd name="adj1" fmla="val 60000"/>
            <a:gd name="adj2" fmla="val 50000"/>
          </a:avLst>
        </a:prstGeom>
        <a:solidFill>
          <a:schemeClr val="accent2">
            <a:shade val="90000"/>
            <a:hueOff val="59105"/>
            <a:satOff val="-12835"/>
            <a:lumOff val="193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b="1" kern="1200">
            <a:latin typeface="Arial Narrow" pitchFamily="34" charset="0"/>
          </a:endParaRPr>
        </a:p>
      </dsp:txBody>
      <dsp:txXfrm rot="10800000">
        <a:off x="3197293" y="3500612"/>
        <a:ext cx="321117" cy="350302"/>
      </dsp:txXfrm>
    </dsp:sp>
    <dsp:sp modelId="{F316D243-4115-40F6-9268-148AF63FD032}">
      <dsp:nvSpPr>
        <dsp:cNvPr id="0" name=""/>
        <dsp:cNvSpPr/>
      </dsp:nvSpPr>
      <dsp:spPr>
        <a:xfrm>
          <a:off x="1517442" y="1835354"/>
          <a:ext cx="1729891" cy="1729891"/>
        </a:xfrm>
        <a:prstGeom prst="ellipse">
          <a:avLst/>
        </a:prstGeom>
        <a:solidFill>
          <a:schemeClr val="accent2">
            <a:shade val="80000"/>
            <a:hueOff val="88784"/>
            <a:satOff val="-19505"/>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FR" sz="1400" b="1" kern="1200" baseline="0" smtClean="0">
              <a:latin typeface="Arial Narrow" pitchFamily="34" charset="0"/>
            </a:rPr>
            <a:t>Gouvernance et mise en œuvre participatives et multisectorielles</a:t>
          </a:r>
          <a:endParaRPr lang="fr-FR" sz="1400" b="1" kern="1200">
            <a:latin typeface="Arial Narrow" pitchFamily="34" charset="0"/>
          </a:endParaRPr>
        </a:p>
      </dsp:txBody>
      <dsp:txXfrm>
        <a:off x="1770779" y="2088691"/>
        <a:ext cx="1223217" cy="1223217"/>
      </dsp:txXfrm>
    </dsp:sp>
    <dsp:sp modelId="{46F05ECC-B96B-447E-A343-B96D3035F9CC}">
      <dsp:nvSpPr>
        <dsp:cNvPr id="0" name=""/>
        <dsp:cNvSpPr/>
      </dsp:nvSpPr>
      <dsp:spPr>
        <a:xfrm rot="18900000">
          <a:off x="3061464" y="1499935"/>
          <a:ext cx="458739" cy="583838"/>
        </a:xfrm>
        <a:prstGeom prst="rightArrow">
          <a:avLst>
            <a:gd name="adj1" fmla="val 60000"/>
            <a:gd name="adj2" fmla="val 50000"/>
          </a:avLst>
        </a:prstGeom>
        <a:solidFill>
          <a:schemeClr val="accent2">
            <a:shade val="90000"/>
            <a:hueOff val="88658"/>
            <a:satOff val="-19253"/>
            <a:lumOff val="290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b="1" kern="1200">
            <a:latin typeface="Arial Narrow" pitchFamily="34" charset="0"/>
          </a:endParaRPr>
        </a:p>
      </dsp:txBody>
      <dsp:txXfrm>
        <a:off x="3081618" y="1665360"/>
        <a:ext cx="321117" cy="350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745E3-8437-4F26-8979-BD7C068AD2B5}">
      <dsp:nvSpPr>
        <dsp:cNvPr id="0" name=""/>
        <dsp:cNvSpPr/>
      </dsp:nvSpPr>
      <dsp:spPr>
        <a:xfrm>
          <a:off x="658873" y="0"/>
          <a:ext cx="7467229" cy="532859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F2F48-8854-4521-A88D-BD8D2C3BC79A}">
      <dsp:nvSpPr>
        <dsp:cNvPr id="0" name=""/>
        <dsp:cNvSpPr/>
      </dsp:nvSpPr>
      <dsp:spPr>
        <a:xfrm>
          <a:off x="3860" y="1598577"/>
          <a:ext cx="1687933" cy="2131436"/>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baseline="0" smtClean="0"/>
            <a:t>Élaboration de la proposition </a:t>
          </a:r>
          <a:endParaRPr lang="fr-FR" sz="1800" kern="1200"/>
        </a:p>
      </dsp:txBody>
      <dsp:txXfrm>
        <a:off x="86258" y="1680975"/>
        <a:ext cx="1523137" cy="1966640"/>
      </dsp:txXfrm>
    </dsp:sp>
    <dsp:sp modelId="{8360AF35-D1B8-4C31-BAF8-F7FCFA7B2AB5}">
      <dsp:nvSpPr>
        <dsp:cNvPr id="0" name=""/>
        <dsp:cNvSpPr/>
      </dsp:nvSpPr>
      <dsp:spPr>
        <a:xfrm>
          <a:off x="1776190" y="1598577"/>
          <a:ext cx="1687933" cy="2131436"/>
        </a:xfrm>
        <a:prstGeom prst="roundRect">
          <a:avLst/>
        </a:prstGeom>
        <a:solidFill>
          <a:schemeClr val="accent2">
            <a:shade val="80000"/>
            <a:hueOff val="22196"/>
            <a:satOff val="-4876"/>
            <a:lumOff val="77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baseline="0" smtClean="0"/>
            <a:t>Négociation des subventions </a:t>
          </a:r>
          <a:endParaRPr lang="fr-FR" sz="1800" kern="1200"/>
        </a:p>
      </dsp:txBody>
      <dsp:txXfrm>
        <a:off x="1858588" y="1680975"/>
        <a:ext cx="1523137" cy="1966640"/>
      </dsp:txXfrm>
    </dsp:sp>
    <dsp:sp modelId="{406D2480-33EA-4E58-9FCE-CAEF315651DE}">
      <dsp:nvSpPr>
        <dsp:cNvPr id="0" name=""/>
        <dsp:cNvSpPr/>
      </dsp:nvSpPr>
      <dsp:spPr>
        <a:xfrm>
          <a:off x="3548521" y="1598577"/>
          <a:ext cx="1687933" cy="2131436"/>
        </a:xfrm>
        <a:prstGeom prst="roundRect">
          <a:avLst/>
        </a:prstGeom>
        <a:solidFill>
          <a:schemeClr val="accent2">
            <a:shade val="80000"/>
            <a:hueOff val="44392"/>
            <a:satOff val="-9753"/>
            <a:lumOff val="155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baseline="0" smtClean="0"/>
            <a:t>Mise en œuvre des subventions </a:t>
          </a:r>
          <a:endParaRPr lang="fr-FR" sz="1800" kern="1200"/>
        </a:p>
      </dsp:txBody>
      <dsp:txXfrm>
        <a:off x="3630919" y="1680975"/>
        <a:ext cx="1523137" cy="1966640"/>
      </dsp:txXfrm>
    </dsp:sp>
    <dsp:sp modelId="{2393DB2C-5785-4911-9EEA-BC3D0869E5BD}">
      <dsp:nvSpPr>
        <dsp:cNvPr id="0" name=""/>
        <dsp:cNvSpPr/>
      </dsp:nvSpPr>
      <dsp:spPr>
        <a:xfrm>
          <a:off x="5320851" y="1598577"/>
          <a:ext cx="1687933" cy="2131436"/>
        </a:xfrm>
        <a:prstGeom prst="roundRect">
          <a:avLst/>
        </a:prstGeom>
        <a:solidFill>
          <a:schemeClr val="accent2">
            <a:shade val="80000"/>
            <a:hueOff val="66588"/>
            <a:satOff val="-14629"/>
            <a:lumOff val="233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baseline="0" smtClean="0"/>
            <a:t>Coordination des donateurs et alignement avec les systèmes de santé </a:t>
          </a:r>
          <a:endParaRPr lang="fr-FR" sz="1800" kern="1200"/>
        </a:p>
      </dsp:txBody>
      <dsp:txXfrm>
        <a:off x="5403249" y="1680975"/>
        <a:ext cx="1523137" cy="1966640"/>
      </dsp:txXfrm>
    </dsp:sp>
    <dsp:sp modelId="{4B18777B-4FC7-4A23-B5EE-655CF0397B0C}">
      <dsp:nvSpPr>
        <dsp:cNvPr id="0" name=""/>
        <dsp:cNvSpPr/>
      </dsp:nvSpPr>
      <dsp:spPr>
        <a:xfrm>
          <a:off x="7093181" y="1598577"/>
          <a:ext cx="1687933" cy="2131436"/>
        </a:xfrm>
        <a:prstGeom prst="roundRect">
          <a:avLst/>
        </a:prstGeom>
        <a:solidFill>
          <a:schemeClr val="accent2">
            <a:shade val="80000"/>
            <a:hueOff val="88784"/>
            <a:satOff val="-19505"/>
            <a:lumOff val="3110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baseline="0" dirty="0" smtClean="0"/>
            <a:t>Cloture des subventions </a:t>
          </a:r>
          <a:endParaRPr lang="fr-FR" sz="1800" kern="1200" dirty="0"/>
        </a:p>
      </dsp:txBody>
      <dsp:txXfrm>
        <a:off x="7175579" y="1680975"/>
        <a:ext cx="1523137" cy="1966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a:defRPr sz="1200"/>
            </a:lvl1pPr>
          </a:lstStyle>
          <a:p>
            <a:pPr>
              <a:defRPr/>
            </a:pPr>
            <a:endParaRPr lang="fr-FR"/>
          </a:p>
        </p:txBody>
      </p:sp>
      <p:sp>
        <p:nvSpPr>
          <p:cNvPr id="208899" name="Rectangle 3"/>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a:defRPr sz="1200"/>
            </a:lvl1pPr>
          </a:lstStyle>
          <a:p>
            <a:pPr>
              <a:defRPr/>
            </a:pPr>
            <a:endParaRPr lang="fr-FR"/>
          </a:p>
        </p:txBody>
      </p:sp>
      <p:sp>
        <p:nvSpPr>
          <p:cNvPr id="208900" name="Rectangle 4"/>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200"/>
            </a:lvl1pPr>
          </a:lstStyle>
          <a:p>
            <a:pPr>
              <a:defRPr/>
            </a:pPr>
            <a:endParaRPr lang="fr-FR"/>
          </a:p>
        </p:txBody>
      </p:sp>
      <p:sp>
        <p:nvSpPr>
          <p:cNvPr id="208901" name="Rectangle 5"/>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200"/>
            </a:lvl1pPr>
          </a:lstStyle>
          <a:p>
            <a:pPr>
              <a:defRPr/>
            </a:pPr>
            <a:fld id="{1081B652-4971-4885-B9EE-CAF381B37047}" type="slidenum">
              <a:rPr lang="fr-FR"/>
              <a:pPr>
                <a:defRPr/>
              </a:pPr>
              <a:t>‹N°›</a:t>
            </a:fld>
            <a:endParaRPr lang="fr-FR"/>
          </a:p>
        </p:txBody>
      </p:sp>
    </p:spTree>
    <p:extLst>
      <p:ext uri="{BB962C8B-B14F-4D97-AF65-F5344CB8AC3E}">
        <p14:creationId xmlns:p14="http://schemas.microsoft.com/office/powerpoint/2010/main" xmlns="" val="2037373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a:defRPr sz="1200"/>
            </a:lvl1pPr>
          </a:lstStyle>
          <a:p>
            <a:pPr>
              <a:defRPr/>
            </a:pPr>
            <a:endParaRPr lang="fr-FR"/>
          </a:p>
        </p:txBody>
      </p:sp>
      <p:sp>
        <p:nvSpPr>
          <p:cNvPr id="206851"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a:defRPr sz="1200"/>
            </a:lvl1pPr>
          </a:lstStyle>
          <a:p>
            <a:pPr>
              <a:defRPr/>
            </a:pPr>
            <a:endParaRPr lang="fr-FR"/>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68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06854"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200"/>
            </a:lvl1pPr>
          </a:lstStyle>
          <a:p>
            <a:pPr>
              <a:defRPr/>
            </a:pPr>
            <a:endParaRPr lang="fr-FR"/>
          </a:p>
        </p:txBody>
      </p:sp>
      <p:sp>
        <p:nvSpPr>
          <p:cNvPr id="206855"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200"/>
            </a:lvl1pPr>
          </a:lstStyle>
          <a:p>
            <a:pPr>
              <a:defRPr/>
            </a:pPr>
            <a:fld id="{1D74E5D1-CA7D-4324-BCA9-8125EABF1DE8}" type="slidenum">
              <a:rPr lang="fr-FR"/>
              <a:pPr>
                <a:defRPr/>
              </a:pPr>
              <a:t>‹N°›</a:t>
            </a:fld>
            <a:endParaRPr lang="fr-FR"/>
          </a:p>
        </p:txBody>
      </p:sp>
    </p:spTree>
    <p:extLst>
      <p:ext uri="{BB962C8B-B14F-4D97-AF65-F5344CB8AC3E}">
        <p14:creationId xmlns:p14="http://schemas.microsoft.com/office/powerpoint/2010/main" xmlns="" val="214414993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b="1" smtClean="0"/>
              <a:t>L'aperçu du processus. </a:t>
            </a:r>
          </a:p>
          <a:p>
            <a:endParaRPr lang="fr-FR" smtClean="0"/>
          </a:p>
          <a:p>
            <a:r>
              <a:rPr lang="fr-FR" smtClean="0"/>
              <a:t>La source des données pour le tableau de bord est le PUDR parmi d’autres sources.</a:t>
            </a:r>
          </a:p>
          <a:p>
            <a:endParaRPr lang="fr-FR" smtClean="0"/>
          </a:p>
          <a:p>
            <a:r>
              <a:rPr lang="fr-FR" smtClean="0"/>
              <a:t>Les données du PUDR sont entrées manuellement dans le tableau de bord. </a:t>
            </a:r>
          </a:p>
          <a:p>
            <a:endParaRPr lang="fr-FR" smtClean="0"/>
          </a:p>
          <a:p>
            <a:r>
              <a:rPr lang="fr-FR" smtClean="0"/>
              <a:t>En résumé il y a quelques points importants à rappeler.</a:t>
            </a:r>
          </a:p>
          <a:p>
            <a:pPr>
              <a:buFontTx/>
              <a:buChar char="•"/>
            </a:pPr>
            <a:r>
              <a:rPr lang="fr-FR" smtClean="0"/>
              <a:t>Le Tableau de bord est une ressource qui est libre et volontaire. </a:t>
            </a:r>
          </a:p>
          <a:p>
            <a:pPr>
              <a:buFontTx/>
              <a:buChar char="•"/>
            </a:pPr>
            <a:r>
              <a:rPr lang="fr-FR" smtClean="0"/>
              <a:t>L’outil est disponible sur le site internet du Fonds mondial. Avec l’outil vous pouvez télécharger un guide de maintenance et d'organisation disponible en français et en anglais.</a:t>
            </a:r>
          </a:p>
          <a:p>
            <a:pPr>
              <a:buFontTx/>
              <a:buChar char="•"/>
            </a:pPr>
            <a:r>
              <a:rPr lang="fr-FR" smtClean="0"/>
              <a:t>L’outil est facile à utiliser, il ne contient aucun macros et peut être utilisé avec Excel 2003 ® et Excel 2007 ®. </a:t>
            </a:r>
          </a:p>
          <a:p>
            <a:pPr>
              <a:buFontTx/>
              <a:buChar char="•"/>
            </a:pPr>
            <a:r>
              <a:rPr lang="fr-FR" smtClean="0"/>
              <a:t>L’outil a été créé par notre partenaire au Projet de Grant Management Solutions et évalué pendant une phase pilote dans sept pays à travers plusieurs régions avec un grand succès.</a:t>
            </a:r>
          </a:p>
          <a:p>
            <a:pPr>
              <a:buFontTx/>
              <a:buChar char="•"/>
            </a:pPr>
            <a:r>
              <a:rPr lang="fr-FR" smtClean="0"/>
              <a:t>Les rapports permettent des comparaisons entre les différentes subventions et PRs. </a:t>
            </a:r>
          </a:p>
          <a:p>
            <a:pPr>
              <a:buFontTx/>
              <a:buChar char="•"/>
            </a:pPr>
            <a:r>
              <a:rPr lang="fr-FR" smtClean="0"/>
              <a:t>Le nouveau model de financement des CCM fournit la flexibilité augmentée dans l'aide de CCM à se rencontrer leurs besoins de l’oversight par un plus grand évaluent au financement.</a:t>
            </a:r>
            <a:endParaRPr lang="en-US" smtClean="0"/>
          </a:p>
          <a:p>
            <a:pPr>
              <a:buFontTx/>
              <a:buChar char="•"/>
            </a:pPr>
            <a:r>
              <a:rPr lang="fr-FR" smtClean="0"/>
              <a:t>L'Assistance Technique est disponible par les partenaires différents. </a:t>
            </a:r>
          </a:p>
          <a:p>
            <a:endParaRPr lang="fr-FR" smtClean="0"/>
          </a:p>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b="1" smtClean="0"/>
              <a:t>L’évolution des données. </a:t>
            </a:r>
          </a:p>
          <a:p>
            <a:endParaRPr lang="fr-FR" b="1" smtClean="0"/>
          </a:p>
          <a:p>
            <a:r>
              <a:rPr lang="fr-FR" smtClean="0"/>
              <a:t>Vous avez un 'menu principal’ pour vous aider à naviguer sur les différentes  pages.</a:t>
            </a:r>
          </a:p>
          <a:p>
            <a:endParaRPr lang="en-US" b="1" smtClean="0"/>
          </a:p>
          <a:p>
            <a:r>
              <a:rPr lang="fr-FR" smtClean="0"/>
              <a:t>Les données sont entrées dans une page appelée 'Saisie de Données' qui actualise alors automatiquement les graphiques sur les pages du rapport.</a:t>
            </a:r>
          </a:p>
          <a:p>
            <a:endParaRPr lang="en-US" b="1" smtClean="0"/>
          </a:p>
          <a:p>
            <a:r>
              <a:rPr lang="en-US" smtClean="0"/>
              <a:t>Les onglets que vous avez en bas du tableau à droit constitue le rapport.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mtClean="0"/>
              <a:t>Sur la première page du rapport se trouve les indicateurs financiers.</a:t>
            </a:r>
          </a:p>
          <a:p>
            <a:endParaRPr lang="fr-FR"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b="1" smtClean="0"/>
              <a:t>Programmatic</a:t>
            </a:r>
            <a:endParaRPr lang="fr-FR" smtClean="0"/>
          </a:p>
          <a:p>
            <a:r>
              <a:rPr lang="fr-FR" smtClean="0"/>
              <a:t>Indicateurs flexibles</a:t>
            </a:r>
          </a:p>
          <a:p>
            <a:r>
              <a:rPr lang="fr-FR" smtClean="0"/>
              <a:t>Le CCM, en consultation avec le PR choisit ces indicateurs du cadre de performance.</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b="1" smtClean="0"/>
              <a:t>Recommandations</a:t>
            </a:r>
            <a:endParaRPr lang="fr-FR" smtClean="0"/>
          </a:p>
          <a:p>
            <a:r>
              <a:rPr lang="fr-FR" smtClean="0"/>
              <a:t>Pour chaque graphique que vous avez vu sur les pages précédentes il y a des cases commentaires où vous pouvez prendre des notes. </a:t>
            </a:r>
          </a:p>
          <a:p>
            <a:r>
              <a:rPr lang="fr-FR" smtClean="0"/>
              <a:t>Ces commentaires sont automatiquement transférés à la Page de ‘Recommandations’ sur la première colonne. C’est sur cette page à droit où vous pouvez écrire des recommandations en réponse aux commentaires.</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b="1" smtClean="0"/>
              <a:t>Actions</a:t>
            </a:r>
            <a:endParaRPr lang="fr-FR" smtClean="0"/>
          </a:p>
          <a:p>
            <a:r>
              <a:rPr lang="fr-FR" smtClean="0"/>
              <a:t>La dernière page du rapport permet de résumer les recommandations et de noter les points d’actions à développer. </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410717-DBF9-4F0D-A130-BCA0D1C3D695}" type="slidenum">
              <a:rPr lang="en-US" smtClean="0"/>
              <a:pPr eaLnBrk="1" hangingPunct="1"/>
              <a:t>26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069614-EF61-49C1-8488-421190BE9C74}" type="slidenum">
              <a:rPr lang="en-US" smtClean="0"/>
              <a:pPr eaLnBrk="1" hangingPunct="1"/>
              <a:t>29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7E38C6-DCF0-4D98-A0C1-D115F6C4D003}" type="slidenum">
              <a:rPr lang="en-US" smtClean="0"/>
              <a:pPr eaLnBrk="1" hangingPunct="1"/>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Diversite de la composition du CCM est un gage de la reussite</a:t>
            </a:r>
          </a:p>
          <a:p>
            <a:r>
              <a:rPr lang="en-US" smtClean="0"/>
              <a:t>Ce n’est pas un comite technique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6F06EC-42A0-410D-A84C-0C0C337C1909}" type="slidenum">
              <a:rPr lang="en-US" smtClean="0"/>
              <a:pPr eaLnBrk="1" hangingPunct="1"/>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E449DF-748C-4F89-9ECE-547E7E58F172}" type="slidenum">
              <a:rPr lang="en-US" smtClean="0"/>
              <a:pPr eaLnBrk="1" hangingPunct="1"/>
              <a:t>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7935B5-6E08-4D7A-BD70-D69BBCFAECD0}" type="slidenum">
              <a:rPr lang="en-US" smtClean="0"/>
              <a:pPr eaLnBrk="1" hangingPunct="1"/>
              <a:t>9</a:t>
            </a:fld>
            <a:endParaRPr lang="en-US" smtClean="0"/>
          </a:p>
        </p:txBody>
      </p:sp>
      <p:sp>
        <p:nvSpPr>
          <p:cNvPr id="30723" name="Espace réservé de l'image des diapositives 1"/>
          <p:cNvSpPr>
            <a:spLocks noGrp="1" noRot="1" noChangeAspect="1" noTextEdit="1"/>
          </p:cNvSpPr>
          <p:nvPr>
            <p:ph type="sldImg"/>
          </p:nvPr>
        </p:nvSpPr>
        <p:spPr>
          <a:ln/>
        </p:spPr>
      </p:sp>
      <p:sp>
        <p:nvSpPr>
          <p:cNvPr id="30724"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de-DE" smtClean="0"/>
          </a:p>
        </p:txBody>
      </p:sp>
      <p:sp>
        <p:nvSpPr>
          <p:cNvPr id="30725"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4573739-4F22-46B7-B1D1-69903020A2C4}" type="slidenum">
              <a:rPr lang="fr-FR" sz="1200">
                <a:latin typeface="Calibri" pitchFamily="34" charset="0"/>
              </a:rPr>
              <a:pPr algn="r" eaLnBrk="1" hangingPunct="1"/>
              <a:t>9</a:t>
            </a:fld>
            <a:endParaRPr lang="fr-FR"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oversight plan assists the CCM to plan their procedures, workplan, budget, and the information loop for planning actions, providing feedback, ensuring follow-up</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38" eaLnBrk="0" hangingPunct="0">
              <a:defRPr>
                <a:solidFill>
                  <a:schemeClr val="tx1"/>
                </a:solidFill>
                <a:latin typeface="Trebuchet MS" pitchFamily="34" charset="0"/>
                <a:cs typeface="Arial" charset="0"/>
              </a:defRPr>
            </a:lvl1pPr>
            <a:lvl2pPr marL="742950" indent="-285750" defTabSz="935038" eaLnBrk="0" hangingPunct="0">
              <a:defRPr>
                <a:solidFill>
                  <a:schemeClr val="tx1"/>
                </a:solidFill>
                <a:latin typeface="Trebuchet MS" pitchFamily="34" charset="0"/>
                <a:cs typeface="Arial" charset="0"/>
              </a:defRPr>
            </a:lvl2pPr>
            <a:lvl3pPr marL="1143000" indent="-228600" defTabSz="935038" eaLnBrk="0" hangingPunct="0">
              <a:defRPr>
                <a:solidFill>
                  <a:schemeClr val="tx1"/>
                </a:solidFill>
                <a:latin typeface="Trebuchet MS" pitchFamily="34" charset="0"/>
                <a:cs typeface="Arial" charset="0"/>
              </a:defRPr>
            </a:lvl3pPr>
            <a:lvl4pPr marL="1600200" indent="-228600" defTabSz="935038" eaLnBrk="0" hangingPunct="0">
              <a:defRPr>
                <a:solidFill>
                  <a:schemeClr val="tx1"/>
                </a:solidFill>
                <a:latin typeface="Trebuchet MS" pitchFamily="34" charset="0"/>
                <a:cs typeface="Arial" charset="0"/>
              </a:defRPr>
            </a:lvl4pPr>
            <a:lvl5pPr marL="2057400" indent="-228600" defTabSz="935038" eaLnBrk="0" hangingPunct="0">
              <a:defRPr>
                <a:solidFill>
                  <a:schemeClr val="tx1"/>
                </a:solidFill>
                <a:latin typeface="Trebuchet MS" pitchFamily="34" charset="0"/>
                <a:cs typeface="Arial" charset="0"/>
              </a:defRPr>
            </a:lvl5pPr>
            <a:lvl6pPr marL="2514600" indent="-228600" defTabSz="935038"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935038"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935038"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935038"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fld id="{9CCB2D78-DCEE-4FE5-88A0-8E9394224F9E}" type="slidenum">
              <a:rPr lang="en-US" smtClean="0">
                <a:latin typeface="Arial" charset="0"/>
              </a:rPr>
              <a:pPr eaLnBrk="1" hangingPunct="1"/>
              <a:t>10</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oversight plan assists the CCM to plan their procedures, workplan, budget, and the information loop for planning actions, providing feedback, ensuring follow-up</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38" eaLnBrk="0" hangingPunct="0">
              <a:defRPr>
                <a:solidFill>
                  <a:schemeClr val="tx1"/>
                </a:solidFill>
                <a:latin typeface="Trebuchet MS" pitchFamily="34" charset="0"/>
                <a:cs typeface="Arial" charset="0"/>
              </a:defRPr>
            </a:lvl1pPr>
            <a:lvl2pPr marL="742950" indent="-285750" defTabSz="935038" eaLnBrk="0" hangingPunct="0">
              <a:defRPr>
                <a:solidFill>
                  <a:schemeClr val="tx1"/>
                </a:solidFill>
                <a:latin typeface="Trebuchet MS" pitchFamily="34" charset="0"/>
                <a:cs typeface="Arial" charset="0"/>
              </a:defRPr>
            </a:lvl2pPr>
            <a:lvl3pPr marL="1143000" indent="-228600" defTabSz="935038" eaLnBrk="0" hangingPunct="0">
              <a:defRPr>
                <a:solidFill>
                  <a:schemeClr val="tx1"/>
                </a:solidFill>
                <a:latin typeface="Trebuchet MS" pitchFamily="34" charset="0"/>
                <a:cs typeface="Arial" charset="0"/>
              </a:defRPr>
            </a:lvl3pPr>
            <a:lvl4pPr marL="1600200" indent="-228600" defTabSz="935038" eaLnBrk="0" hangingPunct="0">
              <a:defRPr>
                <a:solidFill>
                  <a:schemeClr val="tx1"/>
                </a:solidFill>
                <a:latin typeface="Trebuchet MS" pitchFamily="34" charset="0"/>
                <a:cs typeface="Arial" charset="0"/>
              </a:defRPr>
            </a:lvl4pPr>
            <a:lvl5pPr marL="2057400" indent="-228600" defTabSz="935038" eaLnBrk="0" hangingPunct="0">
              <a:defRPr>
                <a:solidFill>
                  <a:schemeClr val="tx1"/>
                </a:solidFill>
                <a:latin typeface="Trebuchet MS" pitchFamily="34" charset="0"/>
                <a:cs typeface="Arial" charset="0"/>
              </a:defRPr>
            </a:lvl5pPr>
            <a:lvl6pPr marL="2514600" indent="-228600" defTabSz="935038"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935038"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935038"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935038" eaLnBrk="0" fontAlgn="base" hangingPunct="0">
              <a:spcBef>
                <a:spcPct val="0"/>
              </a:spcBef>
              <a:spcAft>
                <a:spcPct val="0"/>
              </a:spcAft>
              <a:defRPr>
                <a:solidFill>
                  <a:schemeClr val="tx1"/>
                </a:solidFill>
                <a:latin typeface="Trebuchet MS" pitchFamily="34" charset="0"/>
                <a:cs typeface="Arial" charset="0"/>
              </a:defRPr>
            </a:lvl9pPr>
          </a:lstStyle>
          <a:p>
            <a:pPr eaLnBrk="1" hangingPunct="1"/>
            <a:fld id="{A52FE642-CBC0-43A9-B80C-8EA9B353B2F0}" type="slidenum">
              <a:rPr lang="en-US" smtClean="0">
                <a:latin typeface="Arial" charset="0"/>
              </a:rPr>
              <a:pPr eaLnBrk="1" hangingPunct="1"/>
              <a:t>11</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mtClean="0"/>
              <a:t>Cet outil utilise le concept d'un tableau de bord pour afficher des renseignements clés à l‘utilisateur.</a:t>
            </a:r>
          </a:p>
          <a:p>
            <a:endParaRPr lang="fr-FR" smtClean="0"/>
          </a:p>
          <a:p>
            <a:r>
              <a:rPr lang="fr-FR" smtClean="0"/>
              <a:t>Si nous prenons par exemple le tableau de bord d'une voiture, le chauffeur peut l’utiliser à déterminer s'il y a assez d’essence, ou de contrôler sa vitesse.</a:t>
            </a:r>
          </a:p>
          <a:p>
            <a:endParaRPr lang="fr-FR" smtClean="0"/>
          </a:p>
          <a:p>
            <a:r>
              <a:rPr lang="fr-FR" smtClean="0"/>
              <a:t>Les indicateurs aident le chauffeur à être capable de prendre des mesures correctives quand n'importe lequel de ces indicateurs est "problématique" ou exige plus d’attention.</a:t>
            </a:r>
          </a:p>
          <a:p>
            <a:endParaRPr lang="fr-FR" smtClean="0"/>
          </a:p>
          <a:p>
            <a:r>
              <a:rPr lang="fr-FR" smtClean="0"/>
              <a:t>Cela permet de prendre des mesures correctives en réduisant sa vitesse par exemple. </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b="1" smtClean="0"/>
              <a:t>L'aperçu du processus. </a:t>
            </a:r>
          </a:p>
          <a:p>
            <a:endParaRPr lang="fr-FR" smtClean="0"/>
          </a:p>
          <a:p>
            <a:r>
              <a:rPr lang="fr-FR" smtClean="0"/>
              <a:t>La source des données pour le tableau de bord est le PUDR parmi d’autres sources.</a:t>
            </a:r>
          </a:p>
          <a:p>
            <a:endParaRPr lang="fr-FR" smtClean="0"/>
          </a:p>
          <a:p>
            <a:r>
              <a:rPr lang="fr-FR" smtClean="0"/>
              <a:t>Les données du PUDR sont entrées manuellement dans le tableau de bord. </a:t>
            </a:r>
          </a:p>
          <a:p>
            <a:endParaRPr lang="fr-FR" smtClean="0"/>
          </a:p>
          <a:p>
            <a:r>
              <a:rPr lang="fr-FR" smtClean="0"/>
              <a:t>En résumé il y a quelques points importants à rappeler.</a:t>
            </a:r>
          </a:p>
          <a:p>
            <a:pPr>
              <a:buFontTx/>
              <a:buChar char="•"/>
            </a:pPr>
            <a:r>
              <a:rPr lang="fr-FR" smtClean="0"/>
              <a:t>Le Tableau de bord est une ressource qui est libre et volontaire. </a:t>
            </a:r>
          </a:p>
          <a:p>
            <a:pPr>
              <a:buFontTx/>
              <a:buChar char="•"/>
            </a:pPr>
            <a:r>
              <a:rPr lang="fr-FR" smtClean="0"/>
              <a:t>L’outil est disponible sur le site internet du Fonds mondial. Avec l’outil vous pouvez télécharger un guide de maintenance et d'organisation disponible en français et en anglais.</a:t>
            </a:r>
          </a:p>
          <a:p>
            <a:pPr>
              <a:buFontTx/>
              <a:buChar char="•"/>
            </a:pPr>
            <a:r>
              <a:rPr lang="fr-FR" smtClean="0"/>
              <a:t>L’outil est facile à utiliser, il ne contient aucun macros et peut être utilisé avec Excel 2003 ® et Excel 2007 ®. </a:t>
            </a:r>
          </a:p>
          <a:p>
            <a:pPr>
              <a:buFontTx/>
              <a:buChar char="•"/>
            </a:pPr>
            <a:r>
              <a:rPr lang="fr-FR" smtClean="0"/>
              <a:t>L’outil a été créé par notre partenaire au Projet de Grant Management Solutions et évalué pendant une phase pilote dans sept pays à travers plusieurs régions avec un grand succès.</a:t>
            </a:r>
          </a:p>
          <a:p>
            <a:pPr>
              <a:buFontTx/>
              <a:buChar char="•"/>
            </a:pPr>
            <a:r>
              <a:rPr lang="fr-FR" smtClean="0"/>
              <a:t>Les rapports permettent des comparaisons entre les différentes subventions et PRs. </a:t>
            </a:r>
          </a:p>
          <a:p>
            <a:pPr>
              <a:buFontTx/>
              <a:buChar char="•"/>
            </a:pPr>
            <a:r>
              <a:rPr lang="fr-FR" smtClean="0"/>
              <a:t>Le nouveau model de financement des CCM fournit la flexibilité augmentée dans l'aide de CCM à se rencontrer leurs besoins de l’oversight par un plus grand évaluent au financement.</a:t>
            </a:r>
            <a:endParaRPr lang="en-US" smtClean="0"/>
          </a:p>
          <a:p>
            <a:pPr>
              <a:buFontTx/>
              <a:buChar char="•"/>
            </a:pPr>
            <a:r>
              <a:rPr lang="fr-FR" smtClean="0"/>
              <a:t>L'Assistance Technique est disponible par les partenaires différents. </a:t>
            </a:r>
          </a:p>
          <a:p>
            <a:endParaRPr lang="fr-FR" smtClean="0"/>
          </a:p>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e 1"/>
          <p:cNvGrpSpPr/>
          <p:nvPr userDrawn="1"/>
        </p:nvGrpSpPr>
        <p:grpSpPr>
          <a:xfrm>
            <a:off x="0" y="2213049"/>
            <a:ext cx="9149631" cy="280538"/>
            <a:chOff x="0" y="2213048"/>
            <a:chExt cx="9149631" cy="589857"/>
          </a:xfrm>
        </p:grpSpPr>
        <p:sp>
          <p:nvSpPr>
            <p:cNvPr id="4" name="Rectangle 3"/>
            <p:cNvSpPr/>
            <p:nvPr/>
          </p:nvSpPr>
          <p:spPr>
            <a:xfrm flipV="1">
              <a:off x="5148064" y="2354335"/>
              <a:ext cx="3816424"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flipV="1">
              <a:off x="5652120" y="2444823"/>
              <a:ext cx="3491879"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ectangle à coins arrondis 10"/>
            <p:cNvSpPr/>
            <p:nvPr/>
          </p:nvSpPr>
          <p:spPr bwMode="white">
            <a:xfrm>
              <a:off x="6084168" y="2576463"/>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ectangle à coins arrondis 11"/>
            <p:cNvSpPr/>
            <p:nvPr/>
          </p:nvSpPr>
          <p:spPr bwMode="white">
            <a:xfrm>
              <a:off x="7377113" y="2766392"/>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p:nvPr/>
          </p:nvSpPr>
          <p:spPr>
            <a:xfrm>
              <a:off x="0" y="2320429"/>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0" y="2213048"/>
              <a:ext cx="9149631"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p:nvPr/>
          </p:nvSpPr>
          <p:spPr>
            <a:xfrm flipV="1">
              <a:off x="3001" y="2354336"/>
              <a:ext cx="2730500" cy="212154"/>
            </a:xfrm>
            <a:prstGeom prst="rect">
              <a:avLst/>
            </a:prstGeom>
            <a:solidFill>
              <a:schemeClr val="bg1">
                <a:lumMod val="8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sp>
        <p:nvSpPr>
          <p:cNvPr id="16" name="Rectangle 15"/>
          <p:cNvSpPr/>
          <p:nvPr/>
        </p:nvSpPr>
        <p:spPr>
          <a:xfrm>
            <a:off x="0" y="0"/>
            <a:ext cx="9144000" cy="3702050"/>
          </a:xfrm>
          <a:prstGeom prst="rect">
            <a:avLst/>
          </a:prstGeom>
          <a:no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re 7"/>
          <p:cNvSpPr>
            <a:spLocks noGrp="1"/>
          </p:cNvSpPr>
          <p:nvPr>
            <p:ph type="ctrTitle"/>
          </p:nvPr>
        </p:nvSpPr>
        <p:spPr>
          <a:xfrm>
            <a:off x="519113" y="734839"/>
            <a:ext cx="8458200" cy="1470025"/>
          </a:xfrm>
        </p:spPr>
        <p:txBody>
          <a:bodyPr anchor="b"/>
          <a:lstStyle>
            <a:lvl1pPr>
              <a:defRPr sz="4400">
                <a:solidFill>
                  <a:schemeClr val="bg1">
                    <a:lumMod val="65000"/>
                  </a:schemeClr>
                </a:solidFill>
              </a:defRPr>
            </a:lvl1pPr>
          </a:lstStyle>
          <a:p>
            <a:r>
              <a:rPr lang="fr-FR" smtClean="0"/>
              <a:t>Modifiez le style du titre</a:t>
            </a:r>
            <a:endParaRPr lang="en-US" dirty="0"/>
          </a:p>
        </p:txBody>
      </p:sp>
      <p:sp>
        <p:nvSpPr>
          <p:cNvPr id="9" name="Sous-titre 8"/>
          <p:cNvSpPr>
            <a:spLocks noGrp="1"/>
          </p:cNvSpPr>
          <p:nvPr>
            <p:ph type="subTitle" idx="1"/>
          </p:nvPr>
        </p:nvSpPr>
        <p:spPr>
          <a:xfrm>
            <a:off x="539552" y="2396480"/>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dirty="0"/>
          </a:p>
        </p:txBody>
      </p:sp>
      <p:sp>
        <p:nvSpPr>
          <p:cNvPr id="17" name="Espace réservé de la date 27"/>
          <p:cNvSpPr>
            <a:spLocks noGrp="1"/>
          </p:cNvSpPr>
          <p:nvPr>
            <p:ph type="dt" sz="half" idx="10"/>
          </p:nvPr>
        </p:nvSpPr>
        <p:spPr>
          <a:xfrm>
            <a:off x="1349871" y="6406092"/>
            <a:ext cx="960438" cy="457200"/>
          </a:xfrm>
        </p:spPr>
        <p:txBody>
          <a:bodyPr/>
          <a:lstStyle>
            <a:lvl1pPr>
              <a:defRPr/>
            </a:lvl1pPr>
          </a:lstStyle>
          <a:p>
            <a:pPr>
              <a:defRPr/>
            </a:pPr>
            <a:endParaRPr lang="fr-FR" dirty="0"/>
          </a:p>
        </p:txBody>
      </p:sp>
      <p:sp>
        <p:nvSpPr>
          <p:cNvPr id="18" name="Espace réservé du pied de page 16"/>
          <p:cNvSpPr>
            <a:spLocks noGrp="1"/>
          </p:cNvSpPr>
          <p:nvPr>
            <p:ph type="ftr" sz="quarter" idx="11"/>
          </p:nvPr>
        </p:nvSpPr>
        <p:spPr>
          <a:xfrm>
            <a:off x="0" y="6400800"/>
            <a:ext cx="1295400" cy="457200"/>
          </a:xfrm>
        </p:spPr>
        <p:txBody>
          <a:bodyPr/>
          <a:lstStyle>
            <a:lvl1pPr>
              <a:defRPr/>
            </a:lvl1pPr>
          </a:lstStyle>
          <a:p>
            <a:pPr>
              <a:defRPr/>
            </a:pPr>
            <a:endParaRPr lang="fr-FR" dirty="0"/>
          </a:p>
        </p:txBody>
      </p:sp>
      <p:sp>
        <p:nvSpPr>
          <p:cNvPr id="19" name="Espace réservé du numéro de diapositive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51A72664-E0F9-4C01-BFC9-F7AB2AAA1ABF}" type="slidenum">
              <a:rPr lang="fr-FR"/>
              <a:pPr>
                <a:defRPr/>
              </a:pPr>
              <a:t>‹N°›</a:t>
            </a:fld>
            <a:endParaRPr lang="fr-FR"/>
          </a:p>
        </p:txBody>
      </p:sp>
      <p:pic>
        <p:nvPicPr>
          <p:cNvPr id="20" name="Picture 9" descr="image00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5373216"/>
            <a:ext cx="2592288" cy="1345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3"/>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139952" y="6740280"/>
            <a:ext cx="5002461" cy="123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12539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endParaRPr lang="fr-FR"/>
          </a:p>
          <a:p>
            <a:pPr>
              <a:defRPr/>
            </a:pPr>
            <a:fld id="{412CC429-6402-4012-AFFA-3D4C73844ECB}" type="slidenum">
              <a:rPr lang="fr-FR"/>
              <a:pPr>
                <a:defRPr/>
              </a:pPr>
              <a:t>‹N°›</a:t>
            </a:fld>
            <a:endParaRPr lang="fr-FR"/>
          </a:p>
        </p:txBody>
      </p:sp>
    </p:spTree>
    <p:extLst>
      <p:ext uri="{BB962C8B-B14F-4D97-AF65-F5344CB8AC3E}">
        <p14:creationId xmlns:p14="http://schemas.microsoft.com/office/powerpoint/2010/main" xmlns="" val="26240554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endParaRPr lang="fr-FR"/>
          </a:p>
          <a:p>
            <a:pPr>
              <a:defRPr/>
            </a:pPr>
            <a:fld id="{88DA3F17-8392-464C-B1C9-5D59AAF1A4B1}" type="slidenum">
              <a:rPr lang="fr-FR"/>
              <a:pPr>
                <a:defRPr/>
              </a:pPr>
              <a:t>‹N°›</a:t>
            </a:fld>
            <a:endParaRPr lang="fr-FR"/>
          </a:p>
        </p:txBody>
      </p:sp>
    </p:spTree>
    <p:extLst>
      <p:ext uri="{BB962C8B-B14F-4D97-AF65-F5344CB8AC3E}">
        <p14:creationId xmlns:p14="http://schemas.microsoft.com/office/powerpoint/2010/main" xmlns="" val="31268275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512" y="332656"/>
            <a:ext cx="8784976" cy="864096"/>
          </a:xfrm>
        </p:spPr>
        <p:txBody>
          <a:bodyPr/>
          <a:lstStyle>
            <a:lvl1pPr>
              <a:defRPr sz="3600">
                <a:solidFill>
                  <a:schemeClr val="accent2"/>
                </a:solidFill>
              </a:defRPr>
            </a:lvl1pPr>
          </a:lstStyle>
          <a:p>
            <a:r>
              <a:rPr lang="fr-FR" smtClean="0"/>
              <a:t>Modifiez le style du titre</a:t>
            </a:r>
            <a:endParaRPr lang="en-US" dirty="0"/>
          </a:p>
        </p:txBody>
      </p:sp>
      <p:sp>
        <p:nvSpPr>
          <p:cNvPr id="3" name="Espace réservé du contenu 2"/>
          <p:cNvSpPr>
            <a:spLocks noGrp="1"/>
          </p:cNvSpPr>
          <p:nvPr>
            <p:ph idx="1"/>
          </p:nvPr>
        </p:nvSpPr>
        <p:spPr>
          <a:xfrm>
            <a:off x="179512" y="1268760"/>
            <a:ext cx="8784976" cy="53285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13"/>
          <p:cNvSpPr>
            <a:spLocks noGrp="1"/>
          </p:cNvSpPr>
          <p:nvPr>
            <p:ph type="dt" sz="half" idx="10"/>
          </p:nvPr>
        </p:nvSpPr>
        <p:spPr>
          <a:xfrm>
            <a:off x="-15776" y="6597352"/>
            <a:ext cx="1059384" cy="260648"/>
          </a:xfrm>
        </p:spPr>
        <p:txBody>
          <a:bodyPr/>
          <a:lstStyle>
            <a:lvl1pPr>
              <a:defRPr/>
            </a:lvl1pPr>
          </a:lstStyle>
          <a:p>
            <a:pPr>
              <a:defRPr/>
            </a:pPr>
            <a:endParaRPr lang="fr-FR" dirty="0"/>
          </a:p>
        </p:txBody>
      </p:sp>
      <p:sp>
        <p:nvSpPr>
          <p:cNvPr id="7" name="Espace réservé du pied de page 2"/>
          <p:cNvSpPr>
            <a:spLocks noGrp="1"/>
          </p:cNvSpPr>
          <p:nvPr>
            <p:ph type="ftr" sz="quarter" idx="11"/>
          </p:nvPr>
        </p:nvSpPr>
        <p:spPr>
          <a:xfrm>
            <a:off x="1043608" y="6607793"/>
            <a:ext cx="2718419" cy="250207"/>
          </a:xfrm>
        </p:spPr>
        <p:txBody>
          <a:bodyPr/>
          <a:lstStyle>
            <a:lvl1pPr>
              <a:defRPr/>
            </a:lvl1pPr>
          </a:lstStyle>
          <a:p>
            <a:pPr>
              <a:defRPr/>
            </a:pPr>
            <a:endParaRPr lang="fr-FR" dirty="0"/>
          </a:p>
        </p:txBody>
      </p:sp>
      <p:sp>
        <p:nvSpPr>
          <p:cNvPr id="8" name="Espace réservé du numéro de diapositive 22"/>
          <p:cNvSpPr>
            <a:spLocks noGrp="1"/>
          </p:cNvSpPr>
          <p:nvPr>
            <p:ph type="sldNum" sz="quarter" idx="12"/>
          </p:nvPr>
        </p:nvSpPr>
        <p:spPr>
          <a:xfrm>
            <a:off x="8100392" y="-34056"/>
            <a:ext cx="762000" cy="366712"/>
          </a:xfrm>
        </p:spPr>
        <p:txBody>
          <a:bodyPr/>
          <a:lstStyle>
            <a:lvl1pPr>
              <a:defRPr/>
            </a:lvl1pPr>
          </a:lstStyle>
          <a:p>
            <a:pPr>
              <a:defRPr/>
            </a:pPr>
            <a:endParaRPr lang="fr-FR" dirty="0"/>
          </a:p>
          <a:p>
            <a:pPr>
              <a:defRPr/>
            </a:pPr>
            <a:fld id="{74FAA991-EBF3-41A4-9558-8AB262FD2FAD}" type="slidenum">
              <a:rPr lang="fr-FR"/>
              <a:pPr>
                <a:defRPr/>
              </a:pPr>
              <a:t>‹N°›</a:t>
            </a:fld>
            <a:endParaRPr lang="fr-FR" dirty="0"/>
          </a:p>
        </p:txBody>
      </p:sp>
    </p:spTree>
    <p:extLst>
      <p:ext uri="{BB962C8B-B14F-4D97-AF65-F5344CB8AC3E}">
        <p14:creationId xmlns:p14="http://schemas.microsoft.com/office/powerpoint/2010/main" xmlns="" val="93008958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r-FR" smtClean="0"/>
              <a:t>Modifiez le style du titre</a:t>
            </a:r>
            <a:endParaRPr lang="en-US"/>
          </a:p>
        </p:txBody>
      </p:sp>
      <p:sp>
        <p:nvSpPr>
          <p:cNvPr id="3" name="Espace réservé du texte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endParaRPr lang="fr-FR"/>
          </a:p>
          <a:p>
            <a:pPr>
              <a:defRPr/>
            </a:pPr>
            <a:fld id="{5BA7C570-669B-4A1B-B8CD-B29C845476AF}" type="slidenum">
              <a:rPr lang="fr-FR"/>
              <a:pPr>
                <a:defRPr/>
              </a:pPr>
              <a:t>‹N°›</a:t>
            </a:fld>
            <a:endParaRPr lang="fr-FR"/>
          </a:p>
        </p:txBody>
      </p:sp>
    </p:spTree>
    <p:extLst>
      <p:ext uri="{BB962C8B-B14F-4D97-AF65-F5344CB8AC3E}">
        <p14:creationId xmlns:p14="http://schemas.microsoft.com/office/powerpoint/2010/main" xmlns="" val="36894726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endParaRPr lang="fr-FR"/>
          </a:p>
          <a:p>
            <a:pPr>
              <a:defRPr/>
            </a:pPr>
            <a:fld id="{2CB2FC6F-47CC-4E0D-AB6E-2CA9D4ECD65F}" type="slidenum">
              <a:rPr lang="fr-FR"/>
              <a:pPr>
                <a:defRPr/>
              </a:pPr>
              <a:t>‹N°›</a:t>
            </a:fld>
            <a:endParaRPr lang="fr-FR"/>
          </a:p>
        </p:txBody>
      </p:sp>
    </p:spTree>
    <p:extLst>
      <p:ext uri="{BB962C8B-B14F-4D97-AF65-F5344CB8AC3E}">
        <p14:creationId xmlns:p14="http://schemas.microsoft.com/office/powerpoint/2010/main" xmlns="" val="139533560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lstStyle>
            <a:lvl1pPr>
              <a:defRPr sz="4000" b="0" i="0" cap="none" baseline="0"/>
            </a:lvl1pPr>
          </a:lstStyle>
          <a:p>
            <a:r>
              <a:rPr lang="fr-FR" smtClean="0"/>
              <a:t>Modifiez le style du titre</a:t>
            </a:r>
            <a:endParaRPr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25"/>
          <p:cNvSpPr>
            <a:spLocks noGrp="1"/>
          </p:cNvSpPr>
          <p:nvPr>
            <p:ph type="dt" sz="half" idx="10"/>
          </p:nvPr>
        </p:nvSpPr>
        <p:spPr/>
        <p:txBody>
          <a:bodyPr rtlCol="0"/>
          <a:lstStyle>
            <a:lvl1pPr>
              <a:defRPr/>
            </a:lvl1pPr>
          </a:lstStyle>
          <a:p>
            <a:pPr>
              <a:defRPr/>
            </a:pPr>
            <a:endParaRPr lang="fr-FR"/>
          </a:p>
        </p:txBody>
      </p:sp>
      <p:sp>
        <p:nvSpPr>
          <p:cNvPr id="8" name="Espace réservé du numéro de diapositive 26"/>
          <p:cNvSpPr>
            <a:spLocks noGrp="1"/>
          </p:cNvSpPr>
          <p:nvPr>
            <p:ph type="sldNum" sz="quarter" idx="11"/>
          </p:nvPr>
        </p:nvSpPr>
        <p:spPr/>
        <p:txBody>
          <a:bodyPr rtlCol="0"/>
          <a:lstStyle>
            <a:lvl1pPr>
              <a:defRPr/>
            </a:lvl1pPr>
          </a:lstStyle>
          <a:p>
            <a:pPr>
              <a:defRPr/>
            </a:pPr>
            <a:endParaRPr lang="fr-FR"/>
          </a:p>
          <a:p>
            <a:pPr>
              <a:defRPr/>
            </a:pPr>
            <a:fld id="{23534AAD-C830-4EC8-AC4B-FAEE0CFB7BB8}" type="slidenum">
              <a:rPr lang="fr-FR"/>
              <a:pPr>
                <a:defRPr/>
              </a:pPr>
              <a:t>‹N°›</a:t>
            </a:fld>
            <a:endParaRPr lang="fr-FR"/>
          </a:p>
        </p:txBody>
      </p:sp>
      <p:sp>
        <p:nvSpPr>
          <p:cNvPr id="9" name="Espace réservé du pied de page 27"/>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xmlns="" val="26026791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lstStyle>
            <a:lvl1pPr>
              <a:defRPr sz="4000">
                <a:solidFill>
                  <a:schemeClr val="tx2"/>
                </a:solidFill>
              </a:defRPr>
            </a:lvl1pPr>
          </a:lstStyle>
          <a:p>
            <a:r>
              <a:rPr lang="fr-FR" smtClean="0"/>
              <a:t>Modifiez le style du titre</a:t>
            </a:r>
            <a:endParaRPr lang="en-US"/>
          </a:p>
        </p:txBody>
      </p:sp>
      <p:sp>
        <p:nvSpPr>
          <p:cNvPr id="3" name="Espace réservé de la date 2"/>
          <p:cNvSpPr>
            <a:spLocks noGrp="1"/>
          </p:cNvSpPr>
          <p:nvPr>
            <p:ph type="dt" sz="half" idx="10"/>
          </p:nvPr>
        </p:nvSpPr>
        <p:spPr>
          <a:xfrm>
            <a:off x="6583363" y="612775"/>
            <a:ext cx="957262" cy="457200"/>
          </a:xfrm>
        </p:spPr>
        <p:txBody>
          <a:bodyPr/>
          <a:lstStyle>
            <a:lvl1pPr>
              <a:defRPr/>
            </a:lvl1pPr>
          </a:lstStyle>
          <a:p>
            <a:pPr>
              <a:defRPr/>
            </a:pPr>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endParaRPr lang="fr-FR"/>
          </a:p>
          <a:p>
            <a:pPr>
              <a:defRPr/>
            </a:pPr>
            <a:fld id="{A8096BE7-D8B2-4E31-BDD2-BEBE8C2ADBF2}" type="slidenum">
              <a:rPr lang="fr-FR"/>
              <a:pPr>
                <a:defRPr/>
              </a:pPr>
              <a:t>‹N°›</a:t>
            </a:fld>
            <a:endParaRPr lang="fr-FR"/>
          </a:p>
        </p:txBody>
      </p:sp>
    </p:spTree>
    <p:extLst>
      <p:ext uri="{BB962C8B-B14F-4D97-AF65-F5344CB8AC3E}">
        <p14:creationId xmlns:p14="http://schemas.microsoft.com/office/powerpoint/2010/main" xmlns="" val="210124691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endParaRPr lang="fr-FR"/>
          </a:p>
          <a:p>
            <a:pPr>
              <a:defRPr/>
            </a:pPr>
            <a:fld id="{EC4550D6-C75B-49B7-8FAF-3A303E526511}" type="slidenum">
              <a:rPr lang="fr-FR"/>
              <a:pPr>
                <a:defRPr/>
              </a:pPr>
              <a:t>‹N°›</a:t>
            </a:fld>
            <a:endParaRPr lang="fr-FR"/>
          </a:p>
        </p:txBody>
      </p:sp>
    </p:spTree>
    <p:extLst>
      <p:ext uri="{BB962C8B-B14F-4D97-AF65-F5344CB8AC3E}">
        <p14:creationId xmlns:p14="http://schemas.microsoft.com/office/powerpoint/2010/main" xmlns="" val="16880365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lang="fr-FR" smtClean="0"/>
              <a:t>Modifiez le style du titre</a:t>
            </a:r>
            <a:endParaRPr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endParaRPr lang="fr-FR"/>
          </a:p>
          <a:p>
            <a:pPr>
              <a:defRPr/>
            </a:pPr>
            <a:fld id="{0F2C5D74-670D-4E2E-9EFC-B393C9F999FA}" type="slidenum">
              <a:rPr lang="fr-FR"/>
              <a:pPr>
                <a:defRPr/>
              </a:pPr>
              <a:t>‹N°›</a:t>
            </a:fld>
            <a:endParaRPr lang="fr-FR"/>
          </a:p>
        </p:txBody>
      </p:sp>
    </p:spTree>
    <p:extLst>
      <p:ext uri="{BB962C8B-B14F-4D97-AF65-F5344CB8AC3E}">
        <p14:creationId xmlns:p14="http://schemas.microsoft.com/office/powerpoint/2010/main" xmlns="" val="399803646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fr-FR" smtClean="0"/>
              <a:t>Modifiez les styles du texte du masque</a:t>
            </a:r>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endParaRPr lang="fr-FR"/>
          </a:p>
          <a:p>
            <a:pPr>
              <a:defRPr/>
            </a:pPr>
            <a:fld id="{32708421-0580-4E1F-BD32-BC97A66B76E6}" type="slidenum">
              <a:rPr lang="fr-FR"/>
              <a:pPr>
                <a:defRPr/>
              </a:pPr>
              <a:t>‹N°›</a:t>
            </a:fld>
            <a:endParaRPr lang="fr-FR"/>
          </a:p>
        </p:txBody>
      </p:sp>
    </p:spTree>
    <p:extLst>
      <p:ext uri="{BB962C8B-B14F-4D97-AF65-F5344CB8AC3E}">
        <p14:creationId xmlns:p14="http://schemas.microsoft.com/office/powerpoint/2010/main" xmlns="" val="37900032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9" descr="image001"/>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475663" y="6415384"/>
            <a:ext cx="647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0686" y="5824984"/>
            <a:ext cx="1464970" cy="1033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e 1"/>
          <p:cNvGrpSpPr/>
          <p:nvPr/>
        </p:nvGrpSpPr>
        <p:grpSpPr>
          <a:xfrm>
            <a:off x="0" y="1"/>
            <a:ext cx="9144000" cy="308768"/>
            <a:chOff x="0" y="0"/>
            <a:chExt cx="9144000" cy="525463"/>
          </a:xfrm>
        </p:grpSpPr>
        <p:sp>
          <p:nvSpPr>
            <p:cNvPr id="28" name="Rectangle 27"/>
            <p:cNvSpPr/>
            <p:nvPr/>
          </p:nvSpPr>
          <p:spPr>
            <a:xfrm>
              <a:off x="0" y="332656"/>
              <a:ext cx="9144000" cy="4571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p:cNvSpPr/>
            <p:nvPr/>
          </p:nvSpPr>
          <p:spPr>
            <a:xfrm>
              <a:off x="0" y="0"/>
              <a:ext cx="9144000" cy="292894"/>
            </a:xfrm>
            <a:prstGeom prst="rect">
              <a:avLst/>
            </a:prstGeom>
            <a:solidFill>
              <a:schemeClr val="bg1">
                <a:lumMod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p:cNvSpPr/>
            <p:nvPr/>
          </p:nvSpPr>
          <p:spPr>
            <a:xfrm>
              <a:off x="0" y="260648"/>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p:cNvSpPr/>
            <p:nvPr/>
          </p:nvSpPr>
          <p:spPr>
            <a:xfrm flipV="1">
              <a:off x="5410200" y="332656"/>
              <a:ext cx="3733800" cy="7937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p:cNvSpPr/>
            <p:nvPr/>
          </p:nvSpPr>
          <p:spPr>
            <a:xfrm flipV="1">
              <a:off x="5410200" y="404664"/>
              <a:ext cx="3733800" cy="904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ectangle à coins arrondis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sp useBgFill="1">
        <p:nvSpPr>
          <p:cNvPr id="34" name="Rectangle à coins arrondis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Espace réservé du titre 21"/>
          <p:cNvSpPr>
            <a:spLocks noGrp="1"/>
          </p:cNvSpPr>
          <p:nvPr>
            <p:ph type="title"/>
          </p:nvPr>
        </p:nvSpPr>
        <p:spPr bwMode="auto">
          <a:xfrm>
            <a:off x="131665" y="309191"/>
            <a:ext cx="8881714" cy="829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smtClean="0"/>
              <a:t>Modifiez le style du titre</a:t>
            </a:r>
            <a:endParaRPr lang="en-US" dirty="0" smtClean="0"/>
          </a:p>
        </p:txBody>
      </p:sp>
      <p:sp>
        <p:nvSpPr>
          <p:cNvPr id="1040" name="Espace réservé du texte 12"/>
          <p:cNvSpPr>
            <a:spLocks noGrp="1"/>
          </p:cNvSpPr>
          <p:nvPr>
            <p:ph type="body" idx="1"/>
          </p:nvPr>
        </p:nvSpPr>
        <p:spPr bwMode="auto">
          <a:xfrm>
            <a:off x="107505" y="1196752"/>
            <a:ext cx="8863458" cy="5377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14" name="Espace réservé de la date 13"/>
          <p:cNvSpPr>
            <a:spLocks noGrp="1"/>
          </p:cNvSpPr>
          <p:nvPr>
            <p:ph type="dt" sz="half" idx="2"/>
          </p:nvPr>
        </p:nvSpPr>
        <p:spPr>
          <a:xfrm>
            <a:off x="-9624" y="6609956"/>
            <a:ext cx="957262" cy="260648"/>
          </a:xfrm>
          <a:prstGeom prst="rect">
            <a:avLst/>
          </a:prstGeom>
        </p:spPr>
        <p:txBody>
          <a:bodyPr vert="horz"/>
          <a:lstStyle>
            <a:lvl1pPr algn="l" eaLnBrk="1" latinLnBrk="0" hangingPunct="1">
              <a:defRPr kumimoji="0" sz="800">
                <a:solidFill>
                  <a:schemeClr val="accent2"/>
                </a:solidFill>
              </a:defRPr>
            </a:lvl1pPr>
          </a:lstStyle>
          <a:p>
            <a:pPr>
              <a:defRPr/>
            </a:pPr>
            <a:endParaRPr lang="fr-FR" dirty="0"/>
          </a:p>
        </p:txBody>
      </p:sp>
      <p:sp>
        <p:nvSpPr>
          <p:cNvPr id="3" name="Espace réservé du pied de page 2"/>
          <p:cNvSpPr>
            <a:spLocks noGrp="1"/>
          </p:cNvSpPr>
          <p:nvPr>
            <p:ph type="ftr" sz="quarter" idx="3"/>
          </p:nvPr>
        </p:nvSpPr>
        <p:spPr>
          <a:xfrm>
            <a:off x="971601" y="6597352"/>
            <a:ext cx="3155032" cy="265940"/>
          </a:xfrm>
          <a:prstGeom prst="rect">
            <a:avLst/>
          </a:prstGeom>
        </p:spPr>
        <p:txBody>
          <a:bodyPr vert="horz"/>
          <a:lstStyle>
            <a:lvl1pPr algn="r" eaLnBrk="1" latinLnBrk="0" hangingPunct="1">
              <a:defRPr kumimoji="0" sz="800">
                <a:solidFill>
                  <a:schemeClr val="accent2"/>
                </a:solidFill>
              </a:defRPr>
            </a:lvl1pPr>
          </a:lstStyle>
          <a:p>
            <a:pPr>
              <a:defRPr/>
            </a:pPr>
            <a:endParaRPr lang="fr-FR" dirty="0"/>
          </a:p>
        </p:txBody>
      </p:sp>
      <p:sp>
        <p:nvSpPr>
          <p:cNvPr id="23" name="Espace réservé du numéro de diapositive 22"/>
          <p:cNvSpPr>
            <a:spLocks noGrp="1"/>
          </p:cNvSpPr>
          <p:nvPr>
            <p:ph type="sldNum" sz="quarter" idx="4"/>
          </p:nvPr>
        </p:nvSpPr>
        <p:spPr>
          <a:xfrm>
            <a:off x="8170069" y="-30195"/>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endParaRPr lang="fr-FR"/>
          </a:p>
          <a:p>
            <a:pPr>
              <a:defRPr/>
            </a:pPr>
            <a:fld id="{E43235E5-35D9-4B9C-B727-B185757EB450}" type="slidenum">
              <a:rPr lang="fr-FR"/>
              <a:pPr>
                <a:defRPr/>
              </a:pPr>
              <a:t>‹N°›</a:t>
            </a:fld>
            <a:endParaRPr lang="fr-FR"/>
          </a:p>
        </p:txBody>
      </p:sp>
      <p:pic>
        <p:nvPicPr>
          <p:cNvPr id="1027" name="Picture 3"/>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139952" y="6740280"/>
            <a:ext cx="5004048" cy="123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55" r:id="rId3"/>
    <p:sldLayoutId id="2147483956" r:id="rId4"/>
    <p:sldLayoutId id="2147483964" r:id="rId5"/>
    <p:sldLayoutId id="2147483965" r:id="rId6"/>
    <p:sldLayoutId id="2147483957" r:id="rId7"/>
    <p:sldLayoutId id="2147483958" r:id="rId8"/>
    <p:sldLayoutId id="2147483959" r:id="rId9"/>
    <p:sldLayoutId id="2147483960" r:id="rId10"/>
    <p:sldLayoutId id="2147483961"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600" kern="1200">
          <a:solidFill>
            <a:schemeClr val="accent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1">
            <a:lumMod val="85000"/>
            <a:lumOff val="15000"/>
          </a:schemeClr>
        </a:buClr>
        <a:buSzPct val="120000"/>
        <a:buFont typeface="Calibri" pitchFamily="34" charset="0"/>
        <a:buChar char="‐"/>
        <a:defRPr sz="2800" kern="1200" baseline="0">
          <a:solidFill>
            <a:schemeClr val="tx1">
              <a:lumMod val="65000"/>
              <a:lumOff val="35000"/>
            </a:schemeClr>
          </a:solidFill>
          <a:latin typeface="Calibri" pitchFamily="34" charset="0"/>
          <a:ea typeface="+mn-ea"/>
          <a:cs typeface="Calibri" pitchFamily="34" charset="0"/>
        </a:defRPr>
      </a:lvl1pPr>
      <a:lvl2pPr marL="657225" indent="-246063" algn="l" rtl="0" eaLnBrk="1" fontAlgn="base" hangingPunct="1">
        <a:spcBef>
          <a:spcPts val="300"/>
        </a:spcBef>
        <a:spcAft>
          <a:spcPct val="0"/>
        </a:spcAft>
        <a:buClr>
          <a:schemeClr val="tx2"/>
        </a:buClr>
        <a:buFont typeface="Georgia" pitchFamily="18" charset="0"/>
        <a:buChar char="▫"/>
        <a:defRPr sz="2600" kern="1200">
          <a:solidFill>
            <a:schemeClr val="tx2"/>
          </a:solidFill>
          <a:latin typeface="Calibri" pitchFamily="34" charset="0"/>
          <a:ea typeface="+mn-ea"/>
          <a:cs typeface="Calibri" pitchFamily="34" charset="0"/>
        </a:defRPr>
      </a:lvl2pPr>
      <a:lvl3pPr marL="922338" indent="-219075" algn="l" rtl="0" eaLnBrk="1" fontAlgn="base" hangingPunct="1">
        <a:spcBef>
          <a:spcPts val="300"/>
        </a:spcBef>
        <a:spcAft>
          <a:spcPct val="0"/>
        </a:spcAft>
        <a:buClr>
          <a:schemeClr val="accent2"/>
        </a:buClr>
        <a:buFont typeface="Wingdings 2" pitchFamily="18" charset="2"/>
        <a:buChar char=""/>
        <a:defRPr sz="2400" kern="1200" baseline="0">
          <a:solidFill>
            <a:schemeClr val="accent2"/>
          </a:solidFill>
          <a:latin typeface="Calibri" pitchFamily="34" charset="0"/>
          <a:ea typeface="+mn-ea"/>
          <a:cs typeface="Calibri" pitchFamily="34" charset="0"/>
        </a:defRPr>
      </a:lvl3pPr>
      <a:lvl4pPr marL="1179513" indent="-200025" algn="l" rtl="0" eaLnBrk="1" fontAlgn="base" hangingPunct="1">
        <a:spcBef>
          <a:spcPts val="300"/>
        </a:spcBef>
        <a:spcAft>
          <a:spcPct val="0"/>
        </a:spcAft>
        <a:buClr>
          <a:schemeClr val="accent6"/>
        </a:buClr>
        <a:buFont typeface="Wingdings 2" pitchFamily="18" charset="2"/>
        <a:buChar char=""/>
        <a:defRPr sz="2200" kern="1200" baseline="0">
          <a:solidFill>
            <a:schemeClr val="accent6"/>
          </a:solidFill>
          <a:latin typeface="Calibri" pitchFamily="34" charset="0"/>
          <a:ea typeface="+mn-ea"/>
          <a:cs typeface="Calibri" pitchFamily="34" charset="0"/>
        </a:defRPr>
      </a:lvl4pPr>
      <a:lvl5pPr marL="1389063" indent="-182563" algn="l" rtl="0" eaLnBrk="1" fontAlgn="base" hangingPunct="1">
        <a:spcBef>
          <a:spcPts val="300"/>
        </a:spcBef>
        <a:spcAft>
          <a:spcPct val="0"/>
        </a:spcAft>
        <a:buClr>
          <a:srgbClr val="A04DA3"/>
        </a:buClr>
        <a:buFont typeface="Georgia" pitchFamily="18" charset="0"/>
        <a:buChar char="▫"/>
        <a:defRPr sz="2000" kern="1200">
          <a:solidFill>
            <a:srgbClr val="A04DA3"/>
          </a:solidFill>
          <a:latin typeface="Calibri" pitchFamily="34" charset="0"/>
          <a:ea typeface="+mn-ea"/>
          <a:cs typeface="Calibri"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xml"/><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diagramDrawing" Target="../diagrams/drawing2.xml"/><Relationship Id="rId4" Type="http://schemas.openxmlformats.org/officeDocument/2006/relationships/diagramLayout" Target="../diagrams/layout2.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subTitle" idx="1"/>
          </p:nvPr>
        </p:nvSpPr>
        <p:spPr>
          <a:xfrm>
            <a:off x="2771800" y="4149080"/>
            <a:ext cx="5410200" cy="990599"/>
          </a:xfrm>
          <a:prstGeom prst="rect">
            <a:avLst/>
          </a:prstGeom>
          <a:noFill/>
          <a:ln>
            <a:noFill/>
          </a:ln>
        </p:spPr>
        <p:txBody>
          <a:bodyPr lIns="91425" tIns="45700" rIns="91425" bIns="45700" anchor="t" anchorCtr="0">
            <a:noAutofit/>
          </a:bodyPr>
          <a:lstStyle/>
          <a:p>
            <a:pPr marL="0" marR="0" lvl="0" indent="0" algn="r" rtl="0">
              <a:spcBef>
                <a:spcPts val="640"/>
              </a:spcBef>
              <a:spcAft>
                <a:spcPts val="0"/>
              </a:spcAft>
              <a:buClr>
                <a:srgbClr val="4D4D4D"/>
              </a:buClr>
              <a:buSzPct val="25000"/>
              <a:buFont typeface="Arial"/>
              <a:buNone/>
            </a:pPr>
            <a:r>
              <a:rPr lang="en-US" dirty="0" smtClean="0">
                <a:solidFill>
                  <a:schemeClr val="dk1"/>
                </a:solidFill>
              </a:rPr>
              <a:t>Par: Wassim KHROUF</a:t>
            </a:r>
          </a:p>
          <a:p>
            <a:pPr marL="0" marR="0" lvl="0" indent="0" algn="r" rtl="0">
              <a:spcBef>
                <a:spcPts val="640"/>
              </a:spcBef>
              <a:spcAft>
                <a:spcPts val="0"/>
              </a:spcAft>
              <a:buClr>
                <a:srgbClr val="4D4D4D"/>
              </a:buClr>
              <a:buSzPct val="25000"/>
              <a:buFont typeface="Arial"/>
              <a:buNone/>
            </a:pPr>
            <a:r>
              <a:rPr lang="en-US" dirty="0" smtClean="0">
                <a:solidFill>
                  <a:schemeClr val="dk1"/>
                </a:solidFill>
              </a:rPr>
              <a:t>Le </a:t>
            </a:r>
            <a:r>
              <a:rPr lang="fr-FR" dirty="0" smtClean="0">
                <a:solidFill>
                  <a:schemeClr val="dk1"/>
                </a:solidFill>
              </a:rPr>
              <a:t>6 avril 2015</a:t>
            </a:r>
            <a:endParaRPr lang="en-US" dirty="0">
              <a:solidFill>
                <a:schemeClr val="dk1"/>
              </a:solidFill>
            </a:endParaRPr>
          </a:p>
        </p:txBody>
      </p:sp>
      <p:sp>
        <p:nvSpPr>
          <p:cNvPr id="75" name="Shape 75"/>
          <p:cNvSpPr txBox="1">
            <a:spLocks noGrp="1"/>
          </p:cNvSpPr>
          <p:nvPr>
            <p:ph type="ctrTitle"/>
          </p:nvPr>
        </p:nvSpPr>
        <p:spPr>
          <a:xfrm>
            <a:off x="1331640" y="0"/>
            <a:ext cx="6705900" cy="2438399"/>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fr-FR" sz="4400" dirty="0" smtClean="0">
                <a:solidFill>
                  <a:srgbClr val="0033CC"/>
                </a:solidFill>
              </a:rPr>
              <a:t>Formation comité Oversight CCM Tunisie </a:t>
            </a:r>
            <a:endParaRPr lang="fr-FR" sz="4400" dirty="0">
              <a:solidFill>
                <a:srgbClr val="0033CC"/>
              </a:solidFill>
            </a:endParaRPr>
          </a:p>
        </p:txBody>
      </p:sp>
    </p:spTree>
    <p:extLst>
      <p:ext uri="{BB962C8B-B14F-4D97-AF65-F5344CB8AC3E}">
        <p14:creationId xmlns:p14="http://schemas.microsoft.com/office/powerpoint/2010/main" xmlns="" val="391436279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4400" dirty="0" err="1" smtClean="0">
                <a:solidFill>
                  <a:srgbClr val="0033CC"/>
                </a:solidFill>
              </a:rPr>
              <a:t>Que</a:t>
            </a:r>
            <a:r>
              <a:rPr lang="en-US" sz="4400" dirty="0" smtClean="0">
                <a:solidFill>
                  <a:srgbClr val="0033CC"/>
                </a:solidFill>
              </a:rPr>
              <a:t> </a:t>
            </a:r>
            <a:r>
              <a:rPr lang="en-US" sz="4400" dirty="0" err="1" smtClean="0">
                <a:solidFill>
                  <a:srgbClr val="0033CC"/>
                </a:solidFill>
              </a:rPr>
              <a:t>doit</a:t>
            </a:r>
            <a:r>
              <a:rPr lang="en-US" sz="4400" dirty="0" smtClean="0">
                <a:solidFill>
                  <a:srgbClr val="0033CC"/>
                </a:solidFill>
              </a:rPr>
              <a:t> faire le CCM/ SS</a:t>
            </a:r>
          </a:p>
        </p:txBody>
      </p:sp>
      <p:sp>
        <p:nvSpPr>
          <p:cNvPr id="26627" name="Rectangle 3"/>
          <p:cNvSpPr>
            <a:spLocks noGrp="1" noChangeArrowheads="1"/>
          </p:cNvSpPr>
          <p:nvPr>
            <p:ph idx="1"/>
          </p:nvPr>
        </p:nvSpPr>
        <p:spPr>
          <a:xfrm>
            <a:off x="457200" y="1676400"/>
            <a:ext cx="8763000" cy="5029200"/>
          </a:xfrm>
        </p:spPr>
        <p:txBody>
          <a:bodyPr>
            <a:normAutofit fontScale="85000" lnSpcReduction="10000"/>
          </a:bodyPr>
          <a:lstStyle/>
          <a:p>
            <a:pPr marL="514350" indent="-514350" eaLnBrk="1" hangingPunct="1">
              <a:lnSpc>
                <a:spcPct val="80000"/>
              </a:lnSpc>
              <a:buFont typeface="+mj-lt"/>
              <a:buAutoNum type="arabicPeriod"/>
              <a:defRPr/>
            </a:pPr>
            <a:r>
              <a:rPr lang="fr-CH" sz="3300" b="1" dirty="0" smtClean="0">
                <a:solidFill>
                  <a:srgbClr val="0066FF"/>
                </a:solidFill>
                <a:cs typeface="Times New Roman" pitchFamily="18" charset="0"/>
              </a:rPr>
              <a:t>SCRUTER L’ENVIRONNEMENT</a:t>
            </a:r>
            <a:endParaRPr lang="fr-CH" sz="2000" dirty="0" smtClean="0">
              <a:solidFill>
                <a:srgbClr val="0066FF"/>
              </a:solidFill>
              <a:cs typeface="Times New Roman" pitchFamily="18" charset="0"/>
            </a:endParaRPr>
          </a:p>
          <a:p>
            <a:pPr lvl="1" eaLnBrk="1" hangingPunct="1">
              <a:lnSpc>
                <a:spcPct val="160000"/>
              </a:lnSpc>
              <a:spcBef>
                <a:spcPts val="0"/>
              </a:spcBef>
              <a:defRPr/>
            </a:pPr>
            <a:r>
              <a:rPr lang="en-US" sz="2900" dirty="0" err="1" smtClean="0">
                <a:cs typeface="Times New Roman" pitchFamily="18" charset="0"/>
              </a:rPr>
              <a:t>Superviser</a:t>
            </a:r>
            <a:r>
              <a:rPr lang="en-US" sz="2900" dirty="0" smtClean="0">
                <a:cs typeface="Times New Roman" pitchFamily="18" charset="0"/>
              </a:rPr>
              <a:t> </a:t>
            </a:r>
            <a:r>
              <a:rPr lang="en-US" sz="2900" b="1" dirty="0" smtClean="0">
                <a:cs typeface="Times New Roman" pitchFamily="18" charset="0"/>
              </a:rPr>
              <a:t>la </a:t>
            </a:r>
            <a:r>
              <a:rPr lang="en-US" sz="2900" b="1" dirty="0" err="1" smtClean="0">
                <a:cs typeface="Times New Roman" pitchFamily="18" charset="0"/>
              </a:rPr>
              <a:t>négociation</a:t>
            </a:r>
            <a:r>
              <a:rPr lang="en-US" sz="2900" b="1" dirty="0" smtClean="0">
                <a:cs typeface="Times New Roman" pitchFamily="18" charset="0"/>
              </a:rPr>
              <a:t> des subventions </a:t>
            </a:r>
            <a:r>
              <a:rPr lang="en-US" sz="2900" dirty="0" err="1" smtClean="0">
                <a:cs typeface="Times New Roman" pitchFamily="18" charset="0"/>
              </a:rPr>
              <a:t>avant</a:t>
            </a:r>
            <a:r>
              <a:rPr lang="en-US" sz="2900" dirty="0" smtClean="0">
                <a:cs typeface="Times New Roman" pitchFamily="18" charset="0"/>
              </a:rPr>
              <a:t> la signature </a:t>
            </a:r>
          </a:p>
          <a:p>
            <a:pPr lvl="1" eaLnBrk="1" hangingPunct="1">
              <a:lnSpc>
                <a:spcPct val="160000"/>
              </a:lnSpc>
              <a:spcBef>
                <a:spcPts val="0"/>
              </a:spcBef>
              <a:defRPr/>
            </a:pPr>
            <a:r>
              <a:rPr lang="en-US" sz="2900" dirty="0" err="1" smtClean="0">
                <a:cs typeface="Times New Roman" pitchFamily="18" charset="0"/>
              </a:rPr>
              <a:t>Evaluer</a:t>
            </a:r>
            <a:r>
              <a:rPr lang="en-US" sz="2900" dirty="0" smtClean="0">
                <a:cs typeface="Times New Roman" pitchFamily="18" charset="0"/>
              </a:rPr>
              <a:t> </a:t>
            </a:r>
            <a:r>
              <a:rPr lang="en-US" sz="2900" b="1" dirty="0" smtClean="0">
                <a:cs typeface="Times New Roman" pitchFamily="18" charset="0"/>
              </a:rPr>
              <a:t>la performance du RP </a:t>
            </a:r>
            <a:r>
              <a:rPr lang="en-US" sz="2900" dirty="0" smtClean="0">
                <a:cs typeface="Times New Roman" pitchFamily="18" charset="0"/>
              </a:rPr>
              <a:t>en </a:t>
            </a:r>
            <a:r>
              <a:rPr lang="en-US" sz="2900" dirty="0" err="1" smtClean="0">
                <a:cs typeface="Times New Roman" pitchFamily="18" charset="0"/>
              </a:rPr>
              <a:t>utilisant</a:t>
            </a:r>
            <a:r>
              <a:rPr lang="en-US" sz="2900" dirty="0" smtClean="0">
                <a:cs typeface="Times New Roman" pitchFamily="18" charset="0"/>
              </a:rPr>
              <a:t> des </a:t>
            </a:r>
            <a:r>
              <a:rPr lang="en-US" sz="2900" b="1" dirty="0" err="1" smtClean="0">
                <a:cs typeface="Times New Roman" pitchFamily="18" charset="0"/>
              </a:rPr>
              <a:t>indicateur</a:t>
            </a:r>
            <a:r>
              <a:rPr lang="en-US" sz="2900" b="1" dirty="0" smtClean="0">
                <a:cs typeface="Times New Roman" pitchFamily="18" charset="0"/>
              </a:rPr>
              <a:t> </a:t>
            </a:r>
            <a:r>
              <a:rPr lang="en-US" sz="2900" b="1" dirty="0" err="1" smtClean="0">
                <a:cs typeface="Times New Roman" pitchFamily="18" charset="0"/>
              </a:rPr>
              <a:t>clés</a:t>
            </a:r>
            <a:r>
              <a:rPr lang="en-US" sz="2900" b="1" dirty="0" smtClean="0">
                <a:cs typeface="Times New Roman" pitchFamily="18" charset="0"/>
              </a:rPr>
              <a:t> </a:t>
            </a:r>
          </a:p>
          <a:p>
            <a:pPr lvl="1" eaLnBrk="1" hangingPunct="1">
              <a:lnSpc>
                <a:spcPct val="160000"/>
              </a:lnSpc>
              <a:spcBef>
                <a:spcPts val="0"/>
              </a:spcBef>
              <a:defRPr/>
            </a:pPr>
            <a:r>
              <a:rPr lang="fr-CH" sz="2900" dirty="0">
                <a:cs typeface="Times New Roman" pitchFamily="18" charset="0"/>
              </a:rPr>
              <a:t>Suivre les lettres de gestion</a:t>
            </a:r>
          </a:p>
          <a:p>
            <a:pPr lvl="1" eaLnBrk="1" hangingPunct="1">
              <a:lnSpc>
                <a:spcPct val="160000"/>
              </a:lnSpc>
              <a:spcBef>
                <a:spcPts val="0"/>
              </a:spcBef>
              <a:defRPr/>
            </a:pPr>
            <a:r>
              <a:rPr lang="fr-CH" sz="2900" dirty="0">
                <a:cs typeface="Times New Roman" pitchFamily="18" charset="0"/>
              </a:rPr>
              <a:t>Faire des visites de sites</a:t>
            </a:r>
          </a:p>
          <a:p>
            <a:pPr lvl="1" eaLnBrk="1" hangingPunct="1">
              <a:lnSpc>
                <a:spcPct val="160000"/>
              </a:lnSpc>
              <a:spcBef>
                <a:spcPts val="0"/>
              </a:spcBef>
              <a:defRPr/>
            </a:pPr>
            <a:r>
              <a:rPr lang="fr-CH" sz="2900" dirty="0">
                <a:cs typeface="Times New Roman" pitchFamily="18" charset="0"/>
              </a:rPr>
              <a:t>Inviter le </a:t>
            </a:r>
            <a:r>
              <a:rPr lang="fr-CH" sz="2900" b="1" dirty="0">
                <a:cs typeface="Times New Roman" pitchFamily="18" charset="0"/>
              </a:rPr>
              <a:t>LFA</a:t>
            </a:r>
            <a:r>
              <a:rPr lang="fr-CH" sz="2900" dirty="0">
                <a:cs typeface="Times New Roman" pitchFamily="18" charset="0"/>
              </a:rPr>
              <a:t> aux réunions CCM</a:t>
            </a:r>
          </a:p>
          <a:p>
            <a:pPr lvl="1" eaLnBrk="1" hangingPunct="1">
              <a:lnSpc>
                <a:spcPct val="160000"/>
              </a:lnSpc>
              <a:spcBef>
                <a:spcPts val="0"/>
              </a:spcBef>
              <a:defRPr/>
            </a:pPr>
            <a:r>
              <a:rPr lang="fr-CH" sz="2900" dirty="0">
                <a:cs typeface="Times New Roman" pitchFamily="18" charset="0"/>
              </a:rPr>
              <a:t>Solliciter le feedback des </a:t>
            </a:r>
            <a:r>
              <a:rPr lang="fr-CH" sz="2900" b="1" dirty="0">
                <a:cs typeface="Times New Roman" pitchFamily="18" charset="0"/>
              </a:rPr>
              <a:t>groupes constitutifs </a:t>
            </a:r>
          </a:p>
          <a:p>
            <a:pPr lvl="1" eaLnBrk="1" hangingPunct="1">
              <a:lnSpc>
                <a:spcPct val="160000"/>
              </a:lnSpc>
              <a:spcBef>
                <a:spcPts val="0"/>
              </a:spcBef>
              <a:defRPr/>
            </a:pPr>
            <a:r>
              <a:rPr lang="fr-CH" sz="2900" dirty="0">
                <a:cs typeface="Times New Roman" pitchFamily="18" charset="0"/>
              </a:rPr>
              <a:t>Analyser le </a:t>
            </a:r>
            <a:r>
              <a:rPr lang="fr-CH" sz="2900" b="1" dirty="0">
                <a:cs typeface="Times New Roman" pitchFamily="18" charset="0"/>
              </a:rPr>
              <a:t>rapport d’audit annuel </a:t>
            </a:r>
          </a:p>
          <a:p>
            <a:pPr lvl="1" eaLnBrk="1" hangingPunct="1">
              <a:lnSpc>
                <a:spcPct val="160000"/>
              </a:lnSpc>
              <a:spcBef>
                <a:spcPts val="0"/>
              </a:spcBef>
              <a:defRPr/>
            </a:pPr>
            <a:endParaRPr lang="fr-CH" sz="2400" b="1" dirty="0" smtClean="0">
              <a:solidFill>
                <a:srgbClr val="0066FF"/>
              </a:solidFill>
              <a:cs typeface="Times New Roman" pitchFamily="18" charset="0"/>
            </a:endParaRPr>
          </a:p>
        </p:txBody>
      </p:sp>
      <p:pic>
        <p:nvPicPr>
          <p:cNvPr id="58372" name="Picture 5" descr="http://4.bp.blogspot.com/_YB48B7fqHWY/Sor33wj8VII/AAAAAAAAADA/odElVACo49g/s320/rose-colored-binoculars%5B1%5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15200" y="3657600"/>
            <a:ext cx="1524000"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56545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400" dirty="0" err="1">
                <a:solidFill>
                  <a:srgbClr val="0033CC"/>
                </a:solidFill>
              </a:rPr>
              <a:t>Que</a:t>
            </a:r>
            <a:r>
              <a:rPr lang="en-US" sz="4400" dirty="0">
                <a:solidFill>
                  <a:srgbClr val="0033CC"/>
                </a:solidFill>
              </a:rPr>
              <a:t> </a:t>
            </a:r>
            <a:r>
              <a:rPr lang="en-US" sz="4400" dirty="0" err="1">
                <a:solidFill>
                  <a:srgbClr val="0033CC"/>
                </a:solidFill>
              </a:rPr>
              <a:t>doit</a:t>
            </a:r>
            <a:r>
              <a:rPr lang="en-US" sz="4400" dirty="0">
                <a:solidFill>
                  <a:srgbClr val="0033CC"/>
                </a:solidFill>
              </a:rPr>
              <a:t> faire le CCM/ SS</a:t>
            </a:r>
            <a:endParaRPr lang="en-US" sz="4400" dirty="0" smtClean="0">
              <a:solidFill>
                <a:srgbClr val="0033CC"/>
              </a:solidFill>
            </a:endParaRPr>
          </a:p>
        </p:txBody>
      </p:sp>
      <p:sp>
        <p:nvSpPr>
          <p:cNvPr id="26627" name="Rectangle 3"/>
          <p:cNvSpPr>
            <a:spLocks noGrp="1" noChangeArrowheads="1"/>
          </p:cNvSpPr>
          <p:nvPr>
            <p:ph idx="1"/>
          </p:nvPr>
        </p:nvSpPr>
        <p:spPr>
          <a:xfrm>
            <a:off x="457200" y="1676400"/>
            <a:ext cx="8305800" cy="5029200"/>
          </a:xfrm>
        </p:spPr>
        <p:txBody>
          <a:bodyPr>
            <a:normAutofit fontScale="92500"/>
          </a:bodyPr>
          <a:lstStyle/>
          <a:p>
            <a:pPr marL="514350" indent="-514350" eaLnBrk="1" hangingPunct="1">
              <a:lnSpc>
                <a:spcPct val="160000"/>
              </a:lnSpc>
              <a:spcBef>
                <a:spcPts val="0"/>
              </a:spcBef>
              <a:buFont typeface="+mj-lt"/>
              <a:buAutoNum type="arabicPeriod" startAt="2"/>
              <a:defRPr/>
            </a:pPr>
            <a:r>
              <a:rPr lang="fr-CH" b="1" dirty="0" smtClean="0">
                <a:solidFill>
                  <a:srgbClr val="0033CC"/>
                </a:solidFill>
                <a:cs typeface="Times New Roman" pitchFamily="18" charset="0"/>
              </a:rPr>
              <a:t>Faire les investigations en cas de signaux d’alertes </a:t>
            </a:r>
            <a:br>
              <a:rPr lang="fr-CH" b="1" dirty="0" smtClean="0">
                <a:solidFill>
                  <a:srgbClr val="0033CC"/>
                </a:solidFill>
                <a:cs typeface="Times New Roman" pitchFamily="18" charset="0"/>
              </a:rPr>
            </a:br>
            <a:r>
              <a:rPr lang="fr-CH" dirty="0" smtClean="0">
                <a:cs typeface="Times New Roman" pitchFamily="18" charset="0"/>
              </a:rPr>
              <a:t>de problèmes ou retards </a:t>
            </a:r>
            <a:r>
              <a:rPr lang="fr-CH" sz="2800" dirty="0" smtClean="0">
                <a:cs typeface="Times New Roman" pitchFamily="18" charset="0"/>
              </a:rPr>
              <a:t/>
            </a:r>
            <a:br>
              <a:rPr lang="fr-CH" sz="2800" dirty="0" smtClean="0">
                <a:cs typeface="Times New Roman" pitchFamily="18" charset="0"/>
              </a:rPr>
            </a:br>
            <a:endParaRPr lang="fr-CH" sz="2800" dirty="0" smtClean="0">
              <a:cs typeface="Times New Roman" pitchFamily="18" charset="0"/>
            </a:endParaRPr>
          </a:p>
          <a:p>
            <a:pPr marL="514350" indent="-514350" eaLnBrk="1" hangingPunct="1">
              <a:lnSpc>
                <a:spcPct val="160000"/>
              </a:lnSpc>
              <a:spcBef>
                <a:spcPts val="0"/>
              </a:spcBef>
              <a:buFont typeface="+mj-lt"/>
              <a:buAutoNum type="arabicPeriod" startAt="2"/>
              <a:defRPr/>
            </a:pPr>
            <a:r>
              <a:rPr lang="en-US" sz="3300" b="1" dirty="0" smtClean="0">
                <a:solidFill>
                  <a:srgbClr val="0033CC"/>
                </a:solidFill>
                <a:cs typeface="Times New Roman" pitchFamily="18" charset="0"/>
              </a:rPr>
              <a:t>Assister pour la </a:t>
            </a:r>
            <a:r>
              <a:rPr lang="en-US" sz="3300" b="1" dirty="0" err="1" smtClean="0">
                <a:solidFill>
                  <a:srgbClr val="0033CC"/>
                </a:solidFill>
                <a:cs typeface="Times New Roman" pitchFamily="18" charset="0"/>
              </a:rPr>
              <a:t>résolution</a:t>
            </a:r>
            <a:r>
              <a:rPr lang="en-US" sz="3300" b="1" dirty="0" smtClean="0">
                <a:solidFill>
                  <a:srgbClr val="0033CC"/>
                </a:solidFill>
                <a:cs typeface="Times New Roman" pitchFamily="18" charset="0"/>
              </a:rPr>
              <a:t> </a:t>
            </a:r>
            <a:br>
              <a:rPr lang="en-US" sz="3300" b="1" dirty="0" smtClean="0">
                <a:solidFill>
                  <a:srgbClr val="0033CC"/>
                </a:solidFill>
                <a:cs typeface="Times New Roman" pitchFamily="18" charset="0"/>
              </a:rPr>
            </a:br>
            <a:r>
              <a:rPr lang="en-US" sz="3300" b="1" dirty="0" smtClean="0">
                <a:solidFill>
                  <a:srgbClr val="0033CC"/>
                </a:solidFill>
                <a:cs typeface="Times New Roman" pitchFamily="18" charset="0"/>
              </a:rPr>
              <a:t>des </a:t>
            </a:r>
            <a:r>
              <a:rPr lang="en-US" sz="3300" b="1" dirty="0" err="1" smtClean="0">
                <a:solidFill>
                  <a:srgbClr val="0033CC"/>
                </a:solidFill>
                <a:cs typeface="Times New Roman" pitchFamily="18" charset="0"/>
              </a:rPr>
              <a:t>problèmes</a:t>
            </a:r>
            <a:r>
              <a:rPr lang="en-US" sz="3300" b="1" dirty="0" smtClean="0">
                <a:solidFill>
                  <a:srgbClr val="0033CC"/>
                </a:solidFill>
                <a:cs typeface="Times New Roman" pitchFamily="18" charset="0"/>
              </a:rPr>
              <a:t> </a:t>
            </a:r>
            <a:r>
              <a:rPr lang="en-US" sz="3300" dirty="0" smtClean="0">
                <a:cs typeface="Times New Roman" pitchFamily="18" charset="0"/>
              </a:rPr>
              <a:t>et </a:t>
            </a:r>
            <a:r>
              <a:rPr lang="en-US" sz="3300" dirty="0" err="1" smtClean="0">
                <a:cs typeface="Times New Roman" pitchFamily="18" charset="0"/>
              </a:rPr>
              <a:t>débloquer</a:t>
            </a:r>
            <a:r>
              <a:rPr lang="en-US" sz="3300" dirty="0" smtClean="0">
                <a:cs typeface="Times New Roman" pitchFamily="18" charset="0"/>
              </a:rPr>
              <a:t> les </a:t>
            </a:r>
            <a:r>
              <a:rPr lang="en-US" sz="3300" dirty="0" err="1" smtClean="0">
                <a:cs typeface="Times New Roman" pitchFamily="18" charset="0"/>
              </a:rPr>
              <a:t>goulots</a:t>
            </a:r>
            <a:r>
              <a:rPr lang="en-US" sz="3300" dirty="0" smtClean="0">
                <a:cs typeface="Times New Roman" pitchFamily="18" charset="0"/>
              </a:rPr>
              <a:t> </a:t>
            </a:r>
          </a:p>
          <a:p>
            <a:pPr marL="914400" lvl="1" indent="-514350" eaLnBrk="1" hangingPunct="1">
              <a:lnSpc>
                <a:spcPct val="120000"/>
              </a:lnSpc>
              <a:spcBef>
                <a:spcPts val="0"/>
              </a:spcBef>
              <a:defRPr/>
            </a:pPr>
            <a:r>
              <a:rPr lang="en-US" dirty="0" err="1" smtClean="0">
                <a:solidFill>
                  <a:srgbClr val="0033CC"/>
                </a:solidFill>
                <a:cs typeface="Times New Roman" pitchFamily="18" charset="0"/>
              </a:rPr>
              <a:t>S’assurer</a:t>
            </a:r>
            <a:r>
              <a:rPr lang="en-US" dirty="0" smtClean="0">
                <a:solidFill>
                  <a:srgbClr val="0033CC"/>
                </a:solidFill>
                <a:cs typeface="Times New Roman" pitchFamily="18" charset="0"/>
              </a:rPr>
              <a:t> </a:t>
            </a:r>
            <a:r>
              <a:rPr lang="en-US" dirty="0" err="1" smtClean="0">
                <a:solidFill>
                  <a:srgbClr val="0033CC"/>
                </a:solidFill>
                <a:cs typeface="Times New Roman" pitchFamily="18" charset="0"/>
              </a:rPr>
              <a:t>que</a:t>
            </a:r>
            <a:r>
              <a:rPr lang="en-US" dirty="0" smtClean="0">
                <a:solidFill>
                  <a:srgbClr val="0033CC"/>
                </a:solidFill>
                <a:cs typeface="Times New Roman" pitchFamily="18" charset="0"/>
              </a:rPr>
              <a:t> le RP </a:t>
            </a:r>
            <a:r>
              <a:rPr lang="en-US" dirty="0" err="1" smtClean="0">
                <a:solidFill>
                  <a:srgbClr val="0033CC"/>
                </a:solidFill>
                <a:cs typeface="Times New Roman" pitchFamily="18" charset="0"/>
              </a:rPr>
              <a:t>respecte</a:t>
            </a:r>
            <a:r>
              <a:rPr lang="en-US" dirty="0" smtClean="0">
                <a:solidFill>
                  <a:srgbClr val="0033CC"/>
                </a:solidFill>
                <a:cs typeface="Times New Roman" pitchFamily="18" charset="0"/>
              </a:rPr>
              <a:t> les conditions du FM</a:t>
            </a:r>
          </a:p>
          <a:p>
            <a:pPr marL="914400" lvl="1" indent="-514350" eaLnBrk="1" hangingPunct="1">
              <a:lnSpc>
                <a:spcPct val="120000"/>
              </a:lnSpc>
              <a:spcBef>
                <a:spcPts val="0"/>
              </a:spcBef>
              <a:defRPr/>
            </a:pPr>
            <a:r>
              <a:rPr lang="en-US" dirty="0" smtClean="0">
                <a:solidFill>
                  <a:srgbClr val="0033CC"/>
                </a:solidFill>
                <a:cs typeface="Times New Roman" pitchFamily="18" charset="0"/>
              </a:rPr>
              <a:t>Mobiliser les </a:t>
            </a:r>
            <a:r>
              <a:rPr lang="en-US" dirty="0" err="1" smtClean="0">
                <a:solidFill>
                  <a:srgbClr val="0033CC"/>
                </a:solidFill>
                <a:cs typeface="Times New Roman" pitchFamily="18" charset="0"/>
              </a:rPr>
              <a:t>membres</a:t>
            </a:r>
            <a:r>
              <a:rPr lang="en-US" dirty="0" smtClean="0">
                <a:solidFill>
                  <a:srgbClr val="0033CC"/>
                </a:solidFill>
                <a:cs typeface="Times New Roman" pitchFamily="18" charset="0"/>
              </a:rPr>
              <a:t> du CCM et </a:t>
            </a:r>
            <a:r>
              <a:rPr lang="en-US" dirty="0" err="1" smtClean="0">
                <a:solidFill>
                  <a:srgbClr val="0033CC"/>
                </a:solidFill>
                <a:cs typeface="Times New Roman" pitchFamily="18" charset="0"/>
              </a:rPr>
              <a:t>autres</a:t>
            </a:r>
            <a:r>
              <a:rPr lang="en-US" dirty="0" smtClean="0">
                <a:solidFill>
                  <a:srgbClr val="0033CC"/>
                </a:solidFill>
                <a:cs typeface="Times New Roman" pitchFamily="18" charset="0"/>
              </a:rPr>
              <a:t> parties </a:t>
            </a:r>
            <a:r>
              <a:rPr lang="en-US" dirty="0" err="1" smtClean="0">
                <a:solidFill>
                  <a:srgbClr val="0033CC"/>
                </a:solidFill>
                <a:cs typeface="Times New Roman" pitchFamily="18" charset="0"/>
              </a:rPr>
              <a:t>prenantes</a:t>
            </a:r>
            <a:r>
              <a:rPr lang="en-US" dirty="0" smtClean="0">
                <a:solidFill>
                  <a:srgbClr val="0033CC"/>
                </a:solidFill>
                <a:cs typeface="Times New Roman" pitchFamily="18" charset="0"/>
              </a:rPr>
              <a:t> </a:t>
            </a:r>
            <a:r>
              <a:rPr lang="en-US" sz="2800" dirty="0" err="1">
                <a:solidFill>
                  <a:schemeClr val="tx1">
                    <a:lumMod val="65000"/>
                    <a:lumOff val="35000"/>
                  </a:schemeClr>
                </a:solidFill>
                <a:cs typeface="Times New Roman" pitchFamily="18" charset="0"/>
              </a:rPr>
              <a:t>afin</a:t>
            </a:r>
            <a:r>
              <a:rPr lang="en-US" sz="2800" dirty="0">
                <a:solidFill>
                  <a:schemeClr val="tx1">
                    <a:lumMod val="65000"/>
                    <a:lumOff val="35000"/>
                  </a:schemeClr>
                </a:solidFill>
                <a:cs typeface="Times New Roman" pitchFamily="18" charset="0"/>
              </a:rPr>
              <a:t> de </a:t>
            </a:r>
            <a:r>
              <a:rPr lang="en-US" sz="2800" dirty="0" err="1">
                <a:solidFill>
                  <a:schemeClr val="tx1">
                    <a:lumMod val="65000"/>
                    <a:lumOff val="35000"/>
                  </a:schemeClr>
                </a:solidFill>
                <a:cs typeface="Times New Roman" pitchFamily="18" charset="0"/>
              </a:rPr>
              <a:t>résoudre</a:t>
            </a:r>
            <a:r>
              <a:rPr lang="en-US" sz="2800" dirty="0">
                <a:solidFill>
                  <a:schemeClr val="tx1">
                    <a:lumMod val="65000"/>
                    <a:lumOff val="35000"/>
                  </a:schemeClr>
                </a:solidFill>
                <a:cs typeface="Times New Roman" pitchFamily="18" charset="0"/>
              </a:rPr>
              <a:t> les </a:t>
            </a:r>
            <a:r>
              <a:rPr lang="en-US" sz="2800" b="1" dirty="0" err="1">
                <a:solidFill>
                  <a:schemeClr val="tx1">
                    <a:lumMod val="65000"/>
                    <a:lumOff val="35000"/>
                  </a:schemeClr>
                </a:solidFill>
                <a:cs typeface="Times New Roman" pitchFamily="18" charset="0"/>
              </a:rPr>
              <a:t>problèmes</a:t>
            </a:r>
            <a:r>
              <a:rPr lang="en-US" sz="2800" b="1" dirty="0">
                <a:solidFill>
                  <a:schemeClr val="tx1">
                    <a:lumMod val="65000"/>
                    <a:lumOff val="35000"/>
                  </a:schemeClr>
                </a:solidFill>
                <a:cs typeface="Times New Roman" pitchFamily="18" charset="0"/>
              </a:rPr>
              <a:t> </a:t>
            </a:r>
            <a:r>
              <a:rPr lang="en-US" sz="2800" b="1" dirty="0" err="1">
                <a:solidFill>
                  <a:schemeClr val="tx1">
                    <a:lumMod val="65000"/>
                    <a:lumOff val="35000"/>
                  </a:schemeClr>
                </a:solidFill>
                <a:cs typeface="Times New Roman" pitchFamily="18" charset="0"/>
              </a:rPr>
              <a:t>importants</a:t>
            </a:r>
            <a:endParaRPr lang="en-US" sz="2800" b="1" dirty="0">
              <a:solidFill>
                <a:schemeClr val="tx1">
                  <a:lumMod val="65000"/>
                  <a:lumOff val="35000"/>
                </a:schemeClr>
              </a:solidFill>
              <a:cs typeface="Times New Roman" pitchFamily="18" charset="0"/>
            </a:endParaRPr>
          </a:p>
        </p:txBody>
      </p:sp>
      <p:pic>
        <p:nvPicPr>
          <p:cNvPr id="59396" name="Picture 7" descr="https://encrypted-tbn2.gstatic.com/images?q=tbn:ANd9GcQkj6Ntqbxe9_RLF3XL_k9YXiPQHNe18r1-8-a16Nw8FKOZAKm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50188" y="2132856"/>
            <a:ext cx="8382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7" name="Picture 9" descr="http://visalusbyshay.com/wp-content/uploads/2012/04/Problem-Soluti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501008"/>
            <a:ext cx="1601788"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24488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r>
              <a:rPr lang="fr-FR" dirty="0" smtClean="0"/>
              <a:t>Outils de l’</a:t>
            </a:r>
            <a:r>
              <a:rPr lang="fr-FR" dirty="0" err="1"/>
              <a:t>O</a:t>
            </a:r>
            <a:r>
              <a:rPr lang="fr-FR" dirty="0" err="1" smtClean="0"/>
              <a:t>versight</a:t>
            </a:r>
            <a:endParaRPr lang="fr-FR" dirty="0" smtClean="0"/>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12</a:t>
            </a:fld>
            <a:endParaRPr lang="fr-FR" dirty="0"/>
          </a:p>
        </p:txBody>
      </p:sp>
      <p:pic>
        <p:nvPicPr>
          <p:cNvPr id="1026" name="Picture 2" descr="C:\Users\NEW-WASSIM\AppData\Local\Microsoft\Windows\Temporary Internet Files\Content.IE5\A24TJYPZ\boite-à-outils[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404664"/>
            <a:ext cx="1014452" cy="100811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5" name="Diagramme 24"/>
          <p:cNvGraphicFramePr/>
          <p:nvPr>
            <p:extLst>
              <p:ext uri="{D42A27DB-BD31-4B8C-83A1-F6EECF244321}">
                <p14:modId xmlns:p14="http://schemas.microsoft.com/office/powerpoint/2010/main" xmlns="" val="2068794096"/>
              </p:ext>
            </p:extLst>
          </p:nvPr>
        </p:nvGraphicFramePr>
        <p:xfrm>
          <a:off x="1331640" y="1628800"/>
          <a:ext cx="6841998" cy="445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0"/>
          <p:cNvGrpSpPr>
            <a:grpSpLocks/>
          </p:cNvGrpSpPr>
          <p:nvPr/>
        </p:nvGrpSpPr>
        <p:grpSpPr bwMode="auto">
          <a:xfrm>
            <a:off x="1691680" y="2132856"/>
            <a:ext cx="1800200" cy="1536449"/>
            <a:chOff x="68" y="720"/>
            <a:chExt cx="3629" cy="3073"/>
          </a:xfrm>
        </p:grpSpPr>
        <p:pic>
          <p:nvPicPr>
            <p:cNvPr id="28" name="Picture 17"/>
            <p:cNvPicPr>
              <a:picLocks noChangeAspect="1" noChangeArrowheads="1"/>
            </p:cNvPicPr>
            <p:nvPr/>
          </p:nvPicPr>
          <p:blipFill>
            <a:blip r:embed="rId7" cstate="print">
              <a:extLst>
                <a:ext uri="{28A0092B-C50C-407E-A947-70E740481C1C}">
                  <a14:useLocalDpi xmlns:a14="http://schemas.microsoft.com/office/drawing/2010/main" xmlns="" val="0"/>
                </a:ext>
              </a:extLst>
            </a:blip>
            <a:srcRect l="591" t="10016" r="22914" b="16678"/>
            <a:stretch>
              <a:fillRect/>
            </a:stretch>
          </p:blipFill>
          <p:spPr bwMode="auto">
            <a:xfrm>
              <a:off x="68" y="720"/>
              <a:ext cx="3629" cy="2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Line 10"/>
            <p:cNvSpPr>
              <a:spLocks noChangeShapeType="1"/>
            </p:cNvSpPr>
            <p:nvPr/>
          </p:nvSpPr>
          <p:spPr bwMode="auto">
            <a:xfrm flipV="1">
              <a:off x="295" y="2478"/>
              <a:ext cx="0" cy="131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grpSp>
      <p:pic>
        <p:nvPicPr>
          <p:cNvPr id="1027" name="Picture 3" descr="C:\Users\NEW-WASSIM\AppData\Local\Microsoft\Windows\Temporary Internet Files\Content.IE5\DO4LQWXP\reports[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56176" y="2077196"/>
            <a:ext cx="1493674" cy="120120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NEW-WASSIM\AppData\Local\Microsoft\Windows\Temporary Internet Files\Content.IE5\A24TJYPZ\voiture[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53945" y="2088672"/>
            <a:ext cx="1804515" cy="11356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5286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Dashboard / Tableau de bord</a:t>
            </a:r>
            <a:endParaRPr lang="fr-FR" dirty="0"/>
          </a:p>
        </p:txBody>
      </p:sp>
      <p:sp>
        <p:nvSpPr>
          <p:cNvPr id="3" name="Espace réservé du contenu 2"/>
          <p:cNvSpPr>
            <a:spLocks noGrp="1"/>
          </p:cNvSpPr>
          <p:nvPr>
            <p:ph idx="1"/>
          </p:nvPr>
        </p:nvSpPr>
        <p:spPr/>
        <p:txBody>
          <a:bodyPr/>
          <a:lstStyle/>
          <a:p>
            <a:r>
              <a:rPr lang="fr-FR" dirty="0" smtClean="0"/>
              <a:t>Le tableau de bord est </a:t>
            </a:r>
            <a:br>
              <a:rPr lang="fr-FR" dirty="0" smtClean="0"/>
            </a:br>
            <a:r>
              <a:rPr lang="fr-FR" dirty="0" smtClean="0"/>
              <a:t>un outil permettant d’aider</a:t>
            </a:r>
            <a:br>
              <a:rPr lang="fr-FR" dirty="0" smtClean="0"/>
            </a:br>
            <a:r>
              <a:rPr lang="fr-FR" dirty="0" smtClean="0"/>
              <a:t>le CCM à assurer son rôle de supervision</a:t>
            </a:r>
          </a:p>
          <a:p>
            <a:endParaRPr lang="fr-FR" dirty="0"/>
          </a:p>
          <a:p>
            <a:r>
              <a:rPr lang="fr-FR" dirty="0" smtClean="0"/>
              <a:t>Outil sur Excel </a:t>
            </a:r>
          </a:p>
          <a:p>
            <a:endParaRPr lang="fr-FR" dirty="0"/>
          </a:p>
          <a:p>
            <a:r>
              <a:rPr lang="fr-FR" dirty="0" smtClean="0"/>
              <a:t>Développé par GMS, </a:t>
            </a:r>
            <a:br>
              <a:rPr lang="fr-FR" dirty="0" smtClean="0"/>
            </a:br>
            <a:r>
              <a:rPr lang="fr-FR" dirty="0" smtClean="0"/>
              <a:t>recommandé par le FM</a:t>
            </a:r>
          </a:p>
          <a:p>
            <a:endParaRPr lang="fr-FR" dirty="0"/>
          </a:p>
          <a:p>
            <a:r>
              <a:rPr lang="fr-FR" dirty="0" smtClean="0"/>
              <a:t>Nécessite un suivi périodique</a:t>
            </a:r>
            <a:endParaRPr lang="fr-FR" dirty="0"/>
          </a:p>
        </p:txBody>
      </p:sp>
      <p:sp>
        <p:nvSpPr>
          <p:cNvPr id="4" name="Espace réservé du numéro de diapositive 3"/>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13</a:t>
            </a:fld>
            <a:endParaRPr lang="fr-FR" dirty="0"/>
          </a:p>
        </p:txBody>
      </p:sp>
      <p:grpSp>
        <p:nvGrpSpPr>
          <p:cNvPr id="5" name="Group 20"/>
          <p:cNvGrpSpPr>
            <a:grpSpLocks/>
          </p:cNvGrpSpPr>
          <p:nvPr/>
        </p:nvGrpSpPr>
        <p:grpSpPr bwMode="auto">
          <a:xfrm>
            <a:off x="5364088" y="2924944"/>
            <a:ext cx="3503930" cy="1997296"/>
            <a:chOff x="68" y="720"/>
            <a:chExt cx="3629" cy="3073"/>
          </a:xfrm>
        </p:grpSpPr>
        <p:pic>
          <p:nvPicPr>
            <p:cNvPr id="6" name="Picture 17"/>
            <p:cNvPicPr>
              <a:picLocks noChangeAspect="1" noChangeArrowheads="1"/>
            </p:cNvPicPr>
            <p:nvPr/>
          </p:nvPicPr>
          <p:blipFill>
            <a:blip r:embed="rId2" cstate="print">
              <a:extLst>
                <a:ext uri="{28A0092B-C50C-407E-A947-70E740481C1C}">
                  <a14:useLocalDpi xmlns:a14="http://schemas.microsoft.com/office/drawing/2010/main" xmlns="" val="0"/>
                </a:ext>
              </a:extLst>
            </a:blip>
            <a:srcRect l="591" t="10016" r="22914" b="16678"/>
            <a:stretch>
              <a:fillRect/>
            </a:stretch>
          </p:blipFill>
          <p:spPr bwMode="auto">
            <a:xfrm>
              <a:off x="68" y="720"/>
              <a:ext cx="3629" cy="2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
            <p:cNvSpPr>
              <a:spLocks noChangeShapeType="1"/>
            </p:cNvSpPr>
            <p:nvPr/>
          </p:nvSpPr>
          <p:spPr bwMode="auto">
            <a:xfrm flipV="1">
              <a:off x="295" y="2478"/>
              <a:ext cx="0" cy="131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grpSp>
    </p:spTree>
    <p:extLst>
      <p:ext uri="{BB962C8B-B14F-4D97-AF65-F5344CB8AC3E}">
        <p14:creationId xmlns:p14="http://schemas.microsoft.com/office/powerpoint/2010/main" xmlns="" val="12114581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76400" y="260350"/>
            <a:ext cx="6999288" cy="806450"/>
          </a:xfrm>
        </p:spPr>
        <p:txBody>
          <a:bodyPr/>
          <a:lstStyle/>
          <a:p>
            <a:r>
              <a:rPr lang="fr-FR" smtClean="0"/>
              <a:t>Qu’est qu’un tableau de bord ?</a:t>
            </a:r>
            <a:endParaRPr lang="en-US" smtClean="0"/>
          </a:p>
        </p:txBody>
      </p:sp>
      <p:sp>
        <p:nvSpPr>
          <p:cNvPr id="17411" name="Rectangle 3"/>
          <p:cNvSpPr>
            <a:spLocks noGrp="1" noChangeArrowheads="1"/>
          </p:cNvSpPr>
          <p:nvPr>
            <p:ph type="body" idx="1"/>
          </p:nvPr>
        </p:nvSpPr>
        <p:spPr>
          <a:xfrm>
            <a:off x="4284663" y="2420938"/>
            <a:ext cx="4716462" cy="3673475"/>
          </a:xfrm>
        </p:spPr>
        <p:txBody>
          <a:bodyPr/>
          <a:lstStyle/>
          <a:p>
            <a:pPr marL="0" indent="0">
              <a:lnSpc>
                <a:spcPct val="90000"/>
              </a:lnSpc>
              <a:buFontTx/>
              <a:buNone/>
            </a:pPr>
            <a:r>
              <a:rPr lang="fr-FR" sz="2400" b="1" smtClean="0">
                <a:solidFill>
                  <a:srgbClr val="339933"/>
                </a:solidFill>
              </a:rPr>
              <a:t>Les utilisateurs peuvent répondre aux signaux visuels par</a:t>
            </a:r>
            <a:r>
              <a:rPr lang="en-US" sz="2400" b="1" smtClean="0">
                <a:solidFill>
                  <a:srgbClr val="339933"/>
                </a:solidFill>
              </a:rPr>
              <a:t> soit:</a:t>
            </a:r>
          </a:p>
          <a:p>
            <a:pPr marL="0" indent="0">
              <a:lnSpc>
                <a:spcPct val="90000"/>
              </a:lnSpc>
            </a:pPr>
            <a:r>
              <a:rPr lang="fr-FR" sz="2400" smtClean="0"/>
              <a:t> L‘interprétation des signes</a:t>
            </a:r>
          </a:p>
          <a:p>
            <a:pPr marL="0" indent="0">
              <a:lnSpc>
                <a:spcPct val="90000"/>
              </a:lnSpc>
              <a:buFontTx/>
              <a:buNone/>
            </a:pPr>
            <a:r>
              <a:rPr lang="fr-FR" sz="2400" smtClean="0"/>
              <a:t>  d'avertissements</a:t>
            </a:r>
          </a:p>
          <a:p>
            <a:pPr marL="0" indent="0">
              <a:lnSpc>
                <a:spcPct val="90000"/>
              </a:lnSpc>
            </a:pPr>
            <a:r>
              <a:rPr lang="fr-FR" sz="2400" smtClean="0"/>
              <a:t> Réagir à une nouvelle situation</a:t>
            </a:r>
          </a:p>
          <a:p>
            <a:pPr marL="0" indent="0">
              <a:lnSpc>
                <a:spcPct val="90000"/>
              </a:lnSpc>
            </a:pPr>
            <a:r>
              <a:rPr lang="fr-FR" sz="2400" smtClean="0"/>
              <a:t> Maintien des activités en</a:t>
            </a:r>
          </a:p>
          <a:p>
            <a:pPr marL="0" indent="0">
              <a:lnSpc>
                <a:spcPct val="90000"/>
              </a:lnSpc>
              <a:buFontTx/>
              <a:buNone/>
            </a:pPr>
            <a:r>
              <a:rPr lang="fr-FR" sz="2400" smtClean="0"/>
              <a:t>  sachant que ces fonctions ne </a:t>
            </a:r>
          </a:p>
          <a:p>
            <a:pPr marL="0" indent="0">
              <a:lnSpc>
                <a:spcPct val="90000"/>
              </a:lnSpc>
              <a:buFontTx/>
              <a:buNone/>
            </a:pPr>
            <a:r>
              <a:rPr lang="fr-FR" sz="2400" smtClean="0"/>
              <a:t>  presèntent aucun risque.</a:t>
            </a:r>
            <a:endParaRPr lang="en-US" sz="2400" smtClean="0"/>
          </a:p>
          <a:p>
            <a:pPr marL="0" indent="0">
              <a:lnSpc>
                <a:spcPct val="90000"/>
              </a:lnSpc>
            </a:pPr>
            <a:endParaRPr lang="en-US" sz="2400" smtClean="0"/>
          </a:p>
        </p:txBody>
      </p:sp>
      <p:pic>
        <p:nvPicPr>
          <p:cNvPr id="7" name="Picture 2"/>
          <p:cNvPicPr>
            <a:picLocks noChangeAspect="1" noChangeArrowheads="1"/>
          </p:cNvPicPr>
          <p:nvPr/>
        </p:nvPicPr>
        <p:blipFill>
          <a:blip r:embed="rId3"/>
          <a:srcRect l="18333" t="10000" r="8333" b="25000"/>
          <a:stretch>
            <a:fillRect/>
          </a:stretch>
        </p:blipFill>
        <p:spPr bwMode="auto">
          <a:xfrm>
            <a:off x="250825" y="2492375"/>
            <a:ext cx="3889375" cy="2570163"/>
          </a:xfrm>
          <a:prstGeom prst="rect">
            <a:avLst/>
          </a:prstGeom>
          <a:ln>
            <a:noFill/>
          </a:ln>
          <a:effectLst>
            <a:outerShdw blurRad="292100" dist="139700" dir="2700000" algn="tl" rotWithShape="0">
              <a:srgbClr val="333333">
                <a:alpha val="65000"/>
              </a:srgbClr>
            </a:outerShdw>
          </a:effectLst>
        </p:spPr>
      </p:pic>
      <p:sp>
        <p:nvSpPr>
          <p:cNvPr id="17413" name="Rectangle 5"/>
          <p:cNvSpPr>
            <a:spLocks noChangeArrowheads="1"/>
          </p:cNvSpPr>
          <p:nvPr/>
        </p:nvSpPr>
        <p:spPr bwMode="auto">
          <a:xfrm>
            <a:off x="179388" y="1341438"/>
            <a:ext cx="8569325" cy="100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spcBef>
                <a:spcPct val="20000"/>
              </a:spcBef>
            </a:pPr>
            <a:r>
              <a:rPr lang="fr-FR" sz="2400"/>
              <a:t>Les tableaux de bord offrent un système d’alerte sur</a:t>
            </a:r>
          </a:p>
          <a:p>
            <a:pPr eaLnBrk="0" hangingPunct="0">
              <a:spcBef>
                <a:spcPct val="20000"/>
              </a:spcBef>
            </a:pPr>
            <a:r>
              <a:rPr lang="fr-FR" sz="2400"/>
              <a:t>des indicateurs de fonctionnement et de performance.</a:t>
            </a:r>
            <a:endParaRPr lang="en-US" sz="2400"/>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14</a:t>
            </a:fld>
            <a:endParaRPr lang="fr-FR" dirty="0"/>
          </a:p>
        </p:txBody>
      </p:sp>
    </p:spTree>
    <p:extLst>
      <p:ext uri="{BB962C8B-B14F-4D97-AF65-F5344CB8AC3E}">
        <p14:creationId xmlns:p14="http://schemas.microsoft.com/office/powerpoint/2010/main" xmlns="" val="39923156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Organigramme : Bande perforée 358"/>
          <p:cNvSpPr/>
          <p:nvPr/>
        </p:nvSpPr>
        <p:spPr>
          <a:xfrm>
            <a:off x="7064375" y="3756025"/>
            <a:ext cx="1836738" cy="792163"/>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dirty="0"/>
              <a:t>C. OVERSIGHT</a:t>
            </a:r>
          </a:p>
        </p:txBody>
      </p:sp>
      <p:sp>
        <p:nvSpPr>
          <p:cNvPr id="360" name="Organigramme : Bande perforée 359"/>
          <p:cNvSpPr/>
          <p:nvPr/>
        </p:nvSpPr>
        <p:spPr>
          <a:xfrm>
            <a:off x="209550" y="2935288"/>
            <a:ext cx="1836738" cy="790575"/>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dirty="0"/>
              <a:t>R</a:t>
            </a:r>
            <a:r>
              <a:rPr lang="fr-FR" dirty="0" smtClean="0"/>
              <a:t>P</a:t>
            </a:r>
            <a:endParaRPr lang="fr-FR" dirty="0"/>
          </a:p>
        </p:txBody>
      </p:sp>
      <p:sp>
        <p:nvSpPr>
          <p:cNvPr id="3" name="Organigramme : Bande perforée 2"/>
          <p:cNvSpPr/>
          <p:nvPr/>
        </p:nvSpPr>
        <p:spPr>
          <a:xfrm>
            <a:off x="250825" y="5694363"/>
            <a:ext cx="1836738" cy="792162"/>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p>
        </p:txBody>
      </p:sp>
      <p:grpSp>
        <p:nvGrpSpPr>
          <p:cNvPr id="8197" name="Group 24"/>
          <p:cNvGrpSpPr>
            <a:grpSpLocks/>
          </p:cNvGrpSpPr>
          <p:nvPr/>
        </p:nvGrpSpPr>
        <p:grpSpPr bwMode="auto">
          <a:xfrm>
            <a:off x="900113" y="4005263"/>
            <a:ext cx="4608512" cy="2281237"/>
            <a:chOff x="1440" y="2208"/>
            <a:chExt cx="2880" cy="1392"/>
          </a:xfrm>
        </p:grpSpPr>
        <p:sp>
          <p:nvSpPr>
            <p:cNvPr id="8211" name="AutoShape 25"/>
            <p:cNvSpPr>
              <a:spLocks noChangeAspect="1" noChangeArrowheads="1" noTextEdit="1"/>
            </p:cNvSpPr>
            <p:nvPr/>
          </p:nvSpPr>
          <p:spPr bwMode="auto">
            <a:xfrm>
              <a:off x="1440" y="2208"/>
              <a:ext cx="2880" cy="1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nvGrpSpPr>
            <p:cNvPr id="8212" name="Group 26"/>
            <p:cNvGrpSpPr>
              <a:grpSpLocks/>
            </p:cNvGrpSpPr>
            <p:nvPr/>
          </p:nvGrpSpPr>
          <p:grpSpPr bwMode="auto">
            <a:xfrm>
              <a:off x="1782" y="2213"/>
              <a:ext cx="2532" cy="1320"/>
              <a:chOff x="1782" y="2213"/>
              <a:chExt cx="2532" cy="1320"/>
            </a:xfrm>
          </p:grpSpPr>
          <p:sp>
            <p:nvSpPr>
              <p:cNvPr id="8352" name="Freeform 27"/>
              <p:cNvSpPr>
                <a:spLocks/>
              </p:cNvSpPr>
              <p:nvPr/>
            </p:nvSpPr>
            <p:spPr bwMode="auto">
              <a:xfrm>
                <a:off x="2718" y="2524"/>
                <a:ext cx="36" cy="203"/>
              </a:xfrm>
              <a:custGeom>
                <a:avLst/>
                <a:gdLst>
                  <a:gd name="T0" fmla="*/ 36 w 36"/>
                  <a:gd name="T1" fmla="*/ 25 h 408"/>
                  <a:gd name="T2" fmla="*/ 36 w 36"/>
                  <a:gd name="T3" fmla="*/ 1 h 408"/>
                  <a:gd name="T4" fmla="*/ 0 w 36"/>
                  <a:gd name="T5" fmla="*/ 0 h 408"/>
                  <a:gd name="T6" fmla="*/ 0 w 36"/>
                  <a:gd name="T7" fmla="*/ 24 h 408"/>
                  <a:gd name="T8" fmla="*/ 36 w 36"/>
                  <a:gd name="T9" fmla="*/ 25 h 408"/>
                  <a:gd name="T10" fmla="*/ 0 60000 65536"/>
                  <a:gd name="T11" fmla="*/ 0 60000 65536"/>
                  <a:gd name="T12" fmla="*/ 0 60000 65536"/>
                  <a:gd name="T13" fmla="*/ 0 60000 65536"/>
                  <a:gd name="T14" fmla="*/ 0 60000 65536"/>
                  <a:gd name="T15" fmla="*/ 0 w 36"/>
                  <a:gd name="T16" fmla="*/ 0 h 408"/>
                  <a:gd name="T17" fmla="*/ 36 w 36"/>
                  <a:gd name="T18" fmla="*/ 408 h 408"/>
                </a:gdLst>
                <a:ahLst/>
                <a:cxnLst>
                  <a:cxn ang="T10">
                    <a:pos x="T0" y="T1"/>
                  </a:cxn>
                  <a:cxn ang="T11">
                    <a:pos x="T2" y="T3"/>
                  </a:cxn>
                  <a:cxn ang="T12">
                    <a:pos x="T4" y="T5"/>
                  </a:cxn>
                  <a:cxn ang="T13">
                    <a:pos x="T6" y="T7"/>
                  </a:cxn>
                  <a:cxn ang="T14">
                    <a:pos x="T8" y="T9"/>
                  </a:cxn>
                </a:cxnLst>
                <a:rect l="T15" t="T16" r="T17" b="T18"/>
                <a:pathLst>
                  <a:path w="36" h="408">
                    <a:moveTo>
                      <a:pt x="36" y="408"/>
                    </a:moveTo>
                    <a:lnTo>
                      <a:pt x="36" y="16"/>
                    </a:lnTo>
                    <a:lnTo>
                      <a:pt x="0" y="0"/>
                    </a:lnTo>
                    <a:lnTo>
                      <a:pt x="0" y="390"/>
                    </a:lnTo>
                    <a:lnTo>
                      <a:pt x="36" y="408"/>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3" name="Freeform 28"/>
              <p:cNvSpPr>
                <a:spLocks/>
              </p:cNvSpPr>
              <p:nvPr/>
            </p:nvSpPr>
            <p:spPr bwMode="auto">
              <a:xfrm>
                <a:off x="2735" y="2555"/>
                <a:ext cx="359" cy="254"/>
              </a:xfrm>
              <a:custGeom>
                <a:avLst/>
                <a:gdLst>
                  <a:gd name="T0" fmla="*/ 324 w 359"/>
                  <a:gd name="T1" fmla="*/ 7 h 507"/>
                  <a:gd name="T2" fmla="*/ 324 w 359"/>
                  <a:gd name="T3" fmla="*/ 10 h 507"/>
                  <a:gd name="T4" fmla="*/ 0 w 359"/>
                  <a:gd name="T5" fmla="*/ 0 h 507"/>
                  <a:gd name="T6" fmla="*/ 0 w 359"/>
                  <a:gd name="T7" fmla="*/ 4 h 507"/>
                  <a:gd name="T8" fmla="*/ 324 w 359"/>
                  <a:gd name="T9" fmla="*/ 14 h 507"/>
                  <a:gd name="T10" fmla="*/ 324 w 359"/>
                  <a:gd name="T11" fmla="*/ 17 h 507"/>
                  <a:gd name="T12" fmla="*/ 0 w 359"/>
                  <a:gd name="T13" fmla="*/ 7 h 507"/>
                  <a:gd name="T14" fmla="*/ 0 w 359"/>
                  <a:gd name="T15" fmla="*/ 10 h 507"/>
                  <a:gd name="T16" fmla="*/ 324 w 359"/>
                  <a:gd name="T17" fmla="*/ 20 h 507"/>
                  <a:gd name="T18" fmla="*/ 324 w 359"/>
                  <a:gd name="T19" fmla="*/ 23 h 507"/>
                  <a:gd name="T20" fmla="*/ 0 w 359"/>
                  <a:gd name="T21" fmla="*/ 14 h 507"/>
                  <a:gd name="T22" fmla="*/ 0 w 359"/>
                  <a:gd name="T23" fmla="*/ 17 h 507"/>
                  <a:gd name="T24" fmla="*/ 324 w 359"/>
                  <a:gd name="T25" fmla="*/ 27 h 507"/>
                  <a:gd name="T26" fmla="*/ 324 w 359"/>
                  <a:gd name="T27" fmla="*/ 31 h 507"/>
                  <a:gd name="T28" fmla="*/ 359 w 359"/>
                  <a:gd name="T29" fmla="*/ 32 h 507"/>
                  <a:gd name="T30" fmla="*/ 359 w 359"/>
                  <a:gd name="T31" fmla="*/ 8 h 507"/>
                  <a:gd name="T32" fmla="*/ 324 w 359"/>
                  <a:gd name="T33" fmla="*/ 7 h 5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507"/>
                  <a:gd name="T53" fmla="*/ 359 w 359"/>
                  <a:gd name="T54" fmla="*/ 507 h 5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507">
                    <a:moveTo>
                      <a:pt x="324" y="99"/>
                    </a:moveTo>
                    <a:lnTo>
                      <a:pt x="324" y="155"/>
                    </a:lnTo>
                    <a:lnTo>
                      <a:pt x="0" y="0"/>
                    </a:lnTo>
                    <a:lnTo>
                      <a:pt x="0" y="54"/>
                    </a:lnTo>
                    <a:lnTo>
                      <a:pt x="324" y="209"/>
                    </a:lnTo>
                    <a:lnTo>
                      <a:pt x="324" y="259"/>
                    </a:lnTo>
                    <a:lnTo>
                      <a:pt x="0" y="104"/>
                    </a:lnTo>
                    <a:lnTo>
                      <a:pt x="0" y="160"/>
                    </a:lnTo>
                    <a:lnTo>
                      <a:pt x="324" y="315"/>
                    </a:lnTo>
                    <a:lnTo>
                      <a:pt x="324" y="365"/>
                    </a:lnTo>
                    <a:lnTo>
                      <a:pt x="0" y="210"/>
                    </a:lnTo>
                    <a:lnTo>
                      <a:pt x="0" y="266"/>
                    </a:lnTo>
                    <a:lnTo>
                      <a:pt x="324" y="421"/>
                    </a:lnTo>
                    <a:lnTo>
                      <a:pt x="324" y="491"/>
                    </a:lnTo>
                    <a:lnTo>
                      <a:pt x="359" y="507"/>
                    </a:lnTo>
                    <a:lnTo>
                      <a:pt x="359" y="116"/>
                    </a:lnTo>
                    <a:lnTo>
                      <a:pt x="324" y="99"/>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4" name="Freeform 29"/>
              <p:cNvSpPr>
                <a:spLocks/>
              </p:cNvSpPr>
              <p:nvPr/>
            </p:nvSpPr>
            <p:spPr bwMode="auto">
              <a:xfrm>
                <a:off x="3271" y="2624"/>
                <a:ext cx="36" cy="204"/>
              </a:xfrm>
              <a:custGeom>
                <a:avLst/>
                <a:gdLst>
                  <a:gd name="T0" fmla="*/ 36 w 36"/>
                  <a:gd name="T1" fmla="*/ 26 h 408"/>
                  <a:gd name="T2" fmla="*/ 36 w 36"/>
                  <a:gd name="T3" fmla="*/ 1 h 408"/>
                  <a:gd name="T4" fmla="*/ 0 w 36"/>
                  <a:gd name="T5" fmla="*/ 0 h 408"/>
                  <a:gd name="T6" fmla="*/ 0 w 36"/>
                  <a:gd name="T7" fmla="*/ 25 h 408"/>
                  <a:gd name="T8" fmla="*/ 36 w 36"/>
                  <a:gd name="T9" fmla="*/ 26 h 408"/>
                  <a:gd name="T10" fmla="*/ 0 60000 65536"/>
                  <a:gd name="T11" fmla="*/ 0 60000 65536"/>
                  <a:gd name="T12" fmla="*/ 0 60000 65536"/>
                  <a:gd name="T13" fmla="*/ 0 60000 65536"/>
                  <a:gd name="T14" fmla="*/ 0 60000 65536"/>
                  <a:gd name="T15" fmla="*/ 0 w 36"/>
                  <a:gd name="T16" fmla="*/ 0 h 408"/>
                  <a:gd name="T17" fmla="*/ 36 w 36"/>
                  <a:gd name="T18" fmla="*/ 408 h 408"/>
                </a:gdLst>
                <a:ahLst/>
                <a:cxnLst>
                  <a:cxn ang="T10">
                    <a:pos x="T0" y="T1"/>
                  </a:cxn>
                  <a:cxn ang="T11">
                    <a:pos x="T2" y="T3"/>
                  </a:cxn>
                  <a:cxn ang="T12">
                    <a:pos x="T4" y="T5"/>
                  </a:cxn>
                  <a:cxn ang="T13">
                    <a:pos x="T6" y="T7"/>
                  </a:cxn>
                  <a:cxn ang="T14">
                    <a:pos x="T8" y="T9"/>
                  </a:cxn>
                </a:cxnLst>
                <a:rect l="T15" t="T16" r="T17" b="T18"/>
                <a:pathLst>
                  <a:path w="36" h="408">
                    <a:moveTo>
                      <a:pt x="36" y="408"/>
                    </a:moveTo>
                    <a:lnTo>
                      <a:pt x="36" y="16"/>
                    </a:lnTo>
                    <a:lnTo>
                      <a:pt x="0" y="0"/>
                    </a:lnTo>
                    <a:lnTo>
                      <a:pt x="0" y="391"/>
                    </a:lnTo>
                    <a:lnTo>
                      <a:pt x="36" y="408"/>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5" name="Freeform 30"/>
              <p:cNvSpPr>
                <a:spLocks/>
              </p:cNvSpPr>
              <p:nvPr/>
            </p:nvSpPr>
            <p:spPr bwMode="auto">
              <a:xfrm>
                <a:off x="3288" y="2656"/>
                <a:ext cx="360" cy="252"/>
              </a:xfrm>
              <a:custGeom>
                <a:avLst/>
                <a:gdLst>
                  <a:gd name="T0" fmla="*/ 326 w 360"/>
                  <a:gd name="T1" fmla="*/ 6 h 506"/>
                  <a:gd name="T2" fmla="*/ 326 w 360"/>
                  <a:gd name="T3" fmla="*/ 9 h 506"/>
                  <a:gd name="T4" fmla="*/ 0 w 360"/>
                  <a:gd name="T5" fmla="*/ 0 h 506"/>
                  <a:gd name="T6" fmla="*/ 0 w 360"/>
                  <a:gd name="T7" fmla="*/ 3 h 506"/>
                  <a:gd name="T8" fmla="*/ 326 w 360"/>
                  <a:gd name="T9" fmla="*/ 13 h 506"/>
                  <a:gd name="T10" fmla="*/ 326 w 360"/>
                  <a:gd name="T11" fmla="*/ 16 h 506"/>
                  <a:gd name="T12" fmla="*/ 0 w 360"/>
                  <a:gd name="T13" fmla="*/ 6 h 506"/>
                  <a:gd name="T14" fmla="*/ 0 w 360"/>
                  <a:gd name="T15" fmla="*/ 10 h 506"/>
                  <a:gd name="T16" fmla="*/ 326 w 360"/>
                  <a:gd name="T17" fmla="*/ 19 h 506"/>
                  <a:gd name="T18" fmla="*/ 326 w 360"/>
                  <a:gd name="T19" fmla="*/ 22 h 506"/>
                  <a:gd name="T20" fmla="*/ 0 w 360"/>
                  <a:gd name="T21" fmla="*/ 13 h 506"/>
                  <a:gd name="T22" fmla="*/ 0 w 360"/>
                  <a:gd name="T23" fmla="*/ 16 h 506"/>
                  <a:gd name="T24" fmla="*/ 326 w 360"/>
                  <a:gd name="T25" fmla="*/ 26 h 506"/>
                  <a:gd name="T26" fmla="*/ 326 w 360"/>
                  <a:gd name="T27" fmla="*/ 30 h 506"/>
                  <a:gd name="T28" fmla="*/ 360 w 360"/>
                  <a:gd name="T29" fmla="*/ 31 h 506"/>
                  <a:gd name="T30" fmla="*/ 360 w 360"/>
                  <a:gd name="T31" fmla="*/ 7 h 506"/>
                  <a:gd name="T32" fmla="*/ 326 w 360"/>
                  <a:gd name="T33" fmla="*/ 6 h 5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506"/>
                  <a:gd name="T53" fmla="*/ 360 w 360"/>
                  <a:gd name="T54" fmla="*/ 506 h 5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506">
                    <a:moveTo>
                      <a:pt x="326" y="100"/>
                    </a:moveTo>
                    <a:lnTo>
                      <a:pt x="326" y="155"/>
                    </a:lnTo>
                    <a:lnTo>
                      <a:pt x="0" y="0"/>
                    </a:lnTo>
                    <a:lnTo>
                      <a:pt x="0" y="54"/>
                    </a:lnTo>
                    <a:lnTo>
                      <a:pt x="326" y="209"/>
                    </a:lnTo>
                    <a:lnTo>
                      <a:pt x="326" y="260"/>
                    </a:lnTo>
                    <a:lnTo>
                      <a:pt x="0" y="105"/>
                    </a:lnTo>
                    <a:lnTo>
                      <a:pt x="0" y="160"/>
                    </a:lnTo>
                    <a:lnTo>
                      <a:pt x="326" y="315"/>
                    </a:lnTo>
                    <a:lnTo>
                      <a:pt x="326" y="366"/>
                    </a:lnTo>
                    <a:lnTo>
                      <a:pt x="0" y="211"/>
                    </a:lnTo>
                    <a:lnTo>
                      <a:pt x="0" y="266"/>
                    </a:lnTo>
                    <a:lnTo>
                      <a:pt x="326" y="420"/>
                    </a:lnTo>
                    <a:lnTo>
                      <a:pt x="326" y="490"/>
                    </a:lnTo>
                    <a:lnTo>
                      <a:pt x="360" y="506"/>
                    </a:lnTo>
                    <a:lnTo>
                      <a:pt x="360" y="116"/>
                    </a:lnTo>
                    <a:lnTo>
                      <a:pt x="326" y="100"/>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6" name="Freeform 31"/>
              <p:cNvSpPr>
                <a:spLocks/>
              </p:cNvSpPr>
              <p:nvPr/>
            </p:nvSpPr>
            <p:spPr bwMode="auto">
              <a:xfrm>
                <a:off x="3783" y="2767"/>
                <a:ext cx="35" cy="203"/>
              </a:xfrm>
              <a:custGeom>
                <a:avLst/>
                <a:gdLst>
                  <a:gd name="T0" fmla="*/ 35 w 35"/>
                  <a:gd name="T1" fmla="*/ 26 h 406"/>
                  <a:gd name="T2" fmla="*/ 35 w 35"/>
                  <a:gd name="T3" fmla="*/ 1 h 406"/>
                  <a:gd name="T4" fmla="*/ 0 w 35"/>
                  <a:gd name="T5" fmla="*/ 0 h 406"/>
                  <a:gd name="T6" fmla="*/ 0 w 35"/>
                  <a:gd name="T7" fmla="*/ 25 h 406"/>
                  <a:gd name="T8" fmla="*/ 35 w 35"/>
                  <a:gd name="T9" fmla="*/ 26 h 406"/>
                  <a:gd name="T10" fmla="*/ 0 60000 65536"/>
                  <a:gd name="T11" fmla="*/ 0 60000 65536"/>
                  <a:gd name="T12" fmla="*/ 0 60000 65536"/>
                  <a:gd name="T13" fmla="*/ 0 60000 65536"/>
                  <a:gd name="T14" fmla="*/ 0 60000 65536"/>
                  <a:gd name="T15" fmla="*/ 0 w 35"/>
                  <a:gd name="T16" fmla="*/ 0 h 406"/>
                  <a:gd name="T17" fmla="*/ 35 w 35"/>
                  <a:gd name="T18" fmla="*/ 406 h 406"/>
                </a:gdLst>
                <a:ahLst/>
                <a:cxnLst>
                  <a:cxn ang="T10">
                    <a:pos x="T0" y="T1"/>
                  </a:cxn>
                  <a:cxn ang="T11">
                    <a:pos x="T2" y="T3"/>
                  </a:cxn>
                  <a:cxn ang="T12">
                    <a:pos x="T4" y="T5"/>
                  </a:cxn>
                  <a:cxn ang="T13">
                    <a:pos x="T6" y="T7"/>
                  </a:cxn>
                  <a:cxn ang="T14">
                    <a:pos x="T8" y="T9"/>
                  </a:cxn>
                </a:cxnLst>
                <a:rect l="T15" t="T16" r="T17" b="T18"/>
                <a:pathLst>
                  <a:path w="35" h="406">
                    <a:moveTo>
                      <a:pt x="35" y="406"/>
                    </a:moveTo>
                    <a:lnTo>
                      <a:pt x="35" y="16"/>
                    </a:lnTo>
                    <a:lnTo>
                      <a:pt x="0" y="0"/>
                    </a:lnTo>
                    <a:lnTo>
                      <a:pt x="0" y="390"/>
                    </a:lnTo>
                    <a:lnTo>
                      <a:pt x="35" y="406"/>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7" name="Freeform 32"/>
              <p:cNvSpPr>
                <a:spLocks/>
              </p:cNvSpPr>
              <p:nvPr/>
            </p:nvSpPr>
            <p:spPr bwMode="auto">
              <a:xfrm>
                <a:off x="3800" y="2798"/>
                <a:ext cx="361" cy="468"/>
              </a:xfrm>
              <a:custGeom>
                <a:avLst/>
                <a:gdLst>
                  <a:gd name="T0" fmla="*/ 326 w 361"/>
                  <a:gd name="T1" fmla="*/ 7 h 934"/>
                  <a:gd name="T2" fmla="*/ 326 w 361"/>
                  <a:gd name="T3" fmla="*/ 10 h 934"/>
                  <a:gd name="T4" fmla="*/ 0 w 361"/>
                  <a:gd name="T5" fmla="*/ 0 h 934"/>
                  <a:gd name="T6" fmla="*/ 0 w 361"/>
                  <a:gd name="T7" fmla="*/ 4 h 934"/>
                  <a:gd name="T8" fmla="*/ 326 w 361"/>
                  <a:gd name="T9" fmla="*/ 14 h 934"/>
                  <a:gd name="T10" fmla="*/ 326 w 361"/>
                  <a:gd name="T11" fmla="*/ 17 h 934"/>
                  <a:gd name="T12" fmla="*/ 0 w 361"/>
                  <a:gd name="T13" fmla="*/ 7 h 934"/>
                  <a:gd name="T14" fmla="*/ 0 w 361"/>
                  <a:gd name="T15" fmla="*/ 10 h 934"/>
                  <a:gd name="T16" fmla="*/ 326 w 361"/>
                  <a:gd name="T17" fmla="*/ 20 h 934"/>
                  <a:gd name="T18" fmla="*/ 326 w 361"/>
                  <a:gd name="T19" fmla="*/ 23 h 934"/>
                  <a:gd name="T20" fmla="*/ 0 w 361"/>
                  <a:gd name="T21" fmla="*/ 14 h 934"/>
                  <a:gd name="T22" fmla="*/ 0 w 361"/>
                  <a:gd name="T23" fmla="*/ 17 h 934"/>
                  <a:gd name="T24" fmla="*/ 326 w 361"/>
                  <a:gd name="T25" fmla="*/ 27 h 934"/>
                  <a:gd name="T26" fmla="*/ 326 w 361"/>
                  <a:gd name="T27" fmla="*/ 58 h 934"/>
                  <a:gd name="T28" fmla="*/ 361 w 361"/>
                  <a:gd name="T29" fmla="*/ 59 h 934"/>
                  <a:gd name="T30" fmla="*/ 361 w 361"/>
                  <a:gd name="T31" fmla="*/ 8 h 934"/>
                  <a:gd name="T32" fmla="*/ 326 w 361"/>
                  <a:gd name="T33" fmla="*/ 7 h 9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1"/>
                  <a:gd name="T52" fmla="*/ 0 h 934"/>
                  <a:gd name="T53" fmla="*/ 361 w 361"/>
                  <a:gd name="T54" fmla="*/ 934 h 9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1" h="934">
                    <a:moveTo>
                      <a:pt x="326" y="99"/>
                    </a:moveTo>
                    <a:lnTo>
                      <a:pt x="326" y="153"/>
                    </a:lnTo>
                    <a:lnTo>
                      <a:pt x="0" y="0"/>
                    </a:lnTo>
                    <a:lnTo>
                      <a:pt x="0" y="55"/>
                    </a:lnTo>
                    <a:lnTo>
                      <a:pt x="326" y="209"/>
                    </a:lnTo>
                    <a:lnTo>
                      <a:pt x="326" y="259"/>
                    </a:lnTo>
                    <a:lnTo>
                      <a:pt x="0" y="106"/>
                    </a:lnTo>
                    <a:lnTo>
                      <a:pt x="0" y="158"/>
                    </a:lnTo>
                    <a:lnTo>
                      <a:pt x="326" y="313"/>
                    </a:lnTo>
                    <a:lnTo>
                      <a:pt x="326" y="363"/>
                    </a:lnTo>
                    <a:lnTo>
                      <a:pt x="0" y="209"/>
                    </a:lnTo>
                    <a:lnTo>
                      <a:pt x="0" y="264"/>
                    </a:lnTo>
                    <a:lnTo>
                      <a:pt x="326" y="419"/>
                    </a:lnTo>
                    <a:lnTo>
                      <a:pt x="326" y="916"/>
                    </a:lnTo>
                    <a:lnTo>
                      <a:pt x="361" y="934"/>
                    </a:lnTo>
                    <a:lnTo>
                      <a:pt x="361" y="117"/>
                    </a:lnTo>
                    <a:lnTo>
                      <a:pt x="326" y="99"/>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8" name="Freeform 33"/>
              <p:cNvSpPr>
                <a:spLocks/>
              </p:cNvSpPr>
              <p:nvPr/>
            </p:nvSpPr>
            <p:spPr bwMode="auto">
              <a:xfrm>
                <a:off x="3193" y="2480"/>
                <a:ext cx="387" cy="415"/>
              </a:xfrm>
              <a:custGeom>
                <a:avLst/>
                <a:gdLst>
                  <a:gd name="T0" fmla="*/ 198 w 387"/>
                  <a:gd name="T1" fmla="*/ 29 h 832"/>
                  <a:gd name="T2" fmla="*/ 198 w 387"/>
                  <a:gd name="T3" fmla="*/ 29 h 832"/>
                  <a:gd name="T4" fmla="*/ 189 w 387"/>
                  <a:gd name="T5" fmla="*/ 28 h 832"/>
                  <a:gd name="T6" fmla="*/ 204 w 387"/>
                  <a:gd name="T7" fmla="*/ 28 h 832"/>
                  <a:gd name="T8" fmla="*/ 218 w 387"/>
                  <a:gd name="T9" fmla="*/ 27 h 832"/>
                  <a:gd name="T10" fmla="*/ 231 w 387"/>
                  <a:gd name="T11" fmla="*/ 27 h 832"/>
                  <a:gd name="T12" fmla="*/ 244 w 387"/>
                  <a:gd name="T13" fmla="*/ 26 h 832"/>
                  <a:gd name="T14" fmla="*/ 266 w 387"/>
                  <a:gd name="T15" fmla="*/ 24 h 832"/>
                  <a:gd name="T16" fmla="*/ 273 w 387"/>
                  <a:gd name="T17" fmla="*/ 21 h 832"/>
                  <a:gd name="T18" fmla="*/ 275 w 387"/>
                  <a:gd name="T19" fmla="*/ 21 h 832"/>
                  <a:gd name="T20" fmla="*/ 279 w 387"/>
                  <a:gd name="T21" fmla="*/ 16 h 832"/>
                  <a:gd name="T22" fmla="*/ 275 w 387"/>
                  <a:gd name="T23" fmla="*/ 10 h 832"/>
                  <a:gd name="T24" fmla="*/ 253 w 387"/>
                  <a:gd name="T25" fmla="*/ 4 h 832"/>
                  <a:gd name="T26" fmla="*/ 225 w 387"/>
                  <a:gd name="T27" fmla="*/ 1 h 832"/>
                  <a:gd name="T28" fmla="*/ 209 w 387"/>
                  <a:gd name="T29" fmla="*/ 0 h 832"/>
                  <a:gd name="T30" fmla="*/ 192 w 387"/>
                  <a:gd name="T31" fmla="*/ 0 h 832"/>
                  <a:gd name="T32" fmla="*/ 175 w 387"/>
                  <a:gd name="T33" fmla="*/ 0 h 832"/>
                  <a:gd name="T34" fmla="*/ 115 w 387"/>
                  <a:gd name="T35" fmla="*/ 0 h 832"/>
                  <a:gd name="T36" fmla="*/ 49 w 387"/>
                  <a:gd name="T37" fmla="*/ 6 h 832"/>
                  <a:gd name="T38" fmla="*/ 14 w 387"/>
                  <a:gd name="T39" fmla="*/ 14 h 832"/>
                  <a:gd name="T40" fmla="*/ 2 w 387"/>
                  <a:gd name="T41" fmla="*/ 20 h 832"/>
                  <a:gd name="T42" fmla="*/ 0 w 387"/>
                  <a:gd name="T43" fmla="*/ 22 h 832"/>
                  <a:gd name="T44" fmla="*/ 75 w 387"/>
                  <a:gd name="T45" fmla="*/ 23 h 832"/>
                  <a:gd name="T46" fmla="*/ 89 w 387"/>
                  <a:gd name="T47" fmla="*/ 25 h 832"/>
                  <a:gd name="T48" fmla="*/ 105 w 387"/>
                  <a:gd name="T49" fmla="*/ 27 h 832"/>
                  <a:gd name="T50" fmla="*/ 117 w 387"/>
                  <a:gd name="T51" fmla="*/ 27 h 832"/>
                  <a:gd name="T52" fmla="*/ 130 w 387"/>
                  <a:gd name="T53" fmla="*/ 28 h 832"/>
                  <a:gd name="T54" fmla="*/ 143 w 387"/>
                  <a:gd name="T55" fmla="*/ 28 h 832"/>
                  <a:gd name="T56" fmla="*/ 160 w 387"/>
                  <a:gd name="T57" fmla="*/ 30 h 832"/>
                  <a:gd name="T58" fmla="*/ 99 w 387"/>
                  <a:gd name="T59" fmla="*/ 31 h 832"/>
                  <a:gd name="T60" fmla="*/ 53 w 387"/>
                  <a:gd name="T61" fmla="*/ 34 h 832"/>
                  <a:gd name="T62" fmla="*/ 21 w 387"/>
                  <a:gd name="T63" fmla="*/ 38 h 832"/>
                  <a:gd name="T64" fmla="*/ 10 w 387"/>
                  <a:gd name="T65" fmla="*/ 43 h 832"/>
                  <a:gd name="T66" fmla="*/ 385 w 387"/>
                  <a:gd name="T67" fmla="*/ 51 h 832"/>
                  <a:gd name="T68" fmla="*/ 386 w 387"/>
                  <a:gd name="T69" fmla="*/ 41 h 832"/>
                  <a:gd name="T70" fmla="*/ 380 w 387"/>
                  <a:gd name="T71" fmla="*/ 39 h 832"/>
                  <a:gd name="T72" fmla="*/ 366 w 387"/>
                  <a:gd name="T73" fmla="*/ 36 h 832"/>
                  <a:gd name="T74" fmla="*/ 345 w 387"/>
                  <a:gd name="T75" fmla="*/ 34 h 832"/>
                  <a:gd name="T76" fmla="*/ 318 w 387"/>
                  <a:gd name="T77" fmla="*/ 32 h 832"/>
                  <a:gd name="T78" fmla="*/ 288 w 387"/>
                  <a:gd name="T79" fmla="*/ 31 h 832"/>
                  <a:gd name="T80" fmla="*/ 254 w 387"/>
                  <a:gd name="T81" fmla="*/ 30 h 832"/>
                  <a:gd name="T82" fmla="*/ 218 w 387"/>
                  <a:gd name="T83" fmla="*/ 29 h 8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7"/>
                  <a:gd name="T127" fmla="*/ 0 h 832"/>
                  <a:gd name="T128" fmla="*/ 387 w 387"/>
                  <a:gd name="T129" fmla="*/ 832 h 8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7" h="832">
                    <a:moveTo>
                      <a:pt x="199" y="478"/>
                    </a:moveTo>
                    <a:lnTo>
                      <a:pt x="198" y="478"/>
                    </a:lnTo>
                    <a:lnTo>
                      <a:pt x="198" y="480"/>
                    </a:lnTo>
                    <a:lnTo>
                      <a:pt x="189" y="458"/>
                    </a:lnTo>
                    <a:lnTo>
                      <a:pt x="196" y="457"/>
                    </a:lnTo>
                    <a:lnTo>
                      <a:pt x="204" y="455"/>
                    </a:lnTo>
                    <a:lnTo>
                      <a:pt x="211" y="452"/>
                    </a:lnTo>
                    <a:lnTo>
                      <a:pt x="218" y="447"/>
                    </a:lnTo>
                    <a:lnTo>
                      <a:pt x="225" y="444"/>
                    </a:lnTo>
                    <a:lnTo>
                      <a:pt x="231" y="439"/>
                    </a:lnTo>
                    <a:lnTo>
                      <a:pt x="238" y="434"/>
                    </a:lnTo>
                    <a:lnTo>
                      <a:pt x="244" y="427"/>
                    </a:lnTo>
                    <a:lnTo>
                      <a:pt x="257" y="409"/>
                    </a:lnTo>
                    <a:lnTo>
                      <a:pt x="266" y="390"/>
                    </a:lnTo>
                    <a:lnTo>
                      <a:pt x="272" y="369"/>
                    </a:lnTo>
                    <a:lnTo>
                      <a:pt x="273" y="346"/>
                    </a:lnTo>
                    <a:lnTo>
                      <a:pt x="273" y="349"/>
                    </a:lnTo>
                    <a:lnTo>
                      <a:pt x="275" y="336"/>
                    </a:lnTo>
                    <a:lnTo>
                      <a:pt x="277" y="308"/>
                    </a:lnTo>
                    <a:lnTo>
                      <a:pt x="279" y="268"/>
                    </a:lnTo>
                    <a:lnTo>
                      <a:pt x="279" y="220"/>
                    </a:lnTo>
                    <a:lnTo>
                      <a:pt x="275" y="168"/>
                    </a:lnTo>
                    <a:lnTo>
                      <a:pt x="267" y="118"/>
                    </a:lnTo>
                    <a:lnTo>
                      <a:pt x="253" y="72"/>
                    </a:lnTo>
                    <a:lnTo>
                      <a:pt x="233" y="34"/>
                    </a:lnTo>
                    <a:lnTo>
                      <a:pt x="225" y="26"/>
                    </a:lnTo>
                    <a:lnTo>
                      <a:pt x="218" y="20"/>
                    </a:lnTo>
                    <a:lnTo>
                      <a:pt x="209" y="13"/>
                    </a:lnTo>
                    <a:lnTo>
                      <a:pt x="201" y="8"/>
                    </a:lnTo>
                    <a:lnTo>
                      <a:pt x="192" y="5"/>
                    </a:lnTo>
                    <a:lnTo>
                      <a:pt x="183" y="2"/>
                    </a:lnTo>
                    <a:lnTo>
                      <a:pt x="175" y="0"/>
                    </a:lnTo>
                    <a:lnTo>
                      <a:pt x="165" y="0"/>
                    </a:lnTo>
                    <a:lnTo>
                      <a:pt x="115" y="15"/>
                    </a:lnTo>
                    <a:lnTo>
                      <a:pt x="78" y="52"/>
                    </a:lnTo>
                    <a:lnTo>
                      <a:pt x="49" y="106"/>
                    </a:lnTo>
                    <a:lnTo>
                      <a:pt x="29" y="168"/>
                    </a:lnTo>
                    <a:lnTo>
                      <a:pt x="14" y="230"/>
                    </a:lnTo>
                    <a:lnTo>
                      <a:pt x="7" y="286"/>
                    </a:lnTo>
                    <a:lnTo>
                      <a:pt x="2" y="326"/>
                    </a:lnTo>
                    <a:lnTo>
                      <a:pt x="1" y="346"/>
                    </a:lnTo>
                    <a:lnTo>
                      <a:pt x="0" y="367"/>
                    </a:lnTo>
                    <a:lnTo>
                      <a:pt x="72" y="367"/>
                    </a:lnTo>
                    <a:lnTo>
                      <a:pt x="75" y="383"/>
                    </a:lnTo>
                    <a:lnTo>
                      <a:pt x="82" y="400"/>
                    </a:lnTo>
                    <a:lnTo>
                      <a:pt x="89" y="414"/>
                    </a:lnTo>
                    <a:lnTo>
                      <a:pt x="99" y="427"/>
                    </a:lnTo>
                    <a:lnTo>
                      <a:pt x="105" y="434"/>
                    </a:lnTo>
                    <a:lnTo>
                      <a:pt x="111" y="439"/>
                    </a:lnTo>
                    <a:lnTo>
                      <a:pt x="117" y="444"/>
                    </a:lnTo>
                    <a:lnTo>
                      <a:pt x="123" y="447"/>
                    </a:lnTo>
                    <a:lnTo>
                      <a:pt x="130" y="450"/>
                    </a:lnTo>
                    <a:lnTo>
                      <a:pt x="136" y="453"/>
                    </a:lnTo>
                    <a:lnTo>
                      <a:pt x="143" y="457"/>
                    </a:lnTo>
                    <a:lnTo>
                      <a:pt x="149" y="458"/>
                    </a:lnTo>
                    <a:lnTo>
                      <a:pt x="160" y="483"/>
                    </a:lnTo>
                    <a:lnTo>
                      <a:pt x="128" y="494"/>
                    </a:lnTo>
                    <a:lnTo>
                      <a:pt x="99" y="511"/>
                    </a:lnTo>
                    <a:lnTo>
                      <a:pt x="75" y="532"/>
                    </a:lnTo>
                    <a:lnTo>
                      <a:pt x="53" y="556"/>
                    </a:lnTo>
                    <a:lnTo>
                      <a:pt x="34" y="586"/>
                    </a:lnTo>
                    <a:lnTo>
                      <a:pt x="21" y="618"/>
                    </a:lnTo>
                    <a:lnTo>
                      <a:pt x="13" y="654"/>
                    </a:lnTo>
                    <a:lnTo>
                      <a:pt x="10" y="692"/>
                    </a:lnTo>
                    <a:lnTo>
                      <a:pt x="7" y="812"/>
                    </a:lnTo>
                    <a:lnTo>
                      <a:pt x="385" y="832"/>
                    </a:lnTo>
                    <a:lnTo>
                      <a:pt x="387" y="692"/>
                    </a:lnTo>
                    <a:lnTo>
                      <a:pt x="386" y="670"/>
                    </a:lnTo>
                    <a:lnTo>
                      <a:pt x="385" y="649"/>
                    </a:lnTo>
                    <a:lnTo>
                      <a:pt x="380" y="630"/>
                    </a:lnTo>
                    <a:lnTo>
                      <a:pt x="373" y="610"/>
                    </a:lnTo>
                    <a:lnTo>
                      <a:pt x="366" y="590"/>
                    </a:lnTo>
                    <a:lnTo>
                      <a:pt x="356" y="574"/>
                    </a:lnTo>
                    <a:lnTo>
                      <a:pt x="345" y="556"/>
                    </a:lnTo>
                    <a:lnTo>
                      <a:pt x="332" y="542"/>
                    </a:lnTo>
                    <a:lnTo>
                      <a:pt x="318" y="527"/>
                    </a:lnTo>
                    <a:lnTo>
                      <a:pt x="304" y="514"/>
                    </a:lnTo>
                    <a:lnTo>
                      <a:pt x="288" y="504"/>
                    </a:lnTo>
                    <a:lnTo>
                      <a:pt x="272" y="494"/>
                    </a:lnTo>
                    <a:lnTo>
                      <a:pt x="254" y="488"/>
                    </a:lnTo>
                    <a:lnTo>
                      <a:pt x="237" y="483"/>
                    </a:lnTo>
                    <a:lnTo>
                      <a:pt x="218" y="480"/>
                    </a:lnTo>
                    <a:lnTo>
                      <a:pt x="199"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9" name="Freeform 34"/>
              <p:cNvSpPr>
                <a:spLocks/>
              </p:cNvSpPr>
              <p:nvPr/>
            </p:nvSpPr>
            <p:spPr bwMode="auto">
              <a:xfrm>
                <a:off x="3230" y="2500"/>
                <a:ext cx="206" cy="190"/>
              </a:xfrm>
              <a:custGeom>
                <a:avLst/>
                <a:gdLst>
                  <a:gd name="T0" fmla="*/ 68 w 206"/>
                  <a:gd name="T1" fmla="*/ 20 h 380"/>
                  <a:gd name="T2" fmla="*/ 68 w 206"/>
                  <a:gd name="T3" fmla="*/ 18 h 380"/>
                  <a:gd name="T4" fmla="*/ 0 w 206"/>
                  <a:gd name="T5" fmla="*/ 18 h 380"/>
                  <a:gd name="T6" fmla="*/ 5 w 206"/>
                  <a:gd name="T7" fmla="*/ 16 h 380"/>
                  <a:gd name="T8" fmla="*/ 12 w 206"/>
                  <a:gd name="T9" fmla="*/ 13 h 380"/>
                  <a:gd name="T10" fmla="*/ 22 w 206"/>
                  <a:gd name="T11" fmla="*/ 10 h 380"/>
                  <a:gd name="T12" fmla="*/ 35 w 206"/>
                  <a:gd name="T13" fmla="*/ 7 h 380"/>
                  <a:gd name="T14" fmla="*/ 52 w 206"/>
                  <a:gd name="T15" fmla="*/ 5 h 380"/>
                  <a:gd name="T16" fmla="*/ 73 w 206"/>
                  <a:gd name="T17" fmla="*/ 2 h 380"/>
                  <a:gd name="T18" fmla="*/ 99 w 206"/>
                  <a:gd name="T19" fmla="*/ 1 h 380"/>
                  <a:gd name="T20" fmla="*/ 128 w 206"/>
                  <a:gd name="T21" fmla="*/ 0 h 380"/>
                  <a:gd name="T22" fmla="*/ 139 w 206"/>
                  <a:gd name="T23" fmla="*/ 1 h 380"/>
                  <a:gd name="T24" fmla="*/ 149 w 206"/>
                  <a:gd name="T25" fmla="*/ 1 h 380"/>
                  <a:gd name="T26" fmla="*/ 159 w 206"/>
                  <a:gd name="T27" fmla="*/ 1 h 380"/>
                  <a:gd name="T28" fmla="*/ 168 w 206"/>
                  <a:gd name="T29" fmla="*/ 2 h 380"/>
                  <a:gd name="T30" fmla="*/ 183 w 206"/>
                  <a:gd name="T31" fmla="*/ 3 h 380"/>
                  <a:gd name="T32" fmla="*/ 194 w 206"/>
                  <a:gd name="T33" fmla="*/ 6 h 380"/>
                  <a:gd name="T34" fmla="*/ 200 w 206"/>
                  <a:gd name="T35" fmla="*/ 8 h 380"/>
                  <a:gd name="T36" fmla="*/ 204 w 206"/>
                  <a:gd name="T37" fmla="*/ 11 h 380"/>
                  <a:gd name="T38" fmla="*/ 206 w 206"/>
                  <a:gd name="T39" fmla="*/ 13 h 380"/>
                  <a:gd name="T40" fmla="*/ 206 w 206"/>
                  <a:gd name="T41" fmla="*/ 16 h 380"/>
                  <a:gd name="T42" fmla="*/ 203 w 206"/>
                  <a:gd name="T43" fmla="*/ 18 h 380"/>
                  <a:gd name="T44" fmla="*/ 201 w 206"/>
                  <a:gd name="T45" fmla="*/ 19 h 380"/>
                  <a:gd name="T46" fmla="*/ 201 w 206"/>
                  <a:gd name="T47" fmla="*/ 20 h 380"/>
                  <a:gd name="T48" fmla="*/ 201 w 206"/>
                  <a:gd name="T49" fmla="*/ 20 h 380"/>
                  <a:gd name="T50" fmla="*/ 201 w 206"/>
                  <a:gd name="T51" fmla="*/ 20 h 380"/>
                  <a:gd name="T52" fmla="*/ 201 w 206"/>
                  <a:gd name="T53" fmla="*/ 20 h 380"/>
                  <a:gd name="T54" fmla="*/ 201 w 206"/>
                  <a:gd name="T55" fmla="*/ 20 h 380"/>
                  <a:gd name="T56" fmla="*/ 200 w 206"/>
                  <a:gd name="T57" fmla="*/ 20 h 380"/>
                  <a:gd name="T58" fmla="*/ 196 w 206"/>
                  <a:gd name="T59" fmla="*/ 21 h 380"/>
                  <a:gd name="T60" fmla="*/ 190 w 206"/>
                  <a:gd name="T61" fmla="*/ 22 h 380"/>
                  <a:gd name="T62" fmla="*/ 181 w 206"/>
                  <a:gd name="T63" fmla="*/ 23 h 380"/>
                  <a:gd name="T64" fmla="*/ 172 w 206"/>
                  <a:gd name="T65" fmla="*/ 23 h 380"/>
                  <a:gd name="T66" fmla="*/ 161 w 206"/>
                  <a:gd name="T67" fmla="*/ 24 h 380"/>
                  <a:gd name="T68" fmla="*/ 148 w 206"/>
                  <a:gd name="T69" fmla="*/ 24 h 380"/>
                  <a:gd name="T70" fmla="*/ 135 w 206"/>
                  <a:gd name="T71" fmla="*/ 24 h 380"/>
                  <a:gd name="T72" fmla="*/ 129 w 206"/>
                  <a:gd name="T73" fmla="*/ 24 h 380"/>
                  <a:gd name="T74" fmla="*/ 122 w 206"/>
                  <a:gd name="T75" fmla="*/ 24 h 380"/>
                  <a:gd name="T76" fmla="*/ 116 w 206"/>
                  <a:gd name="T77" fmla="*/ 24 h 380"/>
                  <a:gd name="T78" fmla="*/ 109 w 206"/>
                  <a:gd name="T79" fmla="*/ 24 h 380"/>
                  <a:gd name="T80" fmla="*/ 103 w 206"/>
                  <a:gd name="T81" fmla="*/ 24 h 380"/>
                  <a:gd name="T82" fmla="*/ 97 w 206"/>
                  <a:gd name="T83" fmla="*/ 23 h 380"/>
                  <a:gd name="T84" fmla="*/ 93 w 206"/>
                  <a:gd name="T85" fmla="*/ 23 h 380"/>
                  <a:gd name="T86" fmla="*/ 87 w 206"/>
                  <a:gd name="T87" fmla="*/ 23 h 380"/>
                  <a:gd name="T88" fmla="*/ 80 w 206"/>
                  <a:gd name="T89" fmla="*/ 22 h 380"/>
                  <a:gd name="T90" fmla="*/ 74 w 206"/>
                  <a:gd name="T91" fmla="*/ 21 h 380"/>
                  <a:gd name="T92" fmla="*/ 70 w 206"/>
                  <a:gd name="T93" fmla="*/ 20 h 380"/>
                  <a:gd name="T94" fmla="*/ 68 w 206"/>
                  <a:gd name="T95" fmla="*/ 20 h 3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
                  <a:gd name="T145" fmla="*/ 0 h 380"/>
                  <a:gd name="T146" fmla="*/ 206 w 206"/>
                  <a:gd name="T147" fmla="*/ 380 h 3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 h="380">
                    <a:moveTo>
                      <a:pt x="68" y="305"/>
                    </a:moveTo>
                    <a:lnTo>
                      <a:pt x="68" y="285"/>
                    </a:lnTo>
                    <a:lnTo>
                      <a:pt x="0" y="285"/>
                    </a:lnTo>
                    <a:lnTo>
                      <a:pt x="5" y="246"/>
                    </a:lnTo>
                    <a:lnTo>
                      <a:pt x="12" y="200"/>
                    </a:lnTo>
                    <a:lnTo>
                      <a:pt x="22" y="153"/>
                    </a:lnTo>
                    <a:lnTo>
                      <a:pt x="35" y="106"/>
                    </a:lnTo>
                    <a:lnTo>
                      <a:pt x="52" y="65"/>
                    </a:lnTo>
                    <a:lnTo>
                      <a:pt x="73" y="31"/>
                    </a:lnTo>
                    <a:lnTo>
                      <a:pt x="99" y="8"/>
                    </a:lnTo>
                    <a:lnTo>
                      <a:pt x="128" y="0"/>
                    </a:lnTo>
                    <a:lnTo>
                      <a:pt x="139" y="2"/>
                    </a:lnTo>
                    <a:lnTo>
                      <a:pt x="149" y="5"/>
                    </a:lnTo>
                    <a:lnTo>
                      <a:pt x="159" y="11"/>
                    </a:lnTo>
                    <a:lnTo>
                      <a:pt x="168" y="21"/>
                    </a:lnTo>
                    <a:lnTo>
                      <a:pt x="183" y="47"/>
                    </a:lnTo>
                    <a:lnTo>
                      <a:pt x="194" y="81"/>
                    </a:lnTo>
                    <a:lnTo>
                      <a:pt x="200" y="121"/>
                    </a:lnTo>
                    <a:lnTo>
                      <a:pt x="204" y="161"/>
                    </a:lnTo>
                    <a:lnTo>
                      <a:pt x="206" y="204"/>
                    </a:lnTo>
                    <a:lnTo>
                      <a:pt x="206" y="243"/>
                    </a:lnTo>
                    <a:lnTo>
                      <a:pt x="203" y="277"/>
                    </a:lnTo>
                    <a:lnTo>
                      <a:pt x="201" y="303"/>
                    </a:lnTo>
                    <a:lnTo>
                      <a:pt x="201" y="305"/>
                    </a:lnTo>
                    <a:lnTo>
                      <a:pt x="200" y="320"/>
                    </a:lnTo>
                    <a:lnTo>
                      <a:pt x="196" y="334"/>
                    </a:lnTo>
                    <a:lnTo>
                      <a:pt x="190" y="347"/>
                    </a:lnTo>
                    <a:lnTo>
                      <a:pt x="181" y="359"/>
                    </a:lnTo>
                    <a:lnTo>
                      <a:pt x="172" y="367"/>
                    </a:lnTo>
                    <a:lnTo>
                      <a:pt x="161" y="373"/>
                    </a:lnTo>
                    <a:lnTo>
                      <a:pt x="148" y="378"/>
                    </a:lnTo>
                    <a:lnTo>
                      <a:pt x="135" y="380"/>
                    </a:lnTo>
                    <a:lnTo>
                      <a:pt x="129" y="380"/>
                    </a:lnTo>
                    <a:lnTo>
                      <a:pt x="122" y="378"/>
                    </a:lnTo>
                    <a:lnTo>
                      <a:pt x="116" y="377"/>
                    </a:lnTo>
                    <a:lnTo>
                      <a:pt x="109" y="373"/>
                    </a:lnTo>
                    <a:lnTo>
                      <a:pt x="103" y="372"/>
                    </a:lnTo>
                    <a:lnTo>
                      <a:pt x="97" y="367"/>
                    </a:lnTo>
                    <a:lnTo>
                      <a:pt x="93" y="364"/>
                    </a:lnTo>
                    <a:lnTo>
                      <a:pt x="87" y="359"/>
                    </a:lnTo>
                    <a:lnTo>
                      <a:pt x="80" y="347"/>
                    </a:lnTo>
                    <a:lnTo>
                      <a:pt x="74" y="334"/>
                    </a:lnTo>
                    <a:lnTo>
                      <a:pt x="70" y="320"/>
                    </a:lnTo>
                    <a:lnTo>
                      <a:pt x="68" y="305"/>
                    </a:lnTo>
                    <a:close/>
                  </a:path>
                </a:pathLst>
              </a:custGeom>
              <a:solidFill>
                <a:srgbClr val="54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0" name="Freeform 35"/>
              <p:cNvSpPr>
                <a:spLocks/>
              </p:cNvSpPr>
              <p:nvPr/>
            </p:nvSpPr>
            <p:spPr bwMode="auto">
              <a:xfrm>
                <a:off x="3232" y="2501"/>
                <a:ext cx="202" cy="188"/>
              </a:xfrm>
              <a:custGeom>
                <a:avLst/>
                <a:gdLst>
                  <a:gd name="T0" fmla="*/ 68 w 202"/>
                  <a:gd name="T1" fmla="*/ 19 h 376"/>
                  <a:gd name="T2" fmla="*/ 68 w 202"/>
                  <a:gd name="T3" fmla="*/ 18 h 376"/>
                  <a:gd name="T4" fmla="*/ 0 w 202"/>
                  <a:gd name="T5" fmla="*/ 18 h 376"/>
                  <a:gd name="T6" fmla="*/ 4 w 202"/>
                  <a:gd name="T7" fmla="*/ 16 h 376"/>
                  <a:gd name="T8" fmla="*/ 10 w 202"/>
                  <a:gd name="T9" fmla="*/ 13 h 376"/>
                  <a:gd name="T10" fmla="*/ 20 w 202"/>
                  <a:gd name="T11" fmla="*/ 10 h 376"/>
                  <a:gd name="T12" fmla="*/ 33 w 202"/>
                  <a:gd name="T13" fmla="*/ 7 h 376"/>
                  <a:gd name="T14" fmla="*/ 50 w 202"/>
                  <a:gd name="T15" fmla="*/ 4 h 376"/>
                  <a:gd name="T16" fmla="*/ 71 w 202"/>
                  <a:gd name="T17" fmla="*/ 2 h 376"/>
                  <a:gd name="T18" fmla="*/ 95 w 202"/>
                  <a:gd name="T19" fmla="*/ 1 h 376"/>
                  <a:gd name="T20" fmla="*/ 124 w 202"/>
                  <a:gd name="T21" fmla="*/ 0 h 376"/>
                  <a:gd name="T22" fmla="*/ 136 w 202"/>
                  <a:gd name="T23" fmla="*/ 1 h 376"/>
                  <a:gd name="T24" fmla="*/ 147 w 202"/>
                  <a:gd name="T25" fmla="*/ 1 h 376"/>
                  <a:gd name="T26" fmla="*/ 157 w 202"/>
                  <a:gd name="T27" fmla="*/ 1 h 376"/>
                  <a:gd name="T28" fmla="*/ 166 w 202"/>
                  <a:gd name="T29" fmla="*/ 2 h 376"/>
                  <a:gd name="T30" fmla="*/ 181 w 202"/>
                  <a:gd name="T31" fmla="*/ 3 h 376"/>
                  <a:gd name="T32" fmla="*/ 191 w 202"/>
                  <a:gd name="T33" fmla="*/ 6 h 376"/>
                  <a:gd name="T34" fmla="*/ 198 w 202"/>
                  <a:gd name="T35" fmla="*/ 8 h 376"/>
                  <a:gd name="T36" fmla="*/ 201 w 202"/>
                  <a:gd name="T37" fmla="*/ 10 h 376"/>
                  <a:gd name="T38" fmla="*/ 202 w 202"/>
                  <a:gd name="T39" fmla="*/ 13 h 376"/>
                  <a:gd name="T40" fmla="*/ 202 w 202"/>
                  <a:gd name="T41" fmla="*/ 15 h 376"/>
                  <a:gd name="T42" fmla="*/ 199 w 202"/>
                  <a:gd name="T43" fmla="*/ 18 h 376"/>
                  <a:gd name="T44" fmla="*/ 198 w 202"/>
                  <a:gd name="T45" fmla="*/ 19 h 376"/>
                  <a:gd name="T46" fmla="*/ 198 w 202"/>
                  <a:gd name="T47" fmla="*/ 19 h 376"/>
                  <a:gd name="T48" fmla="*/ 198 w 202"/>
                  <a:gd name="T49" fmla="*/ 19 h 376"/>
                  <a:gd name="T50" fmla="*/ 198 w 202"/>
                  <a:gd name="T51" fmla="*/ 19 h 376"/>
                  <a:gd name="T52" fmla="*/ 198 w 202"/>
                  <a:gd name="T53" fmla="*/ 19 h 376"/>
                  <a:gd name="T54" fmla="*/ 198 w 202"/>
                  <a:gd name="T55" fmla="*/ 19 h 376"/>
                  <a:gd name="T56" fmla="*/ 197 w 202"/>
                  <a:gd name="T57" fmla="*/ 20 h 376"/>
                  <a:gd name="T58" fmla="*/ 192 w 202"/>
                  <a:gd name="T59" fmla="*/ 21 h 376"/>
                  <a:gd name="T60" fmla="*/ 186 w 202"/>
                  <a:gd name="T61" fmla="*/ 22 h 376"/>
                  <a:gd name="T62" fmla="*/ 178 w 202"/>
                  <a:gd name="T63" fmla="*/ 23 h 376"/>
                  <a:gd name="T64" fmla="*/ 169 w 202"/>
                  <a:gd name="T65" fmla="*/ 23 h 376"/>
                  <a:gd name="T66" fmla="*/ 157 w 202"/>
                  <a:gd name="T67" fmla="*/ 24 h 376"/>
                  <a:gd name="T68" fmla="*/ 144 w 202"/>
                  <a:gd name="T69" fmla="*/ 24 h 376"/>
                  <a:gd name="T70" fmla="*/ 131 w 202"/>
                  <a:gd name="T71" fmla="*/ 24 h 376"/>
                  <a:gd name="T72" fmla="*/ 126 w 202"/>
                  <a:gd name="T73" fmla="*/ 24 h 376"/>
                  <a:gd name="T74" fmla="*/ 118 w 202"/>
                  <a:gd name="T75" fmla="*/ 24 h 376"/>
                  <a:gd name="T76" fmla="*/ 113 w 202"/>
                  <a:gd name="T77" fmla="*/ 24 h 376"/>
                  <a:gd name="T78" fmla="*/ 107 w 202"/>
                  <a:gd name="T79" fmla="*/ 24 h 376"/>
                  <a:gd name="T80" fmla="*/ 101 w 202"/>
                  <a:gd name="T81" fmla="*/ 23 h 376"/>
                  <a:gd name="T82" fmla="*/ 97 w 202"/>
                  <a:gd name="T83" fmla="*/ 23 h 376"/>
                  <a:gd name="T84" fmla="*/ 91 w 202"/>
                  <a:gd name="T85" fmla="*/ 23 h 376"/>
                  <a:gd name="T86" fmla="*/ 87 w 202"/>
                  <a:gd name="T87" fmla="*/ 23 h 376"/>
                  <a:gd name="T88" fmla="*/ 78 w 202"/>
                  <a:gd name="T89" fmla="*/ 22 h 376"/>
                  <a:gd name="T90" fmla="*/ 72 w 202"/>
                  <a:gd name="T91" fmla="*/ 21 h 376"/>
                  <a:gd name="T92" fmla="*/ 69 w 202"/>
                  <a:gd name="T93" fmla="*/ 20 h 376"/>
                  <a:gd name="T94" fmla="*/ 68 w 202"/>
                  <a:gd name="T95" fmla="*/ 19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
                  <a:gd name="T145" fmla="*/ 0 h 376"/>
                  <a:gd name="T146" fmla="*/ 202 w 202"/>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 h="376">
                    <a:moveTo>
                      <a:pt x="68" y="303"/>
                    </a:moveTo>
                    <a:lnTo>
                      <a:pt x="68" y="282"/>
                    </a:lnTo>
                    <a:lnTo>
                      <a:pt x="0" y="282"/>
                    </a:lnTo>
                    <a:lnTo>
                      <a:pt x="4" y="243"/>
                    </a:lnTo>
                    <a:lnTo>
                      <a:pt x="10" y="197"/>
                    </a:lnTo>
                    <a:lnTo>
                      <a:pt x="20" y="151"/>
                    </a:lnTo>
                    <a:lnTo>
                      <a:pt x="33" y="106"/>
                    </a:lnTo>
                    <a:lnTo>
                      <a:pt x="50" y="63"/>
                    </a:lnTo>
                    <a:lnTo>
                      <a:pt x="71" y="30"/>
                    </a:lnTo>
                    <a:lnTo>
                      <a:pt x="95" y="8"/>
                    </a:lnTo>
                    <a:lnTo>
                      <a:pt x="124" y="0"/>
                    </a:lnTo>
                    <a:lnTo>
                      <a:pt x="136" y="1"/>
                    </a:lnTo>
                    <a:lnTo>
                      <a:pt x="147" y="4"/>
                    </a:lnTo>
                    <a:lnTo>
                      <a:pt x="157" y="11"/>
                    </a:lnTo>
                    <a:lnTo>
                      <a:pt x="166" y="21"/>
                    </a:lnTo>
                    <a:lnTo>
                      <a:pt x="181" y="47"/>
                    </a:lnTo>
                    <a:lnTo>
                      <a:pt x="191" y="81"/>
                    </a:lnTo>
                    <a:lnTo>
                      <a:pt x="198" y="119"/>
                    </a:lnTo>
                    <a:lnTo>
                      <a:pt x="201" y="159"/>
                    </a:lnTo>
                    <a:lnTo>
                      <a:pt x="202" y="202"/>
                    </a:lnTo>
                    <a:lnTo>
                      <a:pt x="202" y="239"/>
                    </a:lnTo>
                    <a:lnTo>
                      <a:pt x="199" y="274"/>
                    </a:lnTo>
                    <a:lnTo>
                      <a:pt x="198" y="300"/>
                    </a:lnTo>
                    <a:lnTo>
                      <a:pt x="198" y="301"/>
                    </a:lnTo>
                    <a:lnTo>
                      <a:pt x="197" y="316"/>
                    </a:lnTo>
                    <a:lnTo>
                      <a:pt x="192" y="331"/>
                    </a:lnTo>
                    <a:lnTo>
                      <a:pt x="186" y="344"/>
                    </a:lnTo>
                    <a:lnTo>
                      <a:pt x="178" y="353"/>
                    </a:lnTo>
                    <a:lnTo>
                      <a:pt x="169" y="363"/>
                    </a:lnTo>
                    <a:lnTo>
                      <a:pt x="157" y="370"/>
                    </a:lnTo>
                    <a:lnTo>
                      <a:pt x="144" y="375"/>
                    </a:lnTo>
                    <a:lnTo>
                      <a:pt x="131" y="376"/>
                    </a:lnTo>
                    <a:lnTo>
                      <a:pt x="126" y="376"/>
                    </a:lnTo>
                    <a:lnTo>
                      <a:pt x="118" y="375"/>
                    </a:lnTo>
                    <a:lnTo>
                      <a:pt x="113" y="373"/>
                    </a:lnTo>
                    <a:lnTo>
                      <a:pt x="107" y="370"/>
                    </a:lnTo>
                    <a:lnTo>
                      <a:pt x="101" y="368"/>
                    </a:lnTo>
                    <a:lnTo>
                      <a:pt x="97" y="363"/>
                    </a:lnTo>
                    <a:lnTo>
                      <a:pt x="91" y="360"/>
                    </a:lnTo>
                    <a:lnTo>
                      <a:pt x="87" y="355"/>
                    </a:lnTo>
                    <a:lnTo>
                      <a:pt x="78" y="344"/>
                    </a:lnTo>
                    <a:lnTo>
                      <a:pt x="72" y="331"/>
                    </a:lnTo>
                    <a:lnTo>
                      <a:pt x="69" y="318"/>
                    </a:lnTo>
                    <a:lnTo>
                      <a:pt x="68" y="303"/>
                    </a:lnTo>
                    <a:close/>
                  </a:path>
                </a:pathLst>
              </a:custGeom>
              <a:solidFill>
                <a:srgbClr val="59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1" name="Freeform 36"/>
              <p:cNvSpPr>
                <a:spLocks/>
              </p:cNvSpPr>
              <p:nvPr/>
            </p:nvSpPr>
            <p:spPr bwMode="auto">
              <a:xfrm>
                <a:off x="3233" y="2502"/>
                <a:ext cx="200" cy="185"/>
              </a:xfrm>
              <a:custGeom>
                <a:avLst/>
                <a:gdLst>
                  <a:gd name="T0" fmla="*/ 67 w 200"/>
                  <a:gd name="T1" fmla="*/ 18 h 372"/>
                  <a:gd name="T2" fmla="*/ 67 w 200"/>
                  <a:gd name="T3" fmla="*/ 17 h 372"/>
                  <a:gd name="T4" fmla="*/ 0 w 200"/>
                  <a:gd name="T5" fmla="*/ 17 h 372"/>
                  <a:gd name="T6" fmla="*/ 4 w 200"/>
                  <a:gd name="T7" fmla="*/ 14 h 372"/>
                  <a:gd name="T8" fmla="*/ 10 w 200"/>
                  <a:gd name="T9" fmla="*/ 12 h 372"/>
                  <a:gd name="T10" fmla="*/ 20 w 200"/>
                  <a:gd name="T11" fmla="*/ 9 h 372"/>
                  <a:gd name="T12" fmla="*/ 33 w 200"/>
                  <a:gd name="T13" fmla="*/ 6 h 372"/>
                  <a:gd name="T14" fmla="*/ 49 w 200"/>
                  <a:gd name="T15" fmla="*/ 4 h 372"/>
                  <a:gd name="T16" fmla="*/ 70 w 200"/>
                  <a:gd name="T17" fmla="*/ 1 h 372"/>
                  <a:gd name="T18" fmla="*/ 94 w 200"/>
                  <a:gd name="T19" fmla="*/ 0 h 372"/>
                  <a:gd name="T20" fmla="*/ 123 w 200"/>
                  <a:gd name="T21" fmla="*/ 0 h 372"/>
                  <a:gd name="T22" fmla="*/ 135 w 200"/>
                  <a:gd name="T23" fmla="*/ 0 h 372"/>
                  <a:gd name="T24" fmla="*/ 145 w 200"/>
                  <a:gd name="T25" fmla="*/ 0 h 372"/>
                  <a:gd name="T26" fmla="*/ 155 w 200"/>
                  <a:gd name="T27" fmla="*/ 0 h 372"/>
                  <a:gd name="T28" fmla="*/ 164 w 200"/>
                  <a:gd name="T29" fmla="*/ 1 h 372"/>
                  <a:gd name="T30" fmla="*/ 178 w 200"/>
                  <a:gd name="T31" fmla="*/ 2 h 372"/>
                  <a:gd name="T32" fmla="*/ 188 w 200"/>
                  <a:gd name="T33" fmla="*/ 5 h 372"/>
                  <a:gd name="T34" fmla="*/ 196 w 200"/>
                  <a:gd name="T35" fmla="*/ 7 h 372"/>
                  <a:gd name="T36" fmla="*/ 198 w 200"/>
                  <a:gd name="T37" fmla="*/ 9 h 372"/>
                  <a:gd name="T38" fmla="*/ 200 w 200"/>
                  <a:gd name="T39" fmla="*/ 12 h 372"/>
                  <a:gd name="T40" fmla="*/ 200 w 200"/>
                  <a:gd name="T41" fmla="*/ 14 h 372"/>
                  <a:gd name="T42" fmla="*/ 197 w 200"/>
                  <a:gd name="T43" fmla="*/ 16 h 372"/>
                  <a:gd name="T44" fmla="*/ 196 w 200"/>
                  <a:gd name="T45" fmla="*/ 18 h 372"/>
                  <a:gd name="T46" fmla="*/ 196 w 200"/>
                  <a:gd name="T47" fmla="*/ 18 h 372"/>
                  <a:gd name="T48" fmla="*/ 196 w 200"/>
                  <a:gd name="T49" fmla="*/ 18 h 372"/>
                  <a:gd name="T50" fmla="*/ 196 w 200"/>
                  <a:gd name="T51" fmla="*/ 18 h 372"/>
                  <a:gd name="T52" fmla="*/ 196 w 200"/>
                  <a:gd name="T53" fmla="*/ 18 h 372"/>
                  <a:gd name="T54" fmla="*/ 196 w 200"/>
                  <a:gd name="T55" fmla="*/ 18 h 372"/>
                  <a:gd name="T56" fmla="*/ 194 w 200"/>
                  <a:gd name="T57" fmla="*/ 19 h 372"/>
                  <a:gd name="T58" fmla="*/ 190 w 200"/>
                  <a:gd name="T59" fmla="*/ 20 h 372"/>
                  <a:gd name="T60" fmla="*/ 184 w 200"/>
                  <a:gd name="T61" fmla="*/ 21 h 372"/>
                  <a:gd name="T62" fmla="*/ 177 w 200"/>
                  <a:gd name="T63" fmla="*/ 21 h 372"/>
                  <a:gd name="T64" fmla="*/ 167 w 200"/>
                  <a:gd name="T65" fmla="*/ 22 h 372"/>
                  <a:gd name="T66" fmla="*/ 156 w 200"/>
                  <a:gd name="T67" fmla="*/ 22 h 372"/>
                  <a:gd name="T68" fmla="*/ 143 w 200"/>
                  <a:gd name="T69" fmla="*/ 23 h 372"/>
                  <a:gd name="T70" fmla="*/ 130 w 200"/>
                  <a:gd name="T71" fmla="*/ 23 h 372"/>
                  <a:gd name="T72" fmla="*/ 125 w 200"/>
                  <a:gd name="T73" fmla="*/ 23 h 372"/>
                  <a:gd name="T74" fmla="*/ 117 w 200"/>
                  <a:gd name="T75" fmla="*/ 23 h 372"/>
                  <a:gd name="T76" fmla="*/ 112 w 200"/>
                  <a:gd name="T77" fmla="*/ 23 h 372"/>
                  <a:gd name="T78" fmla="*/ 106 w 200"/>
                  <a:gd name="T79" fmla="*/ 22 h 372"/>
                  <a:gd name="T80" fmla="*/ 101 w 200"/>
                  <a:gd name="T81" fmla="*/ 22 h 372"/>
                  <a:gd name="T82" fmla="*/ 96 w 200"/>
                  <a:gd name="T83" fmla="*/ 22 h 372"/>
                  <a:gd name="T84" fmla="*/ 90 w 200"/>
                  <a:gd name="T85" fmla="*/ 22 h 372"/>
                  <a:gd name="T86" fmla="*/ 86 w 200"/>
                  <a:gd name="T87" fmla="*/ 21 h 372"/>
                  <a:gd name="T88" fmla="*/ 78 w 200"/>
                  <a:gd name="T89" fmla="*/ 21 h 372"/>
                  <a:gd name="T90" fmla="*/ 72 w 200"/>
                  <a:gd name="T91" fmla="*/ 20 h 372"/>
                  <a:gd name="T92" fmla="*/ 68 w 200"/>
                  <a:gd name="T93" fmla="*/ 19 h 372"/>
                  <a:gd name="T94" fmla="*/ 67 w 200"/>
                  <a:gd name="T95" fmla="*/ 18 h 3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
                  <a:gd name="T145" fmla="*/ 0 h 372"/>
                  <a:gd name="T146" fmla="*/ 200 w 200"/>
                  <a:gd name="T147" fmla="*/ 372 h 3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 h="372">
                    <a:moveTo>
                      <a:pt x="67" y="300"/>
                    </a:moveTo>
                    <a:lnTo>
                      <a:pt x="67" y="281"/>
                    </a:lnTo>
                    <a:lnTo>
                      <a:pt x="0" y="279"/>
                    </a:lnTo>
                    <a:lnTo>
                      <a:pt x="4" y="240"/>
                    </a:lnTo>
                    <a:lnTo>
                      <a:pt x="10" y="196"/>
                    </a:lnTo>
                    <a:lnTo>
                      <a:pt x="20" y="150"/>
                    </a:lnTo>
                    <a:lnTo>
                      <a:pt x="33" y="105"/>
                    </a:lnTo>
                    <a:lnTo>
                      <a:pt x="49" y="64"/>
                    </a:lnTo>
                    <a:lnTo>
                      <a:pt x="70" y="31"/>
                    </a:lnTo>
                    <a:lnTo>
                      <a:pt x="94" y="8"/>
                    </a:lnTo>
                    <a:lnTo>
                      <a:pt x="123" y="0"/>
                    </a:lnTo>
                    <a:lnTo>
                      <a:pt x="135" y="2"/>
                    </a:lnTo>
                    <a:lnTo>
                      <a:pt x="145" y="5"/>
                    </a:lnTo>
                    <a:lnTo>
                      <a:pt x="155" y="12"/>
                    </a:lnTo>
                    <a:lnTo>
                      <a:pt x="164" y="21"/>
                    </a:lnTo>
                    <a:lnTo>
                      <a:pt x="178" y="47"/>
                    </a:lnTo>
                    <a:lnTo>
                      <a:pt x="188" y="80"/>
                    </a:lnTo>
                    <a:lnTo>
                      <a:pt x="196" y="119"/>
                    </a:lnTo>
                    <a:lnTo>
                      <a:pt x="198" y="158"/>
                    </a:lnTo>
                    <a:lnTo>
                      <a:pt x="200" y="199"/>
                    </a:lnTo>
                    <a:lnTo>
                      <a:pt x="200" y="238"/>
                    </a:lnTo>
                    <a:lnTo>
                      <a:pt x="197" y="271"/>
                    </a:lnTo>
                    <a:lnTo>
                      <a:pt x="196" y="297"/>
                    </a:lnTo>
                    <a:lnTo>
                      <a:pt x="196" y="299"/>
                    </a:lnTo>
                    <a:lnTo>
                      <a:pt x="196" y="300"/>
                    </a:lnTo>
                    <a:lnTo>
                      <a:pt x="194" y="315"/>
                    </a:lnTo>
                    <a:lnTo>
                      <a:pt x="190" y="328"/>
                    </a:lnTo>
                    <a:lnTo>
                      <a:pt x="184" y="339"/>
                    </a:lnTo>
                    <a:lnTo>
                      <a:pt x="177" y="351"/>
                    </a:lnTo>
                    <a:lnTo>
                      <a:pt x="167" y="359"/>
                    </a:lnTo>
                    <a:lnTo>
                      <a:pt x="156" y="365"/>
                    </a:lnTo>
                    <a:lnTo>
                      <a:pt x="143" y="370"/>
                    </a:lnTo>
                    <a:lnTo>
                      <a:pt x="130" y="372"/>
                    </a:lnTo>
                    <a:lnTo>
                      <a:pt x="125" y="372"/>
                    </a:lnTo>
                    <a:lnTo>
                      <a:pt x="117" y="370"/>
                    </a:lnTo>
                    <a:lnTo>
                      <a:pt x="112" y="369"/>
                    </a:lnTo>
                    <a:lnTo>
                      <a:pt x="106" y="367"/>
                    </a:lnTo>
                    <a:lnTo>
                      <a:pt x="101" y="364"/>
                    </a:lnTo>
                    <a:lnTo>
                      <a:pt x="96" y="361"/>
                    </a:lnTo>
                    <a:lnTo>
                      <a:pt x="90" y="356"/>
                    </a:lnTo>
                    <a:lnTo>
                      <a:pt x="86" y="351"/>
                    </a:lnTo>
                    <a:lnTo>
                      <a:pt x="78" y="339"/>
                    </a:lnTo>
                    <a:lnTo>
                      <a:pt x="72" y="328"/>
                    </a:lnTo>
                    <a:lnTo>
                      <a:pt x="68" y="315"/>
                    </a:lnTo>
                    <a:lnTo>
                      <a:pt x="67" y="300"/>
                    </a:lnTo>
                    <a:close/>
                  </a:path>
                </a:pathLst>
              </a:custGeom>
              <a:solidFill>
                <a:srgbClr val="5E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2" name="Freeform 37"/>
              <p:cNvSpPr>
                <a:spLocks/>
              </p:cNvSpPr>
              <p:nvPr/>
            </p:nvSpPr>
            <p:spPr bwMode="auto">
              <a:xfrm>
                <a:off x="3233" y="2502"/>
                <a:ext cx="198" cy="185"/>
              </a:xfrm>
              <a:custGeom>
                <a:avLst/>
                <a:gdLst>
                  <a:gd name="T0" fmla="*/ 68 w 198"/>
                  <a:gd name="T1" fmla="*/ 19 h 368"/>
                  <a:gd name="T2" fmla="*/ 68 w 198"/>
                  <a:gd name="T3" fmla="*/ 18 h 368"/>
                  <a:gd name="T4" fmla="*/ 0 w 198"/>
                  <a:gd name="T5" fmla="*/ 18 h 368"/>
                  <a:gd name="T6" fmla="*/ 4 w 198"/>
                  <a:gd name="T7" fmla="*/ 15 h 368"/>
                  <a:gd name="T8" fmla="*/ 12 w 198"/>
                  <a:gd name="T9" fmla="*/ 13 h 368"/>
                  <a:gd name="T10" fmla="*/ 22 w 198"/>
                  <a:gd name="T11" fmla="*/ 10 h 368"/>
                  <a:gd name="T12" fmla="*/ 33 w 198"/>
                  <a:gd name="T13" fmla="*/ 7 h 368"/>
                  <a:gd name="T14" fmla="*/ 51 w 198"/>
                  <a:gd name="T15" fmla="*/ 4 h 368"/>
                  <a:gd name="T16" fmla="*/ 71 w 198"/>
                  <a:gd name="T17" fmla="*/ 2 h 368"/>
                  <a:gd name="T18" fmla="*/ 94 w 198"/>
                  <a:gd name="T19" fmla="*/ 1 h 368"/>
                  <a:gd name="T20" fmla="*/ 123 w 198"/>
                  <a:gd name="T21" fmla="*/ 0 h 368"/>
                  <a:gd name="T22" fmla="*/ 135 w 198"/>
                  <a:gd name="T23" fmla="*/ 1 h 368"/>
                  <a:gd name="T24" fmla="*/ 145 w 198"/>
                  <a:gd name="T25" fmla="*/ 1 h 368"/>
                  <a:gd name="T26" fmla="*/ 154 w 198"/>
                  <a:gd name="T27" fmla="*/ 1 h 368"/>
                  <a:gd name="T28" fmla="*/ 162 w 198"/>
                  <a:gd name="T29" fmla="*/ 2 h 368"/>
                  <a:gd name="T30" fmla="*/ 177 w 198"/>
                  <a:gd name="T31" fmla="*/ 3 h 368"/>
                  <a:gd name="T32" fmla="*/ 187 w 198"/>
                  <a:gd name="T33" fmla="*/ 5 h 368"/>
                  <a:gd name="T34" fmla="*/ 194 w 198"/>
                  <a:gd name="T35" fmla="*/ 8 h 368"/>
                  <a:gd name="T36" fmla="*/ 197 w 198"/>
                  <a:gd name="T37" fmla="*/ 10 h 368"/>
                  <a:gd name="T38" fmla="*/ 198 w 198"/>
                  <a:gd name="T39" fmla="*/ 13 h 368"/>
                  <a:gd name="T40" fmla="*/ 198 w 198"/>
                  <a:gd name="T41" fmla="*/ 15 h 368"/>
                  <a:gd name="T42" fmla="*/ 196 w 198"/>
                  <a:gd name="T43" fmla="*/ 17 h 368"/>
                  <a:gd name="T44" fmla="*/ 194 w 198"/>
                  <a:gd name="T45" fmla="*/ 19 h 368"/>
                  <a:gd name="T46" fmla="*/ 194 w 198"/>
                  <a:gd name="T47" fmla="*/ 19 h 368"/>
                  <a:gd name="T48" fmla="*/ 194 w 198"/>
                  <a:gd name="T49" fmla="*/ 19 h 368"/>
                  <a:gd name="T50" fmla="*/ 194 w 198"/>
                  <a:gd name="T51" fmla="*/ 19 h 368"/>
                  <a:gd name="T52" fmla="*/ 194 w 198"/>
                  <a:gd name="T53" fmla="*/ 19 h 368"/>
                  <a:gd name="T54" fmla="*/ 194 w 198"/>
                  <a:gd name="T55" fmla="*/ 19 h 368"/>
                  <a:gd name="T56" fmla="*/ 193 w 198"/>
                  <a:gd name="T57" fmla="*/ 20 h 368"/>
                  <a:gd name="T58" fmla="*/ 190 w 198"/>
                  <a:gd name="T59" fmla="*/ 21 h 368"/>
                  <a:gd name="T60" fmla="*/ 182 w 198"/>
                  <a:gd name="T61" fmla="*/ 22 h 368"/>
                  <a:gd name="T62" fmla="*/ 175 w 198"/>
                  <a:gd name="T63" fmla="*/ 22 h 368"/>
                  <a:gd name="T64" fmla="*/ 165 w 198"/>
                  <a:gd name="T65" fmla="*/ 23 h 368"/>
                  <a:gd name="T66" fmla="*/ 155 w 198"/>
                  <a:gd name="T67" fmla="*/ 23 h 368"/>
                  <a:gd name="T68" fmla="*/ 143 w 198"/>
                  <a:gd name="T69" fmla="*/ 23 h 368"/>
                  <a:gd name="T70" fmla="*/ 130 w 198"/>
                  <a:gd name="T71" fmla="*/ 24 h 368"/>
                  <a:gd name="T72" fmla="*/ 125 w 198"/>
                  <a:gd name="T73" fmla="*/ 24 h 368"/>
                  <a:gd name="T74" fmla="*/ 117 w 198"/>
                  <a:gd name="T75" fmla="*/ 23 h 368"/>
                  <a:gd name="T76" fmla="*/ 112 w 198"/>
                  <a:gd name="T77" fmla="*/ 23 h 368"/>
                  <a:gd name="T78" fmla="*/ 107 w 198"/>
                  <a:gd name="T79" fmla="*/ 23 h 368"/>
                  <a:gd name="T80" fmla="*/ 101 w 198"/>
                  <a:gd name="T81" fmla="*/ 23 h 368"/>
                  <a:gd name="T82" fmla="*/ 96 w 198"/>
                  <a:gd name="T83" fmla="*/ 23 h 368"/>
                  <a:gd name="T84" fmla="*/ 91 w 198"/>
                  <a:gd name="T85" fmla="*/ 23 h 368"/>
                  <a:gd name="T86" fmla="*/ 87 w 198"/>
                  <a:gd name="T87" fmla="*/ 22 h 368"/>
                  <a:gd name="T88" fmla="*/ 80 w 198"/>
                  <a:gd name="T89" fmla="*/ 22 h 368"/>
                  <a:gd name="T90" fmla="*/ 74 w 198"/>
                  <a:gd name="T91" fmla="*/ 21 h 368"/>
                  <a:gd name="T92" fmla="*/ 70 w 198"/>
                  <a:gd name="T93" fmla="*/ 20 h 368"/>
                  <a:gd name="T94" fmla="*/ 68 w 198"/>
                  <a:gd name="T95" fmla="*/ 19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368"/>
                  <a:gd name="T146" fmla="*/ 198 w 198"/>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368">
                    <a:moveTo>
                      <a:pt x="68" y="297"/>
                    </a:moveTo>
                    <a:lnTo>
                      <a:pt x="68" y="277"/>
                    </a:lnTo>
                    <a:lnTo>
                      <a:pt x="0" y="277"/>
                    </a:lnTo>
                    <a:lnTo>
                      <a:pt x="4" y="238"/>
                    </a:lnTo>
                    <a:lnTo>
                      <a:pt x="12" y="194"/>
                    </a:lnTo>
                    <a:lnTo>
                      <a:pt x="22" y="148"/>
                    </a:lnTo>
                    <a:lnTo>
                      <a:pt x="33" y="104"/>
                    </a:lnTo>
                    <a:lnTo>
                      <a:pt x="51" y="63"/>
                    </a:lnTo>
                    <a:lnTo>
                      <a:pt x="71" y="31"/>
                    </a:lnTo>
                    <a:lnTo>
                      <a:pt x="94" y="8"/>
                    </a:lnTo>
                    <a:lnTo>
                      <a:pt x="123" y="0"/>
                    </a:lnTo>
                    <a:lnTo>
                      <a:pt x="135" y="1"/>
                    </a:lnTo>
                    <a:lnTo>
                      <a:pt x="145" y="5"/>
                    </a:lnTo>
                    <a:lnTo>
                      <a:pt x="154" y="11"/>
                    </a:lnTo>
                    <a:lnTo>
                      <a:pt x="162" y="21"/>
                    </a:lnTo>
                    <a:lnTo>
                      <a:pt x="177" y="47"/>
                    </a:lnTo>
                    <a:lnTo>
                      <a:pt x="187" y="80"/>
                    </a:lnTo>
                    <a:lnTo>
                      <a:pt x="194" y="117"/>
                    </a:lnTo>
                    <a:lnTo>
                      <a:pt x="197" y="156"/>
                    </a:lnTo>
                    <a:lnTo>
                      <a:pt x="198" y="197"/>
                    </a:lnTo>
                    <a:lnTo>
                      <a:pt x="198" y="235"/>
                    </a:lnTo>
                    <a:lnTo>
                      <a:pt x="196" y="267"/>
                    </a:lnTo>
                    <a:lnTo>
                      <a:pt x="194" y="293"/>
                    </a:lnTo>
                    <a:lnTo>
                      <a:pt x="194" y="295"/>
                    </a:lnTo>
                    <a:lnTo>
                      <a:pt x="194" y="297"/>
                    </a:lnTo>
                    <a:lnTo>
                      <a:pt x="193" y="311"/>
                    </a:lnTo>
                    <a:lnTo>
                      <a:pt x="190" y="324"/>
                    </a:lnTo>
                    <a:lnTo>
                      <a:pt x="182" y="336"/>
                    </a:lnTo>
                    <a:lnTo>
                      <a:pt x="175" y="347"/>
                    </a:lnTo>
                    <a:lnTo>
                      <a:pt x="165" y="355"/>
                    </a:lnTo>
                    <a:lnTo>
                      <a:pt x="155" y="362"/>
                    </a:lnTo>
                    <a:lnTo>
                      <a:pt x="143" y="367"/>
                    </a:lnTo>
                    <a:lnTo>
                      <a:pt x="130" y="368"/>
                    </a:lnTo>
                    <a:lnTo>
                      <a:pt x="125" y="368"/>
                    </a:lnTo>
                    <a:lnTo>
                      <a:pt x="117" y="367"/>
                    </a:lnTo>
                    <a:lnTo>
                      <a:pt x="112" y="365"/>
                    </a:lnTo>
                    <a:lnTo>
                      <a:pt x="107" y="363"/>
                    </a:lnTo>
                    <a:lnTo>
                      <a:pt x="101" y="360"/>
                    </a:lnTo>
                    <a:lnTo>
                      <a:pt x="96" y="357"/>
                    </a:lnTo>
                    <a:lnTo>
                      <a:pt x="91" y="352"/>
                    </a:lnTo>
                    <a:lnTo>
                      <a:pt x="87" y="347"/>
                    </a:lnTo>
                    <a:lnTo>
                      <a:pt x="80" y="336"/>
                    </a:lnTo>
                    <a:lnTo>
                      <a:pt x="74" y="324"/>
                    </a:lnTo>
                    <a:lnTo>
                      <a:pt x="70" y="311"/>
                    </a:lnTo>
                    <a:lnTo>
                      <a:pt x="68" y="297"/>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3" name="Freeform 38"/>
              <p:cNvSpPr>
                <a:spLocks/>
              </p:cNvSpPr>
              <p:nvPr/>
            </p:nvSpPr>
            <p:spPr bwMode="auto">
              <a:xfrm>
                <a:off x="3235" y="2504"/>
                <a:ext cx="195" cy="181"/>
              </a:xfrm>
              <a:custGeom>
                <a:avLst/>
                <a:gdLst>
                  <a:gd name="T0" fmla="*/ 68 w 195"/>
                  <a:gd name="T1" fmla="*/ 19 h 362"/>
                  <a:gd name="T2" fmla="*/ 68 w 195"/>
                  <a:gd name="T3" fmla="*/ 18 h 362"/>
                  <a:gd name="T4" fmla="*/ 0 w 195"/>
                  <a:gd name="T5" fmla="*/ 17 h 362"/>
                  <a:gd name="T6" fmla="*/ 4 w 195"/>
                  <a:gd name="T7" fmla="*/ 15 h 362"/>
                  <a:gd name="T8" fmla="*/ 10 w 195"/>
                  <a:gd name="T9" fmla="*/ 12 h 362"/>
                  <a:gd name="T10" fmla="*/ 20 w 195"/>
                  <a:gd name="T11" fmla="*/ 10 h 362"/>
                  <a:gd name="T12" fmla="*/ 33 w 195"/>
                  <a:gd name="T13" fmla="*/ 7 h 362"/>
                  <a:gd name="T14" fmla="*/ 49 w 195"/>
                  <a:gd name="T15" fmla="*/ 4 h 362"/>
                  <a:gd name="T16" fmla="*/ 69 w 195"/>
                  <a:gd name="T17" fmla="*/ 2 h 362"/>
                  <a:gd name="T18" fmla="*/ 94 w 195"/>
                  <a:gd name="T19" fmla="*/ 1 h 362"/>
                  <a:gd name="T20" fmla="*/ 121 w 195"/>
                  <a:gd name="T21" fmla="*/ 0 h 362"/>
                  <a:gd name="T22" fmla="*/ 131 w 195"/>
                  <a:gd name="T23" fmla="*/ 1 h 362"/>
                  <a:gd name="T24" fmla="*/ 141 w 195"/>
                  <a:gd name="T25" fmla="*/ 1 h 362"/>
                  <a:gd name="T26" fmla="*/ 152 w 195"/>
                  <a:gd name="T27" fmla="*/ 1 h 362"/>
                  <a:gd name="T28" fmla="*/ 160 w 195"/>
                  <a:gd name="T29" fmla="*/ 2 h 362"/>
                  <a:gd name="T30" fmla="*/ 175 w 195"/>
                  <a:gd name="T31" fmla="*/ 3 h 362"/>
                  <a:gd name="T32" fmla="*/ 185 w 195"/>
                  <a:gd name="T33" fmla="*/ 5 h 362"/>
                  <a:gd name="T34" fmla="*/ 191 w 195"/>
                  <a:gd name="T35" fmla="*/ 8 h 362"/>
                  <a:gd name="T36" fmla="*/ 194 w 195"/>
                  <a:gd name="T37" fmla="*/ 10 h 362"/>
                  <a:gd name="T38" fmla="*/ 195 w 195"/>
                  <a:gd name="T39" fmla="*/ 12 h 362"/>
                  <a:gd name="T40" fmla="*/ 195 w 195"/>
                  <a:gd name="T41" fmla="*/ 15 h 362"/>
                  <a:gd name="T42" fmla="*/ 192 w 195"/>
                  <a:gd name="T43" fmla="*/ 17 h 362"/>
                  <a:gd name="T44" fmla="*/ 191 w 195"/>
                  <a:gd name="T45" fmla="*/ 19 h 362"/>
                  <a:gd name="T46" fmla="*/ 191 w 195"/>
                  <a:gd name="T47" fmla="*/ 19 h 362"/>
                  <a:gd name="T48" fmla="*/ 191 w 195"/>
                  <a:gd name="T49" fmla="*/ 19 h 362"/>
                  <a:gd name="T50" fmla="*/ 191 w 195"/>
                  <a:gd name="T51" fmla="*/ 19 h 362"/>
                  <a:gd name="T52" fmla="*/ 191 w 195"/>
                  <a:gd name="T53" fmla="*/ 19 h 362"/>
                  <a:gd name="T54" fmla="*/ 191 w 195"/>
                  <a:gd name="T55" fmla="*/ 19 h 362"/>
                  <a:gd name="T56" fmla="*/ 189 w 195"/>
                  <a:gd name="T57" fmla="*/ 20 h 362"/>
                  <a:gd name="T58" fmla="*/ 186 w 195"/>
                  <a:gd name="T59" fmla="*/ 20 h 362"/>
                  <a:gd name="T60" fmla="*/ 179 w 195"/>
                  <a:gd name="T61" fmla="*/ 21 h 362"/>
                  <a:gd name="T62" fmla="*/ 172 w 195"/>
                  <a:gd name="T63" fmla="*/ 22 h 362"/>
                  <a:gd name="T64" fmla="*/ 162 w 195"/>
                  <a:gd name="T65" fmla="*/ 22 h 362"/>
                  <a:gd name="T66" fmla="*/ 152 w 195"/>
                  <a:gd name="T67" fmla="*/ 23 h 362"/>
                  <a:gd name="T68" fmla="*/ 140 w 195"/>
                  <a:gd name="T69" fmla="*/ 23 h 362"/>
                  <a:gd name="T70" fmla="*/ 127 w 195"/>
                  <a:gd name="T71" fmla="*/ 23 h 362"/>
                  <a:gd name="T72" fmla="*/ 115 w 195"/>
                  <a:gd name="T73" fmla="*/ 23 h 362"/>
                  <a:gd name="T74" fmla="*/ 105 w 195"/>
                  <a:gd name="T75" fmla="*/ 23 h 362"/>
                  <a:gd name="T76" fmla="*/ 95 w 195"/>
                  <a:gd name="T77" fmla="*/ 22 h 362"/>
                  <a:gd name="T78" fmla="*/ 85 w 195"/>
                  <a:gd name="T79" fmla="*/ 22 h 362"/>
                  <a:gd name="T80" fmla="*/ 78 w 195"/>
                  <a:gd name="T81" fmla="*/ 21 h 362"/>
                  <a:gd name="T82" fmla="*/ 72 w 195"/>
                  <a:gd name="T83" fmla="*/ 20 h 362"/>
                  <a:gd name="T84" fmla="*/ 69 w 195"/>
                  <a:gd name="T85" fmla="*/ 20 h 362"/>
                  <a:gd name="T86" fmla="*/ 68 w 195"/>
                  <a:gd name="T87" fmla="*/ 19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5"/>
                  <a:gd name="T133" fmla="*/ 0 h 362"/>
                  <a:gd name="T134" fmla="*/ 195 w 195"/>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5" h="362">
                    <a:moveTo>
                      <a:pt x="68" y="292"/>
                    </a:moveTo>
                    <a:lnTo>
                      <a:pt x="68" y="274"/>
                    </a:lnTo>
                    <a:lnTo>
                      <a:pt x="0" y="272"/>
                    </a:lnTo>
                    <a:lnTo>
                      <a:pt x="4" y="235"/>
                    </a:lnTo>
                    <a:lnTo>
                      <a:pt x="10" y="191"/>
                    </a:lnTo>
                    <a:lnTo>
                      <a:pt x="20" y="147"/>
                    </a:lnTo>
                    <a:lnTo>
                      <a:pt x="33" y="101"/>
                    </a:lnTo>
                    <a:lnTo>
                      <a:pt x="49" y="62"/>
                    </a:lnTo>
                    <a:lnTo>
                      <a:pt x="69" y="29"/>
                    </a:lnTo>
                    <a:lnTo>
                      <a:pt x="94" y="8"/>
                    </a:lnTo>
                    <a:lnTo>
                      <a:pt x="121" y="0"/>
                    </a:lnTo>
                    <a:lnTo>
                      <a:pt x="131" y="2"/>
                    </a:lnTo>
                    <a:lnTo>
                      <a:pt x="141" y="5"/>
                    </a:lnTo>
                    <a:lnTo>
                      <a:pt x="152" y="11"/>
                    </a:lnTo>
                    <a:lnTo>
                      <a:pt x="160" y="20"/>
                    </a:lnTo>
                    <a:lnTo>
                      <a:pt x="175" y="46"/>
                    </a:lnTo>
                    <a:lnTo>
                      <a:pt x="185" y="78"/>
                    </a:lnTo>
                    <a:lnTo>
                      <a:pt x="191" y="116"/>
                    </a:lnTo>
                    <a:lnTo>
                      <a:pt x="194" y="155"/>
                    </a:lnTo>
                    <a:lnTo>
                      <a:pt x="195" y="194"/>
                    </a:lnTo>
                    <a:lnTo>
                      <a:pt x="195" y="232"/>
                    </a:lnTo>
                    <a:lnTo>
                      <a:pt x="192" y="264"/>
                    </a:lnTo>
                    <a:lnTo>
                      <a:pt x="191" y="289"/>
                    </a:lnTo>
                    <a:lnTo>
                      <a:pt x="191" y="290"/>
                    </a:lnTo>
                    <a:lnTo>
                      <a:pt x="191" y="292"/>
                    </a:lnTo>
                    <a:lnTo>
                      <a:pt x="189" y="307"/>
                    </a:lnTo>
                    <a:lnTo>
                      <a:pt x="186" y="320"/>
                    </a:lnTo>
                    <a:lnTo>
                      <a:pt x="179" y="331"/>
                    </a:lnTo>
                    <a:lnTo>
                      <a:pt x="172" y="341"/>
                    </a:lnTo>
                    <a:lnTo>
                      <a:pt x="162" y="351"/>
                    </a:lnTo>
                    <a:lnTo>
                      <a:pt x="152" y="357"/>
                    </a:lnTo>
                    <a:lnTo>
                      <a:pt x="140" y="360"/>
                    </a:lnTo>
                    <a:lnTo>
                      <a:pt x="127" y="362"/>
                    </a:lnTo>
                    <a:lnTo>
                      <a:pt x="115" y="360"/>
                    </a:lnTo>
                    <a:lnTo>
                      <a:pt x="105" y="357"/>
                    </a:lnTo>
                    <a:lnTo>
                      <a:pt x="95" y="351"/>
                    </a:lnTo>
                    <a:lnTo>
                      <a:pt x="85" y="343"/>
                    </a:lnTo>
                    <a:lnTo>
                      <a:pt x="78" y="331"/>
                    </a:lnTo>
                    <a:lnTo>
                      <a:pt x="72" y="320"/>
                    </a:lnTo>
                    <a:lnTo>
                      <a:pt x="69" y="307"/>
                    </a:lnTo>
                    <a:lnTo>
                      <a:pt x="68" y="292"/>
                    </a:lnTo>
                    <a:close/>
                  </a:path>
                </a:pathLst>
              </a:custGeom>
              <a:solidFill>
                <a:srgbClr val="6B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4" name="Freeform 39"/>
              <p:cNvSpPr>
                <a:spLocks/>
              </p:cNvSpPr>
              <p:nvPr/>
            </p:nvSpPr>
            <p:spPr bwMode="auto">
              <a:xfrm>
                <a:off x="3236" y="2505"/>
                <a:ext cx="193" cy="179"/>
              </a:xfrm>
              <a:custGeom>
                <a:avLst/>
                <a:gdLst>
                  <a:gd name="T0" fmla="*/ 67 w 193"/>
                  <a:gd name="T1" fmla="*/ 19 h 358"/>
                  <a:gd name="T2" fmla="*/ 67 w 193"/>
                  <a:gd name="T3" fmla="*/ 17 h 358"/>
                  <a:gd name="T4" fmla="*/ 0 w 193"/>
                  <a:gd name="T5" fmla="*/ 17 h 358"/>
                  <a:gd name="T6" fmla="*/ 4 w 193"/>
                  <a:gd name="T7" fmla="*/ 15 h 358"/>
                  <a:gd name="T8" fmla="*/ 10 w 193"/>
                  <a:gd name="T9" fmla="*/ 12 h 358"/>
                  <a:gd name="T10" fmla="*/ 20 w 193"/>
                  <a:gd name="T11" fmla="*/ 10 h 358"/>
                  <a:gd name="T12" fmla="*/ 32 w 193"/>
                  <a:gd name="T13" fmla="*/ 7 h 358"/>
                  <a:gd name="T14" fmla="*/ 48 w 193"/>
                  <a:gd name="T15" fmla="*/ 4 h 358"/>
                  <a:gd name="T16" fmla="*/ 68 w 193"/>
                  <a:gd name="T17" fmla="*/ 2 h 358"/>
                  <a:gd name="T18" fmla="*/ 91 w 193"/>
                  <a:gd name="T19" fmla="*/ 1 h 358"/>
                  <a:gd name="T20" fmla="*/ 119 w 193"/>
                  <a:gd name="T21" fmla="*/ 0 h 358"/>
                  <a:gd name="T22" fmla="*/ 130 w 193"/>
                  <a:gd name="T23" fmla="*/ 1 h 358"/>
                  <a:gd name="T24" fmla="*/ 140 w 193"/>
                  <a:gd name="T25" fmla="*/ 1 h 358"/>
                  <a:gd name="T26" fmla="*/ 149 w 193"/>
                  <a:gd name="T27" fmla="*/ 1 h 358"/>
                  <a:gd name="T28" fmla="*/ 158 w 193"/>
                  <a:gd name="T29" fmla="*/ 2 h 358"/>
                  <a:gd name="T30" fmla="*/ 172 w 193"/>
                  <a:gd name="T31" fmla="*/ 3 h 358"/>
                  <a:gd name="T32" fmla="*/ 182 w 193"/>
                  <a:gd name="T33" fmla="*/ 5 h 358"/>
                  <a:gd name="T34" fmla="*/ 188 w 193"/>
                  <a:gd name="T35" fmla="*/ 7 h 358"/>
                  <a:gd name="T36" fmla="*/ 193 w 193"/>
                  <a:gd name="T37" fmla="*/ 10 h 358"/>
                  <a:gd name="T38" fmla="*/ 193 w 193"/>
                  <a:gd name="T39" fmla="*/ 12 h 358"/>
                  <a:gd name="T40" fmla="*/ 193 w 193"/>
                  <a:gd name="T41" fmla="*/ 15 h 358"/>
                  <a:gd name="T42" fmla="*/ 191 w 193"/>
                  <a:gd name="T43" fmla="*/ 17 h 358"/>
                  <a:gd name="T44" fmla="*/ 188 w 193"/>
                  <a:gd name="T45" fmla="*/ 18 h 358"/>
                  <a:gd name="T46" fmla="*/ 188 w 193"/>
                  <a:gd name="T47" fmla="*/ 18 h 358"/>
                  <a:gd name="T48" fmla="*/ 188 w 193"/>
                  <a:gd name="T49" fmla="*/ 18 h 358"/>
                  <a:gd name="T50" fmla="*/ 188 w 193"/>
                  <a:gd name="T51" fmla="*/ 18 h 358"/>
                  <a:gd name="T52" fmla="*/ 188 w 193"/>
                  <a:gd name="T53" fmla="*/ 18 h 358"/>
                  <a:gd name="T54" fmla="*/ 188 w 193"/>
                  <a:gd name="T55" fmla="*/ 18 h 358"/>
                  <a:gd name="T56" fmla="*/ 187 w 193"/>
                  <a:gd name="T57" fmla="*/ 19 h 358"/>
                  <a:gd name="T58" fmla="*/ 184 w 193"/>
                  <a:gd name="T59" fmla="*/ 20 h 358"/>
                  <a:gd name="T60" fmla="*/ 178 w 193"/>
                  <a:gd name="T61" fmla="*/ 21 h 358"/>
                  <a:gd name="T62" fmla="*/ 171 w 193"/>
                  <a:gd name="T63" fmla="*/ 22 h 358"/>
                  <a:gd name="T64" fmla="*/ 161 w 193"/>
                  <a:gd name="T65" fmla="*/ 22 h 358"/>
                  <a:gd name="T66" fmla="*/ 151 w 193"/>
                  <a:gd name="T67" fmla="*/ 23 h 358"/>
                  <a:gd name="T68" fmla="*/ 139 w 193"/>
                  <a:gd name="T69" fmla="*/ 23 h 358"/>
                  <a:gd name="T70" fmla="*/ 126 w 193"/>
                  <a:gd name="T71" fmla="*/ 23 h 358"/>
                  <a:gd name="T72" fmla="*/ 114 w 193"/>
                  <a:gd name="T73" fmla="*/ 23 h 358"/>
                  <a:gd name="T74" fmla="*/ 104 w 193"/>
                  <a:gd name="T75" fmla="*/ 23 h 358"/>
                  <a:gd name="T76" fmla="*/ 94 w 193"/>
                  <a:gd name="T77" fmla="*/ 22 h 358"/>
                  <a:gd name="T78" fmla="*/ 85 w 193"/>
                  <a:gd name="T79" fmla="*/ 22 h 358"/>
                  <a:gd name="T80" fmla="*/ 78 w 193"/>
                  <a:gd name="T81" fmla="*/ 21 h 358"/>
                  <a:gd name="T82" fmla="*/ 72 w 193"/>
                  <a:gd name="T83" fmla="*/ 20 h 358"/>
                  <a:gd name="T84" fmla="*/ 68 w 193"/>
                  <a:gd name="T85" fmla="*/ 19 h 358"/>
                  <a:gd name="T86" fmla="*/ 67 w 193"/>
                  <a:gd name="T87" fmla="*/ 19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
                  <a:gd name="T133" fmla="*/ 0 h 358"/>
                  <a:gd name="T134" fmla="*/ 193 w 193"/>
                  <a:gd name="T135" fmla="*/ 358 h 3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 h="358">
                    <a:moveTo>
                      <a:pt x="67" y="290"/>
                    </a:moveTo>
                    <a:lnTo>
                      <a:pt x="67" y="270"/>
                    </a:lnTo>
                    <a:lnTo>
                      <a:pt x="0" y="269"/>
                    </a:lnTo>
                    <a:lnTo>
                      <a:pt x="4" y="231"/>
                    </a:lnTo>
                    <a:lnTo>
                      <a:pt x="10" y="189"/>
                    </a:lnTo>
                    <a:lnTo>
                      <a:pt x="20" y="145"/>
                    </a:lnTo>
                    <a:lnTo>
                      <a:pt x="32" y="101"/>
                    </a:lnTo>
                    <a:lnTo>
                      <a:pt x="48" y="62"/>
                    </a:lnTo>
                    <a:lnTo>
                      <a:pt x="68" y="29"/>
                    </a:lnTo>
                    <a:lnTo>
                      <a:pt x="91" y="8"/>
                    </a:lnTo>
                    <a:lnTo>
                      <a:pt x="119" y="0"/>
                    </a:lnTo>
                    <a:lnTo>
                      <a:pt x="130" y="1"/>
                    </a:lnTo>
                    <a:lnTo>
                      <a:pt x="140" y="5"/>
                    </a:lnTo>
                    <a:lnTo>
                      <a:pt x="149" y="11"/>
                    </a:lnTo>
                    <a:lnTo>
                      <a:pt x="158" y="19"/>
                    </a:lnTo>
                    <a:lnTo>
                      <a:pt x="172" y="44"/>
                    </a:lnTo>
                    <a:lnTo>
                      <a:pt x="182" y="76"/>
                    </a:lnTo>
                    <a:lnTo>
                      <a:pt x="188" y="114"/>
                    </a:lnTo>
                    <a:lnTo>
                      <a:pt x="193" y="151"/>
                    </a:lnTo>
                    <a:lnTo>
                      <a:pt x="193" y="190"/>
                    </a:lnTo>
                    <a:lnTo>
                      <a:pt x="193" y="228"/>
                    </a:lnTo>
                    <a:lnTo>
                      <a:pt x="191" y="261"/>
                    </a:lnTo>
                    <a:lnTo>
                      <a:pt x="188" y="285"/>
                    </a:lnTo>
                    <a:lnTo>
                      <a:pt x="188" y="287"/>
                    </a:lnTo>
                    <a:lnTo>
                      <a:pt x="188" y="288"/>
                    </a:lnTo>
                    <a:lnTo>
                      <a:pt x="187" y="303"/>
                    </a:lnTo>
                    <a:lnTo>
                      <a:pt x="184" y="316"/>
                    </a:lnTo>
                    <a:lnTo>
                      <a:pt x="178" y="327"/>
                    </a:lnTo>
                    <a:lnTo>
                      <a:pt x="171" y="337"/>
                    </a:lnTo>
                    <a:lnTo>
                      <a:pt x="161" y="347"/>
                    </a:lnTo>
                    <a:lnTo>
                      <a:pt x="151" y="354"/>
                    </a:lnTo>
                    <a:lnTo>
                      <a:pt x="139" y="357"/>
                    </a:lnTo>
                    <a:lnTo>
                      <a:pt x="126" y="358"/>
                    </a:lnTo>
                    <a:lnTo>
                      <a:pt x="114" y="357"/>
                    </a:lnTo>
                    <a:lnTo>
                      <a:pt x="104" y="354"/>
                    </a:lnTo>
                    <a:lnTo>
                      <a:pt x="94" y="347"/>
                    </a:lnTo>
                    <a:lnTo>
                      <a:pt x="85" y="339"/>
                    </a:lnTo>
                    <a:lnTo>
                      <a:pt x="78" y="327"/>
                    </a:lnTo>
                    <a:lnTo>
                      <a:pt x="72" y="316"/>
                    </a:lnTo>
                    <a:lnTo>
                      <a:pt x="68" y="303"/>
                    </a:lnTo>
                    <a:lnTo>
                      <a:pt x="67" y="290"/>
                    </a:lnTo>
                    <a:close/>
                  </a:path>
                </a:pathLst>
              </a:custGeom>
              <a:solidFill>
                <a:srgbClr val="7005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5" name="Freeform 40"/>
              <p:cNvSpPr>
                <a:spLocks/>
              </p:cNvSpPr>
              <p:nvPr/>
            </p:nvSpPr>
            <p:spPr bwMode="auto">
              <a:xfrm>
                <a:off x="3236" y="2506"/>
                <a:ext cx="191" cy="177"/>
              </a:xfrm>
              <a:custGeom>
                <a:avLst/>
                <a:gdLst>
                  <a:gd name="T0" fmla="*/ 68 w 191"/>
                  <a:gd name="T1" fmla="*/ 18 h 354"/>
                  <a:gd name="T2" fmla="*/ 68 w 191"/>
                  <a:gd name="T3" fmla="*/ 17 h 354"/>
                  <a:gd name="T4" fmla="*/ 0 w 191"/>
                  <a:gd name="T5" fmla="*/ 17 h 354"/>
                  <a:gd name="T6" fmla="*/ 4 w 191"/>
                  <a:gd name="T7" fmla="*/ 15 h 354"/>
                  <a:gd name="T8" fmla="*/ 12 w 191"/>
                  <a:gd name="T9" fmla="*/ 12 h 354"/>
                  <a:gd name="T10" fmla="*/ 20 w 191"/>
                  <a:gd name="T11" fmla="*/ 9 h 354"/>
                  <a:gd name="T12" fmla="*/ 33 w 191"/>
                  <a:gd name="T13" fmla="*/ 7 h 354"/>
                  <a:gd name="T14" fmla="*/ 48 w 191"/>
                  <a:gd name="T15" fmla="*/ 4 h 354"/>
                  <a:gd name="T16" fmla="*/ 68 w 191"/>
                  <a:gd name="T17" fmla="*/ 2 h 354"/>
                  <a:gd name="T18" fmla="*/ 91 w 191"/>
                  <a:gd name="T19" fmla="*/ 1 h 354"/>
                  <a:gd name="T20" fmla="*/ 119 w 191"/>
                  <a:gd name="T21" fmla="*/ 0 h 354"/>
                  <a:gd name="T22" fmla="*/ 130 w 191"/>
                  <a:gd name="T23" fmla="*/ 1 h 354"/>
                  <a:gd name="T24" fmla="*/ 140 w 191"/>
                  <a:gd name="T25" fmla="*/ 1 h 354"/>
                  <a:gd name="T26" fmla="*/ 149 w 191"/>
                  <a:gd name="T27" fmla="*/ 1 h 354"/>
                  <a:gd name="T28" fmla="*/ 156 w 191"/>
                  <a:gd name="T29" fmla="*/ 2 h 354"/>
                  <a:gd name="T30" fmla="*/ 171 w 191"/>
                  <a:gd name="T31" fmla="*/ 3 h 354"/>
                  <a:gd name="T32" fmla="*/ 181 w 191"/>
                  <a:gd name="T33" fmla="*/ 5 h 354"/>
                  <a:gd name="T34" fmla="*/ 187 w 191"/>
                  <a:gd name="T35" fmla="*/ 7 h 354"/>
                  <a:gd name="T36" fmla="*/ 191 w 191"/>
                  <a:gd name="T37" fmla="*/ 10 h 354"/>
                  <a:gd name="T38" fmla="*/ 191 w 191"/>
                  <a:gd name="T39" fmla="*/ 12 h 354"/>
                  <a:gd name="T40" fmla="*/ 191 w 191"/>
                  <a:gd name="T41" fmla="*/ 15 h 354"/>
                  <a:gd name="T42" fmla="*/ 190 w 191"/>
                  <a:gd name="T43" fmla="*/ 17 h 354"/>
                  <a:gd name="T44" fmla="*/ 187 w 191"/>
                  <a:gd name="T45" fmla="*/ 18 h 354"/>
                  <a:gd name="T46" fmla="*/ 187 w 191"/>
                  <a:gd name="T47" fmla="*/ 18 h 354"/>
                  <a:gd name="T48" fmla="*/ 187 w 191"/>
                  <a:gd name="T49" fmla="*/ 18 h 354"/>
                  <a:gd name="T50" fmla="*/ 187 w 191"/>
                  <a:gd name="T51" fmla="*/ 18 h 354"/>
                  <a:gd name="T52" fmla="*/ 187 w 191"/>
                  <a:gd name="T53" fmla="*/ 18 h 354"/>
                  <a:gd name="T54" fmla="*/ 187 w 191"/>
                  <a:gd name="T55" fmla="*/ 18 h 354"/>
                  <a:gd name="T56" fmla="*/ 185 w 191"/>
                  <a:gd name="T57" fmla="*/ 19 h 354"/>
                  <a:gd name="T58" fmla="*/ 182 w 191"/>
                  <a:gd name="T59" fmla="*/ 20 h 354"/>
                  <a:gd name="T60" fmla="*/ 177 w 191"/>
                  <a:gd name="T61" fmla="*/ 21 h 354"/>
                  <a:gd name="T62" fmla="*/ 169 w 191"/>
                  <a:gd name="T63" fmla="*/ 21 h 354"/>
                  <a:gd name="T64" fmla="*/ 159 w 191"/>
                  <a:gd name="T65" fmla="*/ 22 h 354"/>
                  <a:gd name="T66" fmla="*/ 149 w 191"/>
                  <a:gd name="T67" fmla="*/ 22 h 354"/>
                  <a:gd name="T68" fmla="*/ 138 w 191"/>
                  <a:gd name="T69" fmla="*/ 23 h 354"/>
                  <a:gd name="T70" fmla="*/ 126 w 191"/>
                  <a:gd name="T71" fmla="*/ 23 h 354"/>
                  <a:gd name="T72" fmla="*/ 114 w 191"/>
                  <a:gd name="T73" fmla="*/ 23 h 354"/>
                  <a:gd name="T74" fmla="*/ 104 w 191"/>
                  <a:gd name="T75" fmla="*/ 22 h 354"/>
                  <a:gd name="T76" fmla="*/ 94 w 191"/>
                  <a:gd name="T77" fmla="*/ 22 h 354"/>
                  <a:gd name="T78" fmla="*/ 85 w 191"/>
                  <a:gd name="T79" fmla="*/ 21 h 354"/>
                  <a:gd name="T80" fmla="*/ 78 w 191"/>
                  <a:gd name="T81" fmla="*/ 21 h 354"/>
                  <a:gd name="T82" fmla="*/ 72 w 191"/>
                  <a:gd name="T83" fmla="*/ 20 h 354"/>
                  <a:gd name="T84" fmla="*/ 69 w 191"/>
                  <a:gd name="T85" fmla="*/ 19 h 354"/>
                  <a:gd name="T86" fmla="*/ 68 w 191"/>
                  <a:gd name="T87" fmla="*/ 18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1"/>
                  <a:gd name="T133" fmla="*/ 0 h 354"/>
                  <a:gd name="T134" fmla="*/ 191 w 191"/>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1" h="354">
                    <a:moveTo>
                      <a:pt x="68" y="287"/>
                    </a:moveTo>
                    <a:lnTo>
                      <a:pt x="68" y="268"/>
                    </a:lnTo>
                    <a:lnTo>
                      <a:pt x="0" y="266"/>
                    </a:lnTo>
                    <a:lnTo>
                      <a:pt x="4" y="229"/>
                    </a:lnTo>
                    <a:lnTo>
                      <a:pt x="12" y="188"/>
                    </a:lnTo>
                    <a:lnTo>
                      <a:pt x="20" y="144"/>
                    </a:lnTo>
                    <a:lnTo>
                      <a:pt x="33" y="100"/>
                    </a:lnTo>
                    <a:lnTo>
                      <a:pt x="48" y="61"/>
                    </a:lnTo>
                    <a:lnTo>
                      <a:pt x="68" y="30"/>
                    </a:lnTo>
                    <a:lnTo>
                      <a:pt x="91" y="8"/>
                    </a:lnTo>
                    <a:lnTo>
                      <a:pt x="119" y="0"/>
                    </a:lnTo>
                    <a:lnTo>
                      <a:pt x="130" y="2"/>
                    </a:lnTo>
                    <a:lnTo>
                      <a:pt x="140" y="5"/>
                    </a:lnTo>
                    <a:lnTo>
                      <a:pt x="149" y="12"/>
                    </a:lnTo>
                    <a:lnTo>
                      <a:pt x="156" y="20"/>
                    </a:lnTo>
                    <a:lnTo>
                      <a:pt x="171" y="44"/>
                    </a:lnTo>
                    <a:lnTo>
                      <a:pt x="181" y="77"/>
                    </a:lnTo>
                    <a:lnTo>
                      <a:pt x="187" y="113"/>
                    </a:lnTo>
                    <a:lnTo>
                      <a:pt x="191" y="152"/>
                    </a:lnTo>
                    <a:lnTo>
                      <a:pt x="191" y="191"/>
                    </a:lnTo>
                    <a:lnTo>
                      <a:pt x="191" y="227"/>
                    </a:lnTo>
                    <a:lnTo>
                      <a:pt x="190" y="258"/>
                    </a:lnTo>
                    <a:lnTo>
                      <a:pt x="187" y="282"/>
                    </a:lnTo>
                    <a:lnTo>
                      <a:pt x="187" y="284"/>
                    </a:lnTo>
                    <a:lnTo>
                      <a:pt x="187" y="286"/>
                    </a:lnTo>
                    <a:lnTo>
                      <a:pt x="185" y="299"/>
                    </a:lnTo>
                    <a:lnTo>
                      <a:pt x="182" y="312"/>
                    </a:lnTo>
                    <a:lnTo>
                      <a:pt x="177" y="323"/>
                    </a:lnTo>
                    <a:lnTo>
                      <a:pt x="169" y="335"/>
                    </a:lnTo>
                    <a:lnTo>
                      <a:pt x="159" y="343"/>
                    </a:lnTo>
                    <a:lnTo>
                      <a:pt x="149" y="349"/>
                    </a:lnTo>
                    <a:lnTo>
                      <a:pt x="138" y="353"/>
                    </a:lnTo>
                    <a:lnTo>
                      <a:pt x="126" y="354"/>
                    </a:lnTo>
                    <a:lnTo>
                      <a:pt x="114" y="353"/>
                    </a:lnTo>
                    <a:lnTo>
                      <a:pt x="104" y="349"/>
                    </a:lnTo>
                    <a:lnTo>
                      <a:pt x="94" y="344"/>
                    </a:lnTo>
                    <a:lnTo>
                      <a:pt x="85" y="336"/>
                    </a:lnTo>
                    <a:lnTo>
                      <a:pt x="78" y="325"/>
                    </a:lnTo>
                    <a:lnTo>
                      <a:pt x="72" y="313"/>
                    </a:lnTo>
                    <a:lnTo>
                      <a:pt x="69" y="300"/>
                    </a:lnTo>
                    <a:lnTo>
                      <a:pt x="68" y="287"/>
                    </a:lnTo>
                    <a:close/>
                  </a:path>
                </a:pathLst>
              </a:custGeom>
              <a:solidFill>
                <a:srgbClr val="750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6" name="Freeform 41"/>
              <p:cNvSpPr>
                <a:spLocks/>
              </p:cNvSpPr>
              <p:nvPr/>
            </p:nvSpPr>
            <p:spPr bwMode="auto">
              <a:xfrm>
                <a:off x="3237" y="2506"/>
                <a:ext cx="189" cy="176"/>
              </a:xfrm>
              <a:custGeom>
                <a:avLst/>
                <a:gdLst>
                  <a:gd name="T0" fmla="*/ 67 w 189"/>
                  <a:gd name="T1" fmla="*/ 18 h 351"/>
                  <a:gd name="T2" fmla="*/ 67 w 189"/>
                  <a:gd name="T3" fmla="*/ 17 h 351"/>
                  <a:gd name="T4" fmla="*/ 0 w 189"/>
                  <a:gd name="T5" fmla="*/ 17 h 351"/>
                  <a:gd name="T6" fmla="*/ 5 w 189"/>
                  <a:gd name="T7" fmla="*/ 15 h 351"/>
                  <a:gd name="T8" fmla="*/ 11 w 189"/>
                  <a:gd name="T9" fmla="*/ 12 h 351"/>
                  <a:gd name="T10" fmla="*/ 21 w 189"/>
                  <a:gd name="T11" fmla="*/ 9 h 351"/>
                  <a:gd name="T12" fmla="*/ 32 w 189"/>
                  <a:gd name="T13" fmla="*/ 7 h 351"/>
                  <a:gd name="T14" fmla="*/ 48 w 189"/>
                  <a:gd name="T15" fmla="*/ 4 h 351"/>
                  <a:gd name="T16" fmla="*/ 67 w 189"/>
                  <a:gd name="T17" fmla="*/ 2 h 351"/>
                  <a:gd name="T18" fmla="*/ 90 w 189"/>
                  <a:gd name="T19" fmla="*/ 1 h 351"/>
                  <a:gd name="T20" fmla="*/ 118 w 189"/>
                  <a:gd name="T21" fmla="*/ 0 h 351"/>
                  <a:gd name="T22" fmla="*/ 128 w 189"/>
                  <a:gd name="T23" fmla="*/ 1 h 351"/>
                  <a:gd name="T24" fmla="*/ 138 w 189"/>
                  <a:gd name="T25" fmla="*/ 1 h 351"/>
                  <a:gd name="T26" fmla="*/ 147 w 189"/>
                  <a:gd name="T27" fmla="*/ 1 h 351"/>
                  <a:gd name="T28" fmla="*/ 155 w 189"/>
                  <a:gd name="T29" fmla="*/ 2 h 351"/>
                  <a:gd name="T30" fmla="*/ 178 w 189"/>
                  <a:gd name="T31" fmla="*/ 5 h 351"/>
                  <a:gd name="T32" fmla="*/ 189 w 189"/>
                  <a:gd name="T33" fmla="*/ 10 h 351"/>
                  <a:gd name="T34" fmla="*/ 189 w 189"/>
                  <a:gd name="T35" fmla="*/ 15 h 351"/>
                  <a:gd name="T36" fmla="*/ 184 w 189"/>
                  <a:gd name="T37" fmla="*/ 18 h 351"/>
                  <a:gd name="T38" fmla="*/ 184 w 189"/>
                  <a:gd name="T39" fmla="*/ 18 h 351"/>
                  <a:gd name="T40" fmla="*/ 184 w 189"/>
                  <a:gd name="T41" fmla="*/ 18 h 351"/>
                  <a:gd name="T42" fmla="*/ 184 w 189"/>
                  <a:gd name="T43" fmla="*/ 18 h 351"/>
                  <a:gd name="T44" fmla="*/ 184 w 189"/>
                  <a:gd name="T45" fmla="*/ 18 h 351"/>
                  <a:gd name="T46" fmla="*/ 184 w 189"/>
                  <a:gd name="T47" fmla="*/ 18 h 351"/>
                  <a:gd name="T48" fmla="*/ 183 w 189"/>
                  <a:gd name="T49" fmla="*/ 19 h 351"/>
                  <a:gd name="T50" fmla="*/ 180 w 189"/>
                  <a:gd name="T51" fmla="*/ 20 h 351"/>
                  <a:gd name="T52" fmla="*/ 174 w 189"/>
                  <a:gd name="T53" fmla="*/ 20 h 351"/>
                  <a:gd name="T54" fmla="*/ 167 w 189"/>
                  <a:gd name="T55" fmla="*/ 21 h 351"/>
                  <a:gd name="T56" fmla="*/ 158 w 189"/>
                  <a:gd name="T57" fmla="*/ 22 h 351"/>
                  <a:gd name="T58" fmla="*/ 148 w 189"/>
                  <a:gd name="T59" fmla="*/ 22 h 351"/>
                  <a:gd name="T60" fmla="*/ 137 w 189"/>
                  <a:gd name="T61" fmla="*/ 22 h 351"/>
                  <a:gd name="T62" fmla="*/ 123 w 189"/>
                  <a:gd name="T63" fmla="*/ 22 h 351"/>
                  <a:gd name="T64" fmla="*/ 112 w 189"/>
                  <a:gd name="T65" fmla="*/ 22 h 351"/>
                  <a:gd name="T66" fmla="*/ 103 w 189"/>
                  <a:gd name="T67" fmla="*/ 22 h 351"/>
                  <a:gd name="T68" fmla="*/ 95 w 189"/>
                  <a:gd name="T69" fmla="*/ 22 h 351"/>
                  <a:gd name="T70" fmla="*/ 86 w 189"/>
                  <a:gd name="T71" fmla="*/ 21 h 351"/>
                  <a:gd name="T72" fmla="*/ 79 w 189"/>
                  <a:gd name="T73" fmla="*/ 21 h 351"/>
                  <a:gd name="T74" fmla="*/ 73 w 189"/>
                  <a:gd name="T75" fmla="*/ 20 h 351"/>
                  <a:gd name="T76" fmla="*/ 68 w 189"/>
                  <a:gd name="T77" fmla="*/ 19 h 351"/>
                  <a:gd name="T78" fmla="*/ 67 w 189"/>
                  <a:gd name="T79" fmla="*/ 18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9"/>
                  <a:gd name="T121" fmla="*/ 0 h 351"/>
                  <a:gd name="T122" fmla="*/ 189 w 189"/>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9" h="351">
                    <a:moveTo>
                      <a:pt x="67" y="284"/>
                    </a:moveTo>
                    <a:lnTo>
                      <a:pt x="67" y="266"/>
                    </a:lnTo>
                    <a:lnTo>
                      <a:pt x="0" y="264"/>
                    </a:lnTo>
                    <a:lnTo>
                      <a:pt x="5" y="227"/>
                    </a:lnTo>
                    <a:lnTo>
                      <a:pt x="11" y="184"/>
                    </a:lnTo>
                    <a:lnTo>
                      <a:pt x="21" y="142"/>
                    </a:lnTo>
                    <a:lnTo>
                      <a:pt x="32" y="98"/>
                    </a:lnTo>
                    <a:lnTo>
                      <a:pt x="48" y="60"/>
                    </a:lnTo>
                    <a:lnTo>
                      <a:pt x="67" y="29"/>
                    </a:lnTo>
                    <a:lnTo>
                      <a:pt x="90" y="8"/>
                    </a:lnTo>
                    <a:lnTo>
                      <a:pt x="118" y="0"/>
                    </a:lnTo>
                    <a:lnTo>
                      <a:pt x="128" y="2"/>
                    </a:lnTo>
                    <a:lnTo>
                      <a:pt x="138" y="5"/>
                    </a:lnTo>
                    <a:lnTo>
                      <a:pt x="147" y="11"/>
                    </a:lnTo>
                    <a:lnTo>
                      <a:pt x="155" y="19"/>
                    </a:lnTo>
                    <a:lnTo>
                      <a:pt x="178" y="77"/>
                    </a:lnTo>
                    <a:lnTo>
                      <a:pt x="189" y="150"/>
                    </a:lnTo>
                    <a:lnTo>
                      <a:pt x="189" y="225"/>
                    </a:lnTo>
                    <a:lnTo>
                      <a:pt x="184" y="280"/>
                    </a:lnTo>
                    <a:lnTo>
                      <a:pt x="184" y="282"/>
                    </a:lnTo>
                    <a:lnTo>
                      <a:pt x="183" y="295"/>
                    </a:lnTo>
                    <a:lnTo>
                      <a:pt x="180" y="308"/>
                    </a:lnTo>
                    <a:lnTo>
                      <a:pt x="174" y="320"/>
                    </a:lnTo>
                    <a:lnTo>
                      <a:pt x="167" y="331"/>
                    </a:lnTo>
                    <a:lnTo>
                      <a:pt x="158" y="339"/>
                    </a:lnTo>
                    <a:lnTo>
                      <a:pt x="148" y="346"/>
                    </a:lnTo>
                    <a:lnTo>
                      <a:pt x="137" y="349"/>
                    </a:lnTo>
                    <a:lnTo>
                      <a:pt x="123" y="351"/>
                    </a:lnTo>
                    <a:lnTo>
                      <a:pt x="112" y="349"/>
                    </a:lnTo>
                    <a:lnTo>
                      <a:pt x="103" y="346"/>
                    </a:lnTo>
                    <a:lnTo>
                      <a:pt x="95" y="341"/>
                    </a:lnTo>
                    <a:lnTo>
                      <a:pt x="86" y="333"/>
                    </a:lnTo>
                    <a:lnTo>
                      <a:pt x="79" y="321"/>
                    </a:lnTo>
                    <a:lnTo>
                      <a:pt x="73" y="310"/>
                    </a:lnTo>
                    <a:lnTo>
                      <a:pt x="68" y="297"/>
                    </a:lnTo>
                    <a:lnTo>
                      <a:pt x="67" y="284"/>
                    </a:lnTo>
                    <a:close/>
                  </a:path>
                </a:pathLst>
              </a:custGeom>
              <a:solidFill>
                <a:srgbClr val="7C19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7" name="Freeform 42"/>
              <p:cNvSpPr>
                <a:spLocks/>
              </p:cNvSpPr>
              <p:nvPr/>
            </p:nvSpPr>
            <p:spPr bwMode="auto">
              <a:xfrm>
                <a:off x="3239" y="2507"/>
                <a:ext cx="185" cy="174"/>
              </a:xfrm>
              <a:custGeom>
                <a:avLst/>
                <a:gdLst>
                  <a:gd name="T0" fmla="*/ 66 w 185"/>
                  <a:gd name="T1" fmla="*/ 18 h 347"/>
                  <a:gd name="T2" fmla="*/ 66 w 185"/>
                  <a:gd name="T3" fmla="*/ 17 h 347"/>
                  <a:gd name="T4" fmla="*/ 0 w 185"/>
                  <a:gd name="T5" fmla="*/ 17 h 347"/>
                  <a:gd name="T6" fmla="*/ 4 w 185"/>
                  <a:gd name="T7" fmla="*/ 15 h 347"/>
                  <a:gd name="T8" fmla="*/ 10 w 185"/>
                  <a:gd name="T9" fmla="*/ 12 h 347"/>
                  <a:gd name="T10" fmla="*/ 19 w 185"/>
                  <a:gd name="T11" fmla="*/ 9 h 347"/>
                  <a:gd name="T12" fmla="*/ 32 w 185"/>
                  <a:gd name="T13" fmla="*/ 7 h 347"/>
                  <a:gd name="T14" fmla="*/ 46 w 185"/>
                  <a:gd name="T15" fmla="*/ 4 h 347"/>
                  <a:gd name="T16" fmla="*/ 65 w 185"/>
                  <a:gd name="T17" fmla="*/ 2 h 347"/>
                  <a:gd name="T18" fmla="*/ 88 w 185"/>
                  <a:gd name="T19" fmla="*/ 1 h 347"/>
                  <a:gd name="T20" fmla="*/ 114 w 185"/>
                  <a:gd name="T21" fmla="*/ 0 h 347"/>
                  <a:gd name="T22" fmla="*/ 126 w 185"/>
                  <a:gd name="T23" fmla="*/ 1 h 347"/>
                  <a:gd name="T24" fmla="*/ 136 w 185"/>
                  <a:gd name="T25" fmla="*/ 1 h 347"/>
                  <a:gd name="T26" fmla="*/ 145 w 185"/>
                  <a:gd name="T27" fmla="*/ 1 h 347"/>
                  <a:gd name="T28" fmla="*/ 152 w 185"/>
                  <a:gd name="T29" fmla="*/ 2 h 347"/>
                  <a:gd name="T30" fmla="*/ 175 w 185"/>
                  <a:gd name="T31" fmla="*/ 5 h 347"/>
                  <a:gd name="T32" fmla="*/ 185 w 185"/>
                  <a:gd name="T33" fmla="*/ 10 h 347"/>
                  <a:gd name="T34" fmla="*/ 185 w 185"/>
                  <a:gd name="T35" fmla="*/ 14 h 347"/>
                  <a:gd name="T36" fmla="*/ 182 w 185"/>
                  <a:gd name="T37" fmla="*/ 18 h 347"/>
                  <a:gd name="T38" fmla="*/ 182 w 185"/>
                  <a:gd name="T39" fmla="*/ 18 h 347"/>
                  <a:gd name="T40" fmla="*/ 182 w 185"/>
                  <a:gd name="T41" fmla="*/ 18 h 347"/>
                  <a:gd name="T42" fmla="*/ 182 w 185"/>
                  <a:gd name="T43" fmla="*/ 18 h 347"/>
                  <a:gd name="T44" fmla="*/ 182 w 185"/>
                  <a:gd name="T45" fmla="*/ 18 h 347"/>
                  <a:gd name="T46" fmla="*/ 182 w 185"/>
                  <a:gd name="T47" fmla="*/ 18 h 347"/>
                  <a:gd name="T48" fmla="*/ 181 w 185"/>
                  <a:gd name="T49" fmla="*/ 19 h 347"/>
                  <a:gd name="T50" fmla="*/ 178 w 185"/>
                  <a:gd name="T51" fmla="*/ 20 h 347"/>
                  <a:gd name="T52" fmla="*/ 172 w 185"/>
                  <a:gd name="T53" fmla="*/ 20 h 347"/>
                  <a:gd name="T54" fmla="*/ 165 w 185"/>
                  <a:gd name="T55" fmla="*/ 21 h 347"/>
                  <a:gd name="T56" fmla="*/ 155 w 185"/>
                  <a:gd name="T57" fmla="*/ 21 h 347"/>
                  <a:gd name="T58" fmla="*/ 145 w 185"/>
                  <a:gd name="T59" fmla="*/ 22 h 347"/>
                  <a:gd name="T60" fmla="*/ 133 w 185"/>
                  <a:gd name="T61" fmla="*/ 22 h 347"/>
                  <a:gd name="T62" fmla="*/ 121 w 185"/>
                  <a:gd name="T63" fmla="*/ 22 h 347"/>
                  <a:gd name="T64" fmla="*/ 110 w 185"/>
                  <a:gd name="T65" fmla="*/ 22 h 347"/>
                  <a:gd name="T66" fmla="*/ 101 w 185"/>
                  <a:gd name="T67" fmla="*/ 22 h 347"/>
                  <a:gd name="T68" fmla="*/ 93 w 185"/>
                  <a:gd name="T69" fmla="*/ 22 h 347"/>
                  <a:gd name="T70" fmla="*/ 84 w 185"/>
                  <a:gd name="T71" fmla="*/ 21 h 347"/>
                  <a:gd name="T72" fmla="*/ 77 w 185"/>
                  <a:gd name="T73" fmla="*/ 20 h 347"/>
                  <a:gd name="T74" fmla="*/ 71 w 185"/>
                  <a:gd name="T75" fmla="*/ 20 h 347"/>
                  <a:gd name="T76" fmla="*/ 68 w 185"/>
                  <a:gd name="T77" fmla="*/ 19 h 347"/>
                  <a:gd name="T78" fmla="*/ 66 w 185"/>
                  <a:gd name="T79" fmla="*/ 18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347"/>
                  <a:gd name="T122" fmla="*/ 185 w 185"/>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347">
                    <a:moveTo>
                      <a:pt x="66" y="280"/>
                    </a:moveTo>
                    <a:lnTo>
                      <a:pt x="66" y="262"/>
                    </a:lnTo>
                    <a:lnTo>
                      <a:pt x="0" y="261"/>
                    </a:lnTo>
                    <a:lnTo>
                      <a:pt x="4" y="225"/>
                    </a:lnTo>
                    <a:lnTo>
                      <a:pt x="10" y="182"/>
                    </a:lnTo>
                    <a:lnTo>
                      <a:pt x="19" y="140"/>
                    </a:lnTo>
                    <a:lnTo>
                      <a:pt x="32" y="97"/>
                    </a:lnTo>
                    <a:lnTo>
                      <a:pt x="46" y="58"/>
                    </a:lnTo>
                    <a:lnTo>
                      <a:pt x="65" y="27"/>
                    </a:lnTo>
                    <a:lnTo>
                      <a:pt x="88" y="8"/>
                    </a:lnTo>
                    <a:lnTo>
                      <a:pt x="114" y="0"/>
                    </a:lnTo>
                    <a:lnTo>
                      <a:pt x="126" y="1"/>
                    </a:lnTo>
                    <a:lnTo>
                      <a:pt x="136" y="4"/>
                    </a:lnTo>
                    <a:lnTo>
                      <a:pt x="145" y="11"/>
                    </a:lnTo>
                    <a:lnTo>
                      <a:pt x="152" y="19"/>
                    </a:lnTo>
                    <a:lnTo>
                      <a:pt x="175" y="75"/>
                    </a:lnTo>
                    <a:lnTo>
                      <a:pt x="185" y="148"/>
                    </a:lnTo>
                    <a:lnTo>
                      <a:pt x="185" y="221"/>
                    </a:lnTo>
                    <a:lnTo>
                      <a:pt x="182" y="277"/>
                    </a:lnTo>
                    <a:lnTo>
                      <a:pt x="182" y="278"/>
                    </a:lnTo>
                    <a:lnTo>
                      <a:pt x="181" y="291"/>
                    </a:lnTo>
                    <a:lnTo>
                      <a:pt x="178" y="305"/>
                    </a:lnTo>
                    <a:lnTo>
                      <a:pt x="172" y="316"/>
                    </a:lnTo>
                    <a:lnTo>
                      <a:pt x="165" y="327"/>
                    </a:lnTo>
                    <a:lnTo>
                      <a:pt x="155" y="336"/>
                    </a:lnTo>
                    <a:lnTo>
                      <a:pt x="145" y="342"/>
                    </a:lnTo>
                    <a:lnTo>
                      <a:pt x="133" y="345"/>
                    </a:lnTo>
                    <a:lnTo>
                      <a:pt x="121" y="347"/>
                    </a:lnTo>
                    <a:lnTo>
                      <a:pt x="110" y="345"/>
                    </a:lnTo>
                    <a:lnTo>
                      <a:pt x="101" y="342"/>
                    </a:lnTo>
                    <a:lnTo>
                      <a:pt x="93" y="337"/>
                    </a:lnTo>
                    <a:lnTo>
                      <a:pt x="84" y="329"/>
                    </a:lnTo>
                    <a:lnTo>
                      <a:pt x="77" y="318"/>
                    </a:lnTo>
                    <a:lnTo>
                      <a:pt x="71" y="306"/>
                    </a:lnTo>
                    <a:lnTo>
                      <a:pt x="68" y="293"/>
                    </a:lnTo>
                    <a:lnTo>
                      <a:pt x="66" y="280"/>
                    </a:lnTo>
                    <a:close/>
                  </a:path>
                </a:pathLst>
              </a:custGeom>
              <a:solidFill>
                <a:srgbClr val="8221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8" name="Freeform 43"/>
              <p:cNvSpPr>
                <a:spLocks/>
              </p:cNvSpPr>
              <p:nvPr/>
            </p:nvSpPr>
            <p:spPr bwMode="auto">
              <a:xfrm>
                <a:off x="3240" y="2509"/>
                <a:ext cx="184" cy="170"/>
              </a:xfrm>
              <a:custGeom>
                <a:avLst/>
                <a:gdLst>
                  <a:gd name="T0" fmla="*/ 67 w 184"/>
                  <a:gd name="T1" fmla="*/ 17 h 341"/>
                  <a:gd name="T2" fmla="*/ 67 w 184"/>
                  <a:gd name="T3" fmla="*/ 16 h 341"/>
                  <a:gd name="T4" fmla="*/ 0 w 184"/>
                  <a:gd name="T5" fmla="*/ 16 h 341"/>
                  <a:gd name="T6" fmla="*/ 5 w 184"/>
                  <a:gd name="T7" fmla="*/ 13 h 341"/>
                  <a:gd name="T8" fmla="*/ 10 w 184"/>
                  <a:gd name="T9" fmla="*/ 11 h 341"/>
                  <a:gd name="T10" fmla="*/ 19 w 184"/>
                  <a:gd name="T11" fmla="*/ 8 h 341"/>
                  <a:gd name="T12" fmla="*/ 31 w 184"/>
                  <a:gd name="T13" fmla="*/ 6 h 341"/>
                  <a:gd name="T14" fmla="*/ 45 w 184"/>
                  <a:gd name="T15" fmla="*/ 3 h 341"/>
                  <a:gd name="T16" fmla="*/ 64 w 184"/>
                  <a:gd name="T17" fmla="*/ 1 h 341"/>
                  <a:gd name="T18" fmla="*/ 87 w 184"/>
                  <a:gd name="T19" fmla="*/ 0 h 341"/>
                  <a:gd name="T20" fmla="*/ 113 w 184"/>
                  <a:gd name="T21" fmla="*/ 0 h 341"/>
                  <a:gd name="T22" fmla="*/ 123 w 184"/>
                  <a:gd name="T23" fmla="*/ 0 h 341"/>
                  <a:gd name="T24" fmla="*/ 134 w 184"/>
                  <a:gd name="T25" fmla="*/ 0 h 341"/>
                  <a:gd name="T26" fmla="*/ 142 w 184"/>
                  <a:gd name="T27" fmla="*/ 0 h 341"/>
                  <a:gd name="T28" fmla="*/ 151 w 184"/>
                  <a:gd name="T29" fmla="*/ 1 h 341"/>
                  <a:gd name="T30" fmla="*/ 174 w 184"/>
                  <a:gd name="T31" fmla="*/ 4 h 341"/>
                  <a:gd name="T32" fmla="*/ 183 w 184"/>
                  <a:gd name="T33" fmla="*/ 9 h 341"/>
                  <a:gd name="T34" fmla="*/ 184 w 184"/>
                  <a:gd name="T35" fmla="*/ 13 h 341"/>
                  <a:gd name="T36" fmla="*/ 180 w 184"/>
                  <a:gd name="T37" fmla="*/ 17 h 341"/>
                  <a:gd name="T38" fmla="*/ 180 w 184"/>
                  <a:gd name="T39" fmla="*/ 17 h 341"/>
                  <a:gd name="T40" fmla="*/ 180 w 184"/>
                  <a:gd name="T41" fmla="*/ 17 h 341"/>
                  <a:gd name="T42" fmla="*/ 180 w 184"/>
                  <a:gd name="T43" fmla="*/ 17 h 341"/>
                  <a:gd name="T44" fmla="*/ 180 w 184"/>
                  <a:gd name="T45" fmla="*/ 17 h 341"/>
                  <a:gd name="T46" fmla="*/ 180 w 184"/>
                  <a:gd name="T47" fmla="*/ 17 h 341"/>
                  <a:gd name="T48" fmla="*/ 178 w 184"/>
                  <a:gd name="T49" fmla="*/ 17 h 341"/>
                  <a:gd name="T50" fmla="*/ 175 w 184"/>
                  <a:gd name="T51" fmla="*/ 18 h 341"/>
                  <a:gd name="T52" fmla="*/ 170 w 184"/>
                  <a:gd name="T53" fmla="*/ 19 h 341"/>
                  <a:gd name="T54" fmla="*/ 162 w 184"/>
                  <a:gd name="T55" fmla="*/ 20 h 341"/>
                  <a:gd name="T56" fmla="*/ 154 w 184"/>
                  <a:gd name="T57" fmla="*/ 20 h 341"/>
                  <a:gd name="T58" fmla="*/ 144 w 184"/>
                  <a:gd name="T59" fmla="*/ 21 h 341"/>
                  <a:gd name="T60" fmla="*/ 132 w 184"/>
                  <a:gd name="T61" fmla="*/ 21 h 341"/>
                  <a:gd name="T62" fmla="*/ 120 w 184"/>
                  <a:gd name="T63" fmla="*/ 21 h 341"/>
                  <a:gd name="T64" fmla="*/ 109 w 184"/>
                  <a:gd name="T65" fmla="*/ 21 h 341"/>
                  <a:gd name="T66" fmla="*/ 100 w 184"/>
                  <a:gd name="T67" fmla="*/ 21 h 341"/>
                  <a:gd name="T68" fmla="*/ 92 w 184"/>
                  <a:gd name="T69" fmla="*/ 20 h 341"/>
                  <a:gd name="T70" fmla="*/ 84 w 184"/>
                  <a:gd name="T71" fmla="*/ 20 h 341"/>
                  <a:gd name="T72" fmla="*/ 77 w 184"/>
                  <a:gd name="T73" fmla="*/ 19 h 341"/>
                  <a:gd name="T74" fmla="*/ 71 w 184"/>
                  <a:gd name="T75" fmla="*/ 18 h 341"/>
                  <a:gd name="T76" fmla="*/ 68 w 184"/>
                  <a:gd name="T77" fmla="*/ 18 h 341"/>
                  <a:gd name="T78" fmla="*/ 67 w 184"/>
                  <a:gd name="T79" fmla="*/ 17 h 3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341"/>
                  <a:gd name="T122" fmla="*/ 184 w 184"/>
                  <a:gd name="T123" fmla="*/ 341 h 3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341">
                    <a:moveTo>
                      <a:pt x="67" y="275"/>
                    </a:moveTo>
                    <a:lnTo>
                      <a:pt x="67" y="258"/>
                    </a:lnTo>
                    <a:lnTo>
                      <a:pt x="0" y="256"/>
                    </a:lnTo>
                    <a:lnTo>
                      <a:pt x="5" y="220"/>
                    </a:lnTo>
                    <a:lnTo>
                      <a:pt x="10" y="179"/>
                    </a:lnTo>
                    <a:lnTo>
                      <a:pt x="19" y="137"/>
                    </a:lnTo>
                    <a:lnTo>
                      <a:pt x="31" y="96"/>
                    </a:lnTo>
                    <a:lnTo>
                      <a:pt x="45" y="59"/>
                    </a:lnTo>
                    <a:lnTo>
                      <a:pt x="64" y="28"/>
                    </a:lnTo>
                    <a:lnTo>
                      <a:pt x="87" y="8"/>
                    </a:lnTo>
                    <a:lnTo>
                      <a:pt x="113" y="0"/>
                    </a:lnTo>
                    <a:lnTo>
                      <a:pt x="123" y="1"/>
                    </a:lnTo>
                    <a:lnTo>
                      <a:pt x="134" y="5"/>
                    </a:lnTo>
                    <a:lnTo>
                      <a:pt x="142" y="10"/>
                    </a:lnTo>
                    <a:lnTo>
                      <a:pt x="151" y="18"/>
                    </a:lnTo>
                    <a:lnTo>
                      <a:pt x="174" y="73"/>
                    </a:lnTo>
                    <a:lnTo>
                      <a:pt x="183" y="145"/>
                    </a:lnTo>
                    <a:lnTo>
                      <a:pt x="184" y="218"/>
                    </a:lnTo>
                    <a:lnTo>
                      <a:pt x="180" y="272"/>
                    </a:lnTo>
                    <a:lnTo>
                      <a:pt x="180" y="274"/>
                    </a:lnTo>
                    <a:lnTo>
                      <a:pt x="178" y="287"/>
                    </a:lnTo>
                    <a:lnTo>
                      <a:pt x="175" y="300"/>
                    </a:lnTo>
                    <a:lnTo>
                      <a:pt x="170" y="311"/>
                    </a:lnTo>
                    <a:lnTo>
                      <a:pt x="162" y="321"/>
                    </a:lnTo>
                    <a:lnTo>
                      <a:pt x="154" y="329"/>
                    </a:lnTo>
                    <a:lnTo>
                      <a:pt x="144" y="336"/>
                    </a:lnTo>
                    <a:lnTo>
                      <a:pt x="132" y="339"/>
                    </a:lnTo>
                    <a:lnTo>
                      <a:pt x="120" y="341"/>
                    </a:lnTo>
                    <a:lnTo>
                      <a:pt x="109" y="339"/>
                    </a:lnTo>
                    <a:lnTo>
                      <a:pt x="100" y="336"/>
                    </a:lnTo>
                    <a:lnTo>
                      <a:pt x="92" y="331"/>
                    </a:lnTo>
                    <a:lnTo>
                      <a:pt x="84" y="323"/>
                    </a:lnTo>
                    <a:lnTo>
                      <a:pt x="77" y="313"/>
                    </a:lnTo>
                    <a:lnTo>
                      <a:pt x="71" y="302"/>
                    </a:lnTo>
                    <a:lnTo>
                      <a:pt x="68" y="288"/>
                    </a:lnTo>
                    <a:lnTo>
                      <a:pt x="67" y="275"/>
                    </a:lnTo>
                    <a:close/>
                  </a:path>
                </a:pathLst>
              </a:custGeom>
              <a:solidFill>
                <a:srgbClr val="872B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69" name="Freeform 44"/>
              <p:cNvSpPr>
                <a:spLocks/>
              </p:cNvSpPr>
              <p:nvPr/>
            </p:nvSpPr>
            <p:spPr bwMode="auto">
              <a:xfrm>
                <a:off x="3316" y="2740"/>
                <a:ext cx="60" cy="55"/>
              </a:xfrm>
              <a:custGeom>
                <a:avLst/>
                <a:gdLst>
                  <a:gd name="T0" fmla="*/ 60 w 60"/>
                  <a:gd name="T1" fmla="*/ 6 h 111"/>
                  <a:gd name="T2" fmla="*/ 0 w 60"/>
                  <a:gd name="T3" fmla="*/ 1 h 111"/>
                  <a:gd name="T4" fmla="*/ 7 w 60"/>
                  <a:gd name="T5" fmla="*/ 1 h 111"/>
                  <a:gd name="T6" fmla="*/ 14 w 60"/>
                  <a:gd name="T7" fmla="*/ 0 h 111"/>
                  <a:gd name="T8" fmla="*/ 21 w 60"/>
                  <a:gd name="T9" fmla="*/ 0 h 111"/>
                  <a:gd name="T10" fmla="*/ 29 w 60"/>
                  <a:gd name="T11" fmla="*/ 0 h 111"/>
                  <a:gd name="T12" fmla="*/ 37 w 60"/>
                  <a:gd name="T13" fmla="*/ 0 h 111"/>
                  <a:gd name="T14" fmla="*/ 44 w 60"/>
                  <a:gd name="T15" fmla="*/ 0 h 111"/>
                  <a:gd name="T16" fmla="*/ 52 w 60"/>
                  <a:gd name="T17" fmla="*/ 0 h 111"/>
                  <a:gd name="T18" fmla="*/ 60 w 60"/>
                  <a:gd name="T19" fmla="*/ 0 h 111"/>
                  <a:gd name="T20" fmla="*/ 60 w 60"/>
                  <a:gd name="T21" fmla="*/ 6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11"/>
                  <a:gd name="T35" fmla="*/ 60 w 60"/>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11">
                    <a:moveTo>
                      <a:pt x="60" y="111"/>
                    </a:moveTo>
                    <a:lnTo>
                      <a:pt x="0" y="22"/>
                    </a:lnTo>
                    <a:lnTo>
                      <a:pt x="7" y="17"/>
                    </a:lnTo>
                    <a:lnTo>
                      <a:pt x="14" y="13"/>
                    </a:lnTo>
                    <a:lnTo>
                      <a:pt x="21" y="10"/>
                    </a:lnTo>
                    <a:lnTo>
                      <a:pt x="29" y="7"/>
                    </a:lnTo>
                    <a:lnTo>
                      <a:pt x="37" y="5"/>
                    </a:lnTo>
                    <a:lnTo>
                      <a:pt x="44" y="2"/>
                    </a:lnTo>
                    <a:lnTo>
                      <a:pt x="52" y="2"/>
                    </a:lnTo>
                    <a:lnTo>
                      <a:pt x="60" y="0"/>
                    </a:lnTo>
                    <a:lnTo>
                      <a:pt x="60" y="111"/>
                    </a:lnTo>
                    <a:close/>
                  </a:path>
                </a:pathLst>
              </a:custGeom>
              <a:solidFill>
                <a:srgbClr val="FFB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0" name="Freeform 45"/>
              <p:cNvSpPr>
                <a:spLocks/>
              </p:cNvSpPr>
              <p:nvPr/>
            </p:nvSpPr>
            <p:spPr bwMode="auto">
              <a:xfrm>
                <a:off x="3413" y="2740"/>
                <a:ext cx="56" cy="52"/>
              </a:xfrm>
              <a:custGeom>
                <a:avLst/>
                <a:gdLst>
                  <a:gd name="T0" fmla="*/ 0 w 56"/>
                  <a:gd name="T1" fmla="*/ 0 h 105"/>
                  <a:gd name="T2" fmla="*/ 7 w 56"/>
                  <a:gd name="T3" fmla="*/ 0 h 105"/>
                  <a:gd name="T4" fmla="*/ 14 w 56"/>
                  <a:gd name="T5" fmla="*/ 0 h 105"/>
                  <a:gd name="T6" fmla="*/ 21 w 56"/>
                  <a:gd name="T7" fmla="*/ 0 h 105"/>
                  <a:gd name="T8" fmla="*/ 29 w 56"/>
                  <a:gd name="T9" fmla="*/ 0 h 105"/>
                  <a:gd name="T10" fmla="*/ 36 w 56"/>
                  <a:gd name="T11" fmla="*/ 0 h 105"/>
                  <a:gd name="T12" fmla="*/ 43 w 56"/>
                  <a:gd name="T13" fmla="*/ 0 h 105"/>
                  <a:gd name="T14" fmla="*/ 49 w 56"/>
                  <a:gd name="T15" fmla="*/ 1 h 105"/>
                  <a:gd name="T16" fmla="*/ 56 w 56"/>
                  <a:gd name="T17" fmla="*/ 1 h 105"/>
                  <a:gd name="T18" fmla="*/ 0 w 56"/>
                  <a:gd name="T19" fmla="*/ 6 h 105"/>
                  <a:gd name="T20" fmla="*/ 0 w 56"/>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105"/>
                  <a:gd name="T35" fmla="*/ 56 w 56"/>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105">
                    <a:moveTo>
                      <a:pt x="0" y="0"/>
                    </a:moveTo>
                    <a:lnTo>
                      <a:pt x="7" y="2"/>
                    </a:lnTo>
                    <a:lnTo>
                      <a:pt x="14" y="4"/>
                    </a:lnTo>
                    <a:lnTo>
                      <a:pt x="21" y="5"/>
                    </a:lnTo>
                    <a:lnTo>
                      <a:pt x="29" y="9"/>
                    </a:lnTo>
                    <a:lnTo>
                      <a:pt x="36" y="10"/>
                    </a:lnTo>
                    <a:lnTo>
                      <a:pt x="43" y="13"/>
                    </a:lnTo>
                    <a:lnTo>
                      <a:pt x="49" y="18"/>
                    </a:lnTo>
                    <a:lnTo>
                      <a:pt x="56" y="22"/>
                    </a:lnTo>
                    <a:lnTo>
                      <a:pt x="0" y="105"/>
                    </a:lnTo>
                    <a:lnTo>
                      <a:pt x="0" y="0"/>
                    </a:lnTo>
                    <a:close/>
                  </a:path>
                </a:pathLst>
              </a:custGeom>
              <a:solidFill>
                <a:srgbClr val="FFB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1" name="Freeform 46"/>
              <p:cNvSpPr>
                <a:spLocks/>
              </p:cNvSpPr>
              <p:nvPr/>
            </p:nvSpPr>
            <p:spPr bwMode="auto">
              <a:xfrm>
                <a:off x="3236" y="2763"/>
                <a:ext cx="138" cy="107"/>
              </a:xfrm>
              <a:custGeom>
                <a:avLst/>
                <a:gdLst>
                  <a:gd name="T0" fmla="*/ 48 w 138"/>
                  <a:gd name="T1" fmla="*/ 0 h 215"/>
                  <a:gd name="T2" fmla="*/ 48 w 138"/>
                  <a:gd name="T3" fmla="*/ 0 h 215"/>
                  <a:gd name="T4" fmla="*/ 49 w 138"/>
                  <a:gd name="T5" fmla="*/ 0 h 215"/>
                  <a:gd name="T6" fmla="*/ 49 w 138"/>
                  <a:gd name="T7" fmla="*/ 0 h 215"/>
                  <a:gd name="T8" fmla="*/ 51 w 138"/>
                  <a:gd name="T9" fmla="*/ 0 h 215"/>
                  <a:gd name="T10" fmla="*/ 138 w 138"/>
                  <a:gd name="T11" fmla="*/ 7 h 215"/>
                  <a:gd name="T12" fmla="*/ 138 w 138"/>
                  <a:gd name="T13" fmla="*/ 13 h 215"/>
                  <a:gd name="T14" fmla="*/ 0 w 138"/>
                  <a:gd name="T15" fmla="*/ 13 h 215"/>
                  <a:gd name="T16" fmla="*/ 1 w 138"/>
                  <a:gd name="T17" fmla="*/ 7 h 215"/>
                  <a:gd name="T18" fmla="*/ 3 w 138"/>
                  <a:gd name="T19" fmla="*/ 6 h 215"/>
                  <a:gd name="T20" fmla="*/ 4 w 138"/>
                  <a:gd name="T21" fmla="*/ 5 h 215"/>
                  <a:gd name="T22" fmla="*/ 9 w 138"/>
                  <a:gd name="T23" fmla="*/ 4 h 215"/>
                  <a:gd name="T24" fmla="*/ 14 w 138"/>
                  <a:gd name="T25" fmla="*/ 3 h 215"/>
                  <a:gd name="T26" fmla="*/ 20 w 138"/>
                  <a:gd name="T27" fmla="*/ 2 h 215"/>
                  <a:gd name="T28" fmla="*/ 29 w 138"/>
                  <a:gd name="T29" fmla="*/ 1 h 215"/>
                  <a:gd name="T30" fmla="*/ 38 w 138"/>
                  <a:gd name="T31" fmla="*/ 1 h 215"/>
                  <a:gd name="T32" fmla="*/ 48 w 138"/>
                  <a:gd name="T33" fmla="*/ 0 h 2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215"/>
                  <a:gd name="T53" fmla="*/ 138 w 138"/>
                  <a:gd name="T54" fmla="*/ 215 h 2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215">
                    <a:moveTo>
                      <a:pt x="48" y="3"/>
                    </a:moveTo>
                    <a:lnTo>
                      <a:pt x="48" y="2"/>
                    </a:lnTo>
                    <a:lnTo>
                      <a:pt x="49" y="2"/>
                    </a:lnTo>
                    <a:lnTo>
                      <a:pt x="51" y="0"/>
                    </a:lnTo>
                    <a:lnTo>
                      <a:pt x="138" y="127"/>
                    </a:lnTo>
                    <a:lnTo>
                      <a:pt x="138" y="215"/>
                    </a:lnTo>
                    <a:lnTo>
                      <a:pt x="0" y="209"/>
                    </a:lnTo>
                    <a:lnTo>
                      <a:pt x="1" y="127"/>
                    </a:lnTo>
                    <a:lnTo>
                      <a:pt x="3" y="109"/>
                    </a:lnTo>
                    <a:lnTo>
                      <a:pt x="4" y="93"/>
                    </a:lnTo>
                    <a:lnTo>
                      <a:pt x="9" y="75"/>
                    </a:lnTo>
                    <a:lnTo>
                      <a:pt x="14" y="60"/>
                    </a:lnTo>
                    <a:lnTo>
                      <a:pt x="20" y="44"/>
                    </a:lnTo>
                    <a:lnTo>
                      <a:pt x="29" y="29"/>
                    </a:lnTo>
                    <a:lnTo>
                      <a:pt x="38" y="16"/>
                    </a:lnTo>
                    <a:lnTo>
                      <a:pt x="48" y="3"/>
                    </a:lnTo>
                    <a:close/>
                  </a:path>
                </a:pathLst>
              </a:custGeom>
              <a:solidFill>
                <a:srgbClr val="2D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2" name="Freeform 47"/>
              <p:cNvSpPr>
                <a:spLocks/>
              </p:cNvSpPr>
              <p:nvPr/>
            </p:nvSpPr>
            <p:spPr bwMode="auto">
              <a:xfrm>
                <a:off x="3237" y="2763"/>
                <a:ext cx="135" cy="106"/>
              </a:xfrm>
              <a:custGeom>
                <a:avLst/>
                <a:gdLst>
                  <a:gd name="T0" fmla="*/ 47 w 135"/>
                  <a:gd name="T1" fmla="*/ 1 h 210"/>
                  <a:gd name="T2" fmla="*/ 47 w 135"/>
                  <a:gd name="T3" fmla="*/ 1 h 210"/>
                  <a:gd name="T4" fmla="*/ 48 w 135"/>
                  <a:gd name="T5" fmla="*/ 1 h 210"/>
                  <a:gd name="T6" fmla="*/ 48 w 135"/>
                  <a:gd name="T7" fmla="*/ 0 h 210"/>
                  <a:gd name="T8" fmla="*/ 50 w 135"/>
                  <a:gd name="T9" fmla="*/ 0 h 210"/>
                  <a:gd name="T10" fmla="*/ 135 w 135"/>
                  <a:gd name="T11" fmla="*/ 8 h 210"/>
                  <a:gd name="T12" fmla="*/ 135 w 135"/>
                  <a:gd name="T13" fmla="*/ 14 h 210"/>
                  <a:gd name="T14" fmla="*/ 0 w 135"/>
                  <a:gd name="T15" fmla="*/ 13 h 210"/>
                  <a:gd name="T16" fmla="*/ 2 w 135"/>
                  <a:gd name="T17" fmla="*/ 8 h 210"/>
                  <a:gd name="T18" fmla="*/ 3 w 135"/>
                  <a:gd name="T19" fmla="*/ 7 h 210"/>
                  <a:gd name="T20" fmla="*/ 5 w 135"/>
                  <a:gd name="T21" fmla="*/ 6 h 210"/>
                  <a:gd name="T22" fmla="*/ 9 w 135"/>
                  <a:gd name="T23" fmla="*/ 5 h 210"/>
                  <a:gd name="T24" fmla="*/ 13 w 135"/>
                  <a:gd name="T25" fmla="*/ 4 h 210"/>
                  <a:gd name="T26" fmla="*/ 19 w 135"/>
                  <a:gd name="T27" fmla="*/ 3 h 210"/>
                  <a:gd name="T28" fmla="*/ 28 w 135"/>
                  <a:gd name="T29" fmla="*/ 2 h 210"/>
                  <a:gd name="T30" fmla="*/ 37 w 135"/>
                  <a:gd name="T31" fmla="*/ 1 h 210"/>
                  <a:gd name="T32" fmla="*/ 47 w 135"/>
                  <a:gd name="T33" fmla="*/ 1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210"/>
                  <a:gd name="T53" fmla="*/ 135 w 135"/>
                  <a:gd name="T54" fmla="*/ 210 h 2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210">
                    <a:moveTo>
                      <a:pt x="47" y="3"/>
                    </a:moveTo>
                    <a:lnTo>
                      <a:pt x="47" y="1"/>
                    </a:lnTo>
                    <a:lnTo>
                      <a:pt x="48" y="1"/>
                    </a:lnTo>
                    <a:lnTo>
                      <a:pt x="48" y="0"/>
                    </a:lnTo>
                    <a:lnTo>
                      <a:pt x="50" y="0"/>
                    </a:lnTo>
                    <a:lnTo>
                      <a:pt x="135" y="124"/>
                    </a:lnTo>
                    <a:lnTo>
                      <a:pt x="135" y="210"/>
                    </a:lnTo>
                    <a:lnTo>
                      <a:pt x="0" y="204"/>
                    </a:lnTo>
                    <a:lnTo>
                      <a:pt x="2" y="124"/>
                    </a:lnTo>
                    <a:lnTo>
                      <a:pt x="3" y="107"/>
                    </a:lnTo>
                    <a:lnTo>
                      <a:pt x="5" y="89"/>
                    </a:lnTo>
                    <a:lnTo>
                      <a:pt x="9" y="75"/>
                    </a:lnTo>
                    <a:lnTo>
                      <a:pt x="13" y="58"/>
                    </a:lnTo>
                    <a:lnTo>
                      <a:pt x="19" y="44"/>
                    </a:lnTo>
                    <a:lnTo>
                      <a:pt x="28" y="29"/>
                    </a:lnTo>
                    <a:lnTo>
                      <a:pt x="37" y="16"/>
                    </a:lnTo>
                    <a:lnTo>
                      <a:pt x="47" y="3"/>
                    </a:lnTo>
                    <a:close/>
                  </a:path>
                </a:pathLst>
              </a:custGeom>
              <a:solidFill>
                <a:srgbClr val="35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3" name="Freeform 48"/>
              <p:cNvSpPr>
                <a:spLocks/>
              </p:cNvSpPr>
              <p:nvPr/>
            </p:nvSpPr>
            <p:spPr bwMode="auto">
              <a:xfrm>
                <a:off x="3237" y="2763"/>
                <a:ext cx="134" cy="105"/>
              </a:xfrm>
              <a:custGeom>
                <a:avLst/>
                <a:gdLst>
                  <a:gd name="T0" fmla="*/ 45 w 134"/>
                  <a:gd name="T1" fmla="*/ 1 h 208"/>
                  <a:gd name="T2" fmla="*/ 47 w 134"/>
                  <a:gd name="T3" fmla="*/ 1 h 208"/>
                  <a:gd name="T4" fmla="*/ 48 w 134"/>
                  <a:gd name="T5" fmla="*/ 1 h 208"/>
                  <a:gd name="T6" fmla="*/ 48 w 134"/>
                  <a:gd name="T7" fmla="*/ 1 h 208"/>
                  <a:gd name="T8" fmla="*/ 50 w 134"/>
                  <a:gd name="T9" fmla="*/ 0 h 208"/>
                  <a:gd name="T10" fmla="*/ 134 w 134"/>
                  <a:gd name="T11" fmla="*/ 8 h 208"/>
                  <a:gd name="T12" fmla="*/ 134 w 134"/>
                  <a:gd name="T13" fmla="*/ 14 h 208"/>
                  <a:gd name="T14" fmla="*/ 0 w 134"/>
                  <a:gd name="T15" fmla="*/ 13 h 208"/>
                  <a:gd name="T16" fmla="*/ 2 w 134"/>
                  <a:gd name="T17" fmla="*/ 8 h 208"/>
                  <a:gd name="T18" fmla="*/ 3 w 134"/>
                  <a:gd name="T19" fmla="*/ 7 h 208"/>
                  <a:gd name="T20" fmla="*/ 5 w 134"/>
                  <a:gd name="T21" fmla="*/ 6 h 208"/>
                  <a:gd name="T22" fmla="*/ 8 w 134"/>
                  <a:gd name="T23" fmla="*/ 5 h 208"/>
                  <a:gd name="T24" fmla="*/ 13 w 134"/>
                  <a:gd name="T25" fmla="*/ 4 h 208"/>
                  <a:gd name="T26" fmla="*/ 19 w 134"/>
                  <a:gd name="T27" fmla="*/ 3 h 208"/>
                  <a:gd name="T28" fmla="*/ 27 w 134"/>
                  <a:gd name="T29" fmla="*/ 2 h 208"/>
                  <a:gd name="T30" fmla="*/ 35 w 134"/>
                  <a:gd name="T31" fmla="*/ 1 h 208"/>
                  <a:gd name="T32" fmla="*/ 45 w 134"/>
                  <a:gd name="T33" fmla="*/ 1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208"/>
                  <a:gd name="T53" fmla="*/ 134 w 134"/>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208">
                    <a:moveTo>
                      <a:pt x="45" y="5"/>
                    </a:moveTo>
                    <a:lnTo>
                      <a:pt x="47" y="3"/>
                    </a:lnTo>
                    <a:lnTo>
                      <a:pt x="48" y="1"/>
                    </a:lnTo>
                    <a:lnTo>
                      <a:pt x="50" y="0"/>
                    </a:lnTo>
                    <a:lnTo>
                      <a:pt x="134" y="124"/>
                    </a:lnTo>
                    <a:lnTo>
                      <a:pt x="134" y="208"/>
                    </a:lnTo>
                    <a:lnTo>
                      <a:pt x="0" y="202"/>
                    </a:lnTo>
                    <a:lnTo>
                      <a:pt x="2" y="122"/>
                    </a:lnTo>
                    <a:lnTo>
                      <a:pt x="3" y="106"/>
                    </a:lnTo>
                    <a:lnTo>
                      <a:pt x="5" y="89"/>
                    </a:lnTo>
                    <a:lnTo>
                      <a:pt x="8" y="73"/>
                    </a:lnTo>
                    <a:lnTo>
                      <a:pt x="13" y="58"/>
                    </a:lnTo>
                    <a:lnTo>
                      <a:pt x="19" y="44"/>
                    </a:lnTo>
                    <a:lnTo>
                      <a:pt x="27" y="29"/>
                    </a:lnTo>
                    <a:lnTo>
                      <a:pt x="35" y="16"/>
                    </a:lnTo>
                    <a:lnTo>
                      <a:pt x="45" y="5"/>
                    </a:lnTo>
                    <a:close/>
                  </a:path>
                </a:pathLst>
              </a:custGeom>
              <a:solidFill>
                <a:srgbClr val="3D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4" name="Freeform 49"/>
              <p:cNvSpPr>
                <a:spLocks/>
              </p:cNvSpPr>
              <p:nvPr/>
            </p:nvSpPr>
            <p:spPr bwMode="auto">
              <a:xfrm>
                <a:off x="3239" y="2764"/>
                <a:ext cx="130" cy="102"/>
              </a:xfrm>
              <a:custGeom>
                <a:avLst/>
                <a:gdLst>
                  <a:gd name="T0" fmla="*/ 43 w 130"/>
                  <a:gd name="T1" fmla="*/ 1 h 204"/>
                  <a:gd name="T2" fmla="*/ 45 w 130"/>
                  <a:gd name="T3" fmla="*/ 1 h 204"/>
                  <a:gd name="T4" fmla="*/ 46 w 130"/>
                  <a:gd name="T5" fmla="*/ 1 h 204"/>
                  <a:gd name="T6" fmla="*/ 46 w 130"/>
                  <a:gd name="T7" fmla="*/ 1 h 204"/>
                  <a:gd name="T8" fmla="*/ 48 w 130"/>
                  <a:gd name="T9" fmla="*/ 0 h 204"/>
                  <a:gd name="T10" fmla="*/ 130 w 130"/>
                  <a:gd name="T11" fmla="*/ 8 h 204"/>
                  <a:gd name="T12" fmla="*/ 130 w 130"/>
                  <a:gd name="T13" fmla="*/ 13 h 204"/>
                  <a:gd name="T14" fmla="*/ 0 w 130"/>
                  <a:gd name="T15" fmla="*/ 13 h 204"/>
                  <a:gd name="T16" fmla="*/ 1 w 130"/>
                  <a:gd name="T17" fmla="*/ 8 h 204"/>
                  <a:gd name="T18" fmla="*/ 4 w 130"/>
                  <a:gd name="T19" fmla="*/ 6 h 204"/>
                  <a:gd name="T20" fmla="*/ 11 w 130"/>
                  <a:gd name="T21" fmla="*/ 4 h 204"/>
                  <a:gd name="T22" fmla="*/ 25 w 130"/>
                  <a:gd name="T23" fmla="*/ 2 h 204"/>
                  <a:gd name="T24" fmla="*/ 43 w 130"/>
                  <a:gd name="T25" fmla="*/ 1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204"/>
                  <a:gd name="T41" fmla="*/ 130 w 130"/>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204">
                    <a:moveTo>
                      <a:pt x="43" y="4"/>
                    </a:moveTo>
                    <a:lnTo>
                      <a:pt x="45" y="4"/>
                    </a:lnTo>
                    <a:lnTo>
                      <a:pt x="46" y="2"/>
                    </a:lnTo>
                    <a:lnTo>
                      <a:pt x="48" y="0"/>
                    </a:lnTo>
                    <a:lnTo>
                      <a:pt x="130" y="121"/>
                    </a:lnTo>
                    <a:lnTo>
                      <a:pt x="130" y="204"/>
                    </a:lnTo>
                    <a:lnTo>
                      <a:pt x="0" y="198"/>
                    </a:lnTo>
                    <a:lnTo>
                      <a:pt x="1" y="121"/>
                    </a:lnTo>
                    <a:lnTo>
                      <a:pt x="4" y="88"/>
                    </a:lnTo>
                    <a:lnTo>
                      <a:pt x="11" y="57"/>
                    </a:lnTo>
                    <a:lnTo>
                      <a:pt x="25" y="28"/>
                    </a:lnTo>
                    <a:lnTo>
                      <a:pt x="43" y="4"/>
                    </a:lnTo>
                    <a:close/>
                  </a:path>
                </a:pathLst>
              </a:custGeom>
              <a:solidFill>
                <a:srgbClr val="42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5" name="Freeform 50"/>
              <p:cNvSpPr>
                <a:spLocks/>
              </p:cNvSpPr>
              <p:nvPr/>
            </p:nvSpPr>
            <p:spPr bwMode="auto">
              <a:xfrm>
                <a:off x="3239" y="2765"/>
                <a:ext cx="129" cy="100"/>
              </a:xfrm>
              <a:custGeom>
                <a:avLst/>
                <a:gdLst>
                  <a:gd name="T0" fmla="*/ 43 w 129"/>
                  <a:gd name="T1" fmla="*/ 0 h 201"/>
                  <a:gd name="T2" fmla="*/ 45 w 129"/>
                  <a:gd name="T3" fmla="*/ 0 h 201"/>
                  <a:gd name="T4" fmla="*/ 46 w 129"/>
                  <a:gd name="T5" fmla="*/ 0 h 201"/>
                  <a:gd name="T6" fmla="*/ 46 w 129"/>
                  <a:gd name="T7" fmla="*/ 0 h 201"/>
                  <a:gd name="T8" fmla="*/ 48 w 129"/>
                  <a:gd name="T9" fmla="*/ 0 h 201"/>
                  <a:gd name="T10" fmla="*/ 129 w 129"/>
                  <a:gd name="T11" fmla="*/ 7 h 201"/>
                  <a:gd name="T12" fmla="*/ 129 w 129"/>
                  <a:gd name="T13" fmla="*/ 12 h 201"/>
                  <a:gd name="T14" fmla="*/ 0 w 129"/>
                  <a:gd name="T15" fmla="*/ 12 h 201"/>
                  <a:gd name="T16" fmla="*/ 1 w 129"/>
                  <a:gd name="T17" fmla="*/ 7 h 201"/>
                  <a:gd name="T18" fmla="*/ 4 w 129"/>
                  <a:gd name="T19" fmla="*/ 5 h 201"/>
                  <a:gd name="T20" fmla="*/ 13 w 129"/>
                  <a:gd name="T21" fmla="*/ 3 h 201"/>
                  <a:gd name="T22" fmla="*/ 26 w 129"/>
                  <a:gd name="T23" fmla="*/ 1 h 201"/>
                  <a:gd name="T24" fmla="*/ 43 w 129"/>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201"/>
                  <a:gd name="T41" fmla="*/ 129 w 129"/>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201">
                    <a:moveTo>
                      <a:pt x="43" y="3"/>
                    </a:moveTo>
                    <a:lnTo>
                      <a:pt x="45" y="2"/>
                    </a:lnTo>
                    <a:lnTo>
                      <a:pt x="46" y="2"/>
                    </a:lnTo>
                    <a:lnTo>
                      <a:pt x="48" y="0"/>
                    </a:lnTo>
                    <a:lnTo>
                      <a:pt x="129" y="119"/>
                    </a:lnTo>
                    <a:lnTo>
                      <a:pt x="129" y="201"/>
                    </a:lnTo>
                    <a:lnTo>
                      <a:pt x="0" y="194"/>
                    </a:lnTo>
                    <a:lnTo>
                      <a:pt x="1" y="117"/>
                    </a:lnTo>
                    <a:lnTo>
                      <a:pt x="4" y="86"/>
                    </a:lnTo>
                    <a:lnTo>
                      <a:pt x="13" y="55"/>
                    </a:lnTo>
                    <a:lnTo>
                      <a:pt x="26" y="28"/>
                    </a:lnTo>
                    <a:lnTo>
                      <a:pt x="43" y="3"/>
                    </a:lnTo>
                    <a:close/>
                  </a:path>
                </a:pathLst>
              </a:custGeom>
              <a:solidFill>
                <a:srgbClr val="49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6" name="Freeform 51"/>
              <p:cNvSpPr>
                <a:spLocks/>
              </p:cNvSpPr>
              <p:nvPr/>
            </p:nvSpPr>
            <p:spPr bwMode="auto">
              <a:xfrm>
                <a:off x="3240" y="2766"/>
                <a:ext cx="126" cy="98"/>
              </a:xfrm>
              <a:custGeom>
                <a:avLst/>
                <a:gdLst>
                  <a:gd name="T0" fmla="*/ 42 w 126"/>
                  <a:gd name="T1" fmla="*/ 1 h 195"/>
                  <a:gd name="T2" fmla="*/ 44 w 126"/>
                  <a:gd name="T3" fmla="*/ 1 h 195"/>
                  <a:gd name="T4" fmla="*/ 45 w 126"/>
                  <a:gd name="T5" fmla="*/ 1 h 195"/>
                  <a:gd name="T6" fmla="*/ 45 w 126"/>
                  <a:gd name="T7" fmla="*/ 0 h 195"/>
                  <a:gd name="T8" fmla="*/ 47 w 126"/>
                  <a:gd name="T9" fmla="*/ 0 h 195"/>
                  <a:gd name="T10" fmla="*/ 126 w 126"/>
                  <a:gd name="T11" fmla="*/ 8 h 195"/>
                  <a:gd name="T12" fmla="*/ 126 w 126"/>
                  <a:gd name="T13" fmla="*/ 13 h 195"/>
                  <a:gd name="T14" fmla="*/ 0 w 126"/>
                  <a:gd name="T15" fmla="*/ 12 h 195"/>
                  <a:gd name="T16" fmla="*/ 2 w 126"/>
                  <a:gd name="T17" fmla="*/ 8 h 195"/>
                  <a:gd name="T18" fmla="*/ 5 w 126"/>
                  <a:gd name="T19" fmla="*/ 6 h 195"/>
                  <a:gd name="T20" fmla="*/ 12 w 126"/>
                  <a:gd name="T21" fmla="*/ 4 h 195"/>
                  <a:gd name="T22" fmla="*/ 25 w 126"/>
                  <a:gd name="T23" fmla="*/ 2 h 195"/>
                  <a:gd name="T24" fmla="*/ 42 w 126"/>
                  <a:gd name="T25" fmla="*/ 1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95"/>
                  <a:gd name="T41" fmla="*/ 126 w 126"/>
                  <a:gd name="T42" fmla="*/ 195 h 1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95">
                    <a:moveTo>
                      <a:pt x="42" y="3"/>
                    </a:moveTo>
                    <a:lnTo>
                      <a:pt x="44" y="1"/>
                    </a:lnTo>
                    <a:lnTo>
                      <a:pt x="45" y="1"/>
                    </a:lnTo>
                    <a:lnTo>
                      <a:pt x="45" y="0"/>
                    </a:lnTo>
                    <a:lnTo>
                      <a:pt x="47" y="0"/>
                    </a:lnTo>
                    <a:lnTo>
                      <a:pt x="126" y="115"/>
                    </a:lnTo>
                    <a:lnTo>
                      <a:pt x="126" y="195"/>
                    </a:lnTo>
                    <a:lnTo>
                      <a:pt x="0" y="190"/>
                    </a:lnTo>
                    <a:lnTo>
                      <a:pt x="2" y="115"/>
                    </a:lnTo>
                    <a:lnTo>
                      <a:pt x="5" y="83"/>
                    </a:lnTo>
                    <a:lnTo>
                      <a:pt x="12" y="53"/>
                    </a:lnTo>
                    <a:lnTo>
                      <a:pt x="25" y="27"/>
                    </a:lnTo>
                    <a:lnTo>
                      <a:pt x="42" y="3"/>
                    </a:lnTo>
                    <a:close/>
                  </a:path>
                </a:pathLst>
              </a:custGeom>
              <a:solidFill>
                <a:srgbClr val="51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7" name="Freeform 52"/>
              <p:cNvSpPr>
                <a:spLocks/>
              </p:cNvSpPr>
              <p:nvPr/>
            </p:nvSpPr>
            <p:spPr bwMode="auto">
              <a:xfrm>
                <a:off x="3240" y="2766"/>
                <a:ext cx="125" cy="97"/>
              </a:xfrm>
              <a:custGeom>
                <a:avLst/>
                <a:gdLst>
                  <a:gd name="T0" fmla="*/ 42 w 125"/>
                  <a:gd name="T1" fmla="*/ 1 h 194"/>
                  <a:gd name="T2" fmla="*/ 44 w 125"/>
                  <a:gd name="T3" fmla="*/ 1 h 194"/>
                  <a:gd name="T4" fmla="*/ 45 w 125"/>
                  <a:gd name="T5" fmla="*/ 1 h 194"/>
                  <a:gd name="T6" fmla="*/ 45 w 125"/>
                  <a:gd name="T7" fmla="*/ 1 h 194"/>
                  <a:gd name="T8" fmla="*/ 47 w 125"/>
                  <a:gd name="T9" fmla="*/ 0 h 194"/>
                  <a:gd name="T10" fmla="*/ 125 w 125"/>
                  <a:gd name="T11" fmla="*/ 8 h 194"/>
                  <a:gd name="T12" fmla="*/ 125 w 125"/>
                  <a:gd name="T13" fmla="*/ 13 h 194"/>
                  <a:gd name="T14" fmla="*/ 0 w 125"/>
                  <a:gd name="T15" fmla="*/ 12 h 194"/>
                  <a:gd name="T16" fmla="*/ 2 w 125"/>
                  <a:gd name="T17" fmla="*/ 7 h 194"/>
                  <a:gd name="T18" fmla="*/ 5 w 125"/>
                  <a:gd name="T19" fmla="*/ 6 h 194"/>
                  <a:gd name="T20" fmla="*/ 12 w 125"/>
                  <a:gd name="T21" fmla="*/ 4 h 194"/>
                  <a:gd name="T22" fmla="*/ 25 w 125"/>
                  <a:gd name="T23" fmla="*/ 2 h 194"/>
                  <a:gd name="T24" fmla="*/ 42 w 125"/>
                  <a:gd name="T25" fmla="*/ 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94"/>
                  <a:gd name="T41" fmla="*/ 125 w 125"/>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94">
                    <a:moveTo>
                      <a:pt x="42" y="3"/>
                    </a:moveTo>
                    <a:lnTo>
                      <a:pt x="44" y="3"/>
                    </a:lnTo>
                    <a:lnTo>
                      <a:pt x="45" y="1"/>
                    </a:lnTo>
                    <a:lnTo>
                      <a:pt x="47" y="0"/>
                    </a:lnTo>
                    <a:lnTo>
                      <a:pt x="125" y="115"/>
                    </a:lnTo>
                    <a:lnTo>
                      <a:pt x="125" y="194"/>
                    </a:lnTo>
                    <a:lnTo>
                      <a:pt x="0" y="189"/>
                    </a:lnTo>
                    <a:lnTo>
                      <a:pt x="2" y="114"/>
                    </a:lnTo>
                    <a:lnTo>
                      <a:pt x="5" y="83"/>
                    </a:lnTo>
                    <a:lnTo>
                      <a:pt x="12" y="53"/>
                    </a:lnTo>
                    <a:lnTo>
                      <a:pt x="25" y="27"/>
                    </a:lnTo>
                    <a:lnTo>
                      <a:pt x="42" y="3"/>
                    </a:lnTo>
                    <a:close/>
                  </a:path>
                </a:pathLst>
              </a:custGeom>
              <a:solidFill>
                <a:srgbClr val="59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8" name="Freeform 53"/>
              <p:cNvSpPr>
                <a:spLocks/>
              </p:cNvSpPr>
              <p:nvPr/>
            </p:nvSpPr>
            <p:spPr bwMode="auto">
              <a:xfrm>
                <a:off x="3242" y="2767"/>
                <a:ext cx="121" cy="94"/>
              </a:xfrm>
              <a:custGeom>
                <a:avLst/>
                <a:gdLst>
                  <a:gd name="T0" fmla="*/ 40 w 121"/>
                  <a:gd name="T1" fmla="*/ 0 h 189"/>
                  <a:gd name="T2" fmla="*/ 42 w 121"/>
                  <a:gd name="T3" fmla="*/ 0 h 189"/>
                  <a:gd name="T4" fmla="*/ 42 w 121"/>
                  <a:gd name="T5" fmla="*/ 0 h 189"/>
                  <a:gd name="T6" fmla="*/ 43 w 121"/>
                  <a:gd name="T7" fmla="*/ 0 h 189"/>
                  <a:gd name="T8" fmla="*/ 43 w 121"/>
                  <a:gd name="T9" fmla="*/ 0 h 189"/>
                  <a:gd name="T10" fmla="*/ 121 w 121"/>
                  <a:gd name="T11" fmla="*/ 7 h 189"/>
                  <a:gd name="T12" fmla="*/ 121 w 121"/>
                  <a:gd name="T13" fmla="*/ 11 h 189"/>
                  <a:gd name="T14" fmla="*/ 0 w 121"/>
                  <a:gd name="T15" fmla="*/ 11 h 189"/>
                  <a:gd name="T16" fmla="*/ 1 w 121"/>
                  <a:gd name="T17" fmla="*/ 7 h 189"/>
                  <a:gd name="T18" fmla="*/ 4 w 121"/>
                  <a:gd name="T19" fmla="*/ 5 h 189"/>
                  <a:gd name="T20" fmla="*/ 11 w 121"/>
                  <a:gd name="T21" fmla="*/ 3 h 189"/>
                  <a:gd name="T22" fmla="*/ 24 w 121"/>
                  <a:gd name="T23" fmla="*/ 1 h 189"/>
                  <a:gd name="T24" fmla="*/ 40 w 121"/>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189"/>
                  <a:gd name="T41" fmla="*/ 121 w 121"/>
                  <a:gd name="T42" fmla="*/ 189 h 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189">
                    <a:moveTo>
                      <a:pt x="40" y="3"/>
                    </a:moveTo>
                    <a:lnTo>
                      <a:pt x="42" y="2"/>
                    </a:lnTo>
                    <a:lnTo>
                      <a:pt x="43" y="2"/>
                    </a:lnTo>
                    <a:lnTo>
                      <a:pt x="43" y="0"/>
                    </a:lnTo>
                    <a:lnTo>
                      <a:pt x="121" y="113"/>
                    </a:lnTo>
                    <a:lnTo>
                      <a:pt x="121" y="189"/>
                    </a:lnTo>
                    <a:lnTo>
                      <a:pt x="0" y="186"/>
                    </a:lnTo>
                    <a:lnTo>
                      <a:pt x="1" y="113"/>
                    </a:lnTo>
                    <a:lnTo>
                      <a:pt x="4" y="82"/>
                    </a:lnTo>
                    <a:lnTo>
                      <a:pt x="11" y="52"/>
                    </a:lnTo>
                    <a:lnTo>
                      <a:pt x="24" y="26"/>
                    </a:lnTo>
                    <a:lnTo>
                      <a:pt x="40" y="3"/>
                    </a:lnTo>
                    <a:close/>
                  </a:path>
                </a:pathLst>
              </a:custGeom>
              <a:solidFill>
                <a:srgbClr val="5E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79" name="Freeform 54"/>
              <p:cNvSpPr>
                <a:spLocks/>
              </p:cNvSpPr>
              <p:nvPr/>
            </p:nvSpPr>
            <p:spPr bwMode="auto">
              <a:xfrm>
                <a:off x="3242" y="2767"/>
                <a:ext cx="120" cy="94"/>
              </a:xfrm>
              <a:custGeom>
                <a:avLst/>
                <a:gdLst>
                  <a:gd name="T0" fmla="*/ 40 w 120"/>
                  <a:gd name="T1" fmla="*/ 1 h 187"/>
                  <a:gd name="T2" fmla="*/ 42 w 120"/>
                  <a:gd name="T3" fmla="*/ 1 h 187"/>
                  <a:gd name="T4" fmla="*/ 42 w 120"/>
                  <a:gd name="T5" fmla="*/ 1 h 187"/>
                  <a:gd name="T6" fmla="*/ 43 w 120"/>
                  <a:gd name="T7" fmla="*/ 1 h 187"/>
                  <a:gd name="T8" fmla="*/ 43 w 120"/>
                  <a:gd name="T9" fmla="*/ 0 h 187"/>
                  <a:gd name="T10" fmla="*/ 120 w 120"/>
                  <a:gd name="T11" fmla="*/ 7 h 187"/>
                  <a:gd name="T12" fmla="*/ 120 w 120"/>
                  <a:gd name="T13" fmla="*/ 12 h 187"/>
                  <a:gd name="T14" fmla="*/ 0 w 120"/>
                  <a:gd name="T15" fmla="*/ 12 h 187"/>
                  <a:gd name="T16" fmla="*/ 1 w 120"/>
                  <a:gd name="T17" fmla="*/ 7 h 187"/>
                  <a:gd name="T18" fmla="*/ 4 w 120"/>
                  <a:gd name="T19" fmla="*/ 5 h 187"/>
                  <a:gd name="T20" fmla="*/ 11 w 120"/>
                  <a:gd name="T21" fmla="*/ 4 h 187"/>
                  <a:gd name="T22" fmla="*/ 24 w 120"/>
                  <a:gd name="T23" fmla="*/ 2 h 187"/>
                  <a:gd name="T24" fmla="*/ 40 w 120"/>
                  <a:gd name="T25" fmla="*/ 1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87"/>
                  <a:gd name="T41" fmla="*/ 120 w 120"/>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87">
                    <a:moveTo>
                      <a:pt x="40" y="3"/>
                    </a:moveTo>
                    <a:lnTo>
                      <a:pt x="42" y="1"/>
                    </a:lnTo>
                    <a:lnTo>
                      <a:pt x="43" y="1"/>
                    </a:lnTo>
                    <a:lnTo>
                      <a:pt x="43" y="0"/>
                    </a:lnTo>
                    <a:lnTo>
                      <a:pt x="120" y="109"/>
                    </a:lnTo>
                    <a:lnTo>
                      <a:pt x="120" y="187"/>
                    </a:lnTo>
                    <a:lnTo>
                      <a:pt x="0" y="181"/>
                    </a:lnTo>
                    <a:lnTo>
                      <a:pt x="1" y="109"/>
                    </a:lnTo>
                    <a:lnTo>
                      <a:pt x="4" y="80"/>
                    </a:lnTo>
                    <a:lnTo>
                      <a:pt x="11" y="50"/>
                    </a:lnTo>
                    <a:lnTo>
                      <a:pt x="24" y="26"/>
                    </a:lnTo>
                    <a:lnTo>
                      <a:pt x="40" y="3"/>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0" name="Freeform 55"/>
              <p:cNvSpPr>
                <a:spLocks/>
              </p:cNvSpPr>
              <p:nvPr/>
            </p:nvSpPr>
            <p:spPr bwMode="auto">
              <a:xfrm>
                <a:off x="3243" y="2768"/>
                <a:ext cx="116" cy="92"/>
              </a:xfrm>
              <a:custGeom>
                <a:avLst/>
                <a:gdLst>
                  <a:gd name="T0" fmla="*/ 39 w 116"/>
                  <a:gd name="T1" fmla="*/ 1 h 183"/>
                  <a:gd name="T2" fmla="*/ 41 w 116"/>
                  <a:gd name="T3" fmla="*/ 1 h 183"/>
                  <a:gd name="T4" fmla="*/ 41 w 116"/>
                  <a:gd name="T5" fmla="*/ 1 h 183"/>
                  <a:gd name="T6" fmla="*/ 42 w 116"/>
                  <a:gd name="T7" fmla="*/ 0 h 183"/>
                  <a:gd name="T8" fmla="*/ 42 w 116"/>
                  <a:gd name="T9" fmla="*/ 0 h 183"/>
                  <a:gd name="T10" fmla="*/ 116 w 116"/>
                  <a:gd name="T11" fmla="*/ 7 h 183"/>
                  <a:gd name="T12" fmla="*/ 116 w 116"/>
                  <a:gd name="T13" fmla="*/ 12 h 183"/>
                  <a:gd name="T14" fmla="*/ 0 w 116"/>
                  <a:gd name="T15" fmla="*/ 12 h 183"/>
                  <a:gd name="T16" fmla="*/ 2 w 116"/>
                  <a:gd name="T17" fmla="*/ 7 h 183"/>
                  <a:gd name="T18" fmla="*/ 5 w 116"/>
                  <a:gd name="T19" fmla="*/ 5 h 183"/>
                  <a:gd name="T20" fmla="*/ 12 w 116"/>
                  <a:gd name="T21" fmla="*/ 4 h 183"/>
                  <a:gd name="T22" fmla="*/ 23 w 116"/>
                  <a:gd name="T23" fmla="*/ 2 h 183"/>
                  <a:gd name="T24" fmla="*/ 39 w 116"/>
                  <a:gd name="T25" fmla="*/ 1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83"/>
                  <a:gd name="T41" fmla="*/ 116 w 116"/>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83">
                    <a:moveTo>
                      <a:pt x="39" y="4"/>
                    </a:moveTo>
                    <a:lnTo>
                      <a:pt x="41" y="2"/>
                    </a:lnTo>
                    <a:lnTo>
                      <a:pt x="42" y="0"/>
                    </a:lnTo>
                    <a:lnTo>
                      <a:pt x="116" y="108"/>
                    </a:lnTo>
                    <a:lnTo>
                      <a:pt x="116" y="183"/>
                    </a:lnTo>
                    <a:lnTo>
                      <a:pt x="0" y="178"/>
                    </a:lnTo>
                    <a:lnTo>
                      <a:pt x="2" y="106"/>
                    </a:lnTo>
                    <a:lnTo>
                      <a:pt x="5" y="77"/>
                    </a:lnTo>
                    <a:lnTo>
                      <a:pt x="12" y="51"/>
                    </a:lnTo>
                    <a:lnTo>
                      <a:pt x="23" y="27"/>
                    </a:lnTo>
                    <a:lnTo>
                      <a:pt x="39" y="4"/>
                    </a:lnTo>
                    <a:close/>
                  </a:path>
                </a:pathLst>
              </a:custGeom>
              <a:solidFill>
                <a:srgbClr val="6D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1" name="Freeform 56"/>
              <p:cNvSpPr>
                <a:spLocks/>
              </p:cNvSpPr>
              <p:nvPr/>
            </p:nvSpPr>
            <p:spPr bwMode="auto">
              <a:xfrm>
                <a:off x="3410" y="2763"/>
                <a:ext cx="136" cy="111"/>
              </a:xfrm>
              <a:custGeom>
                <a:avLst/>
                <a:gdLst>
                  <a:gd name="T0" fmla="*/ 133 w 136"/>
                  <a:gd name="T1" fmla="*/ 13 h 223"/>
                  <a:gd name="T2" fmla="*/ 0 w 136"/>
                  <a:gd name="T3" fmla="*/ 13 h 223"/>
                  <a:gd name="T4" fmla="*/ 0 w 136"/>
                  <a:gd name="T5" fmla="*/ 7 h 223"/>
                  <a:gd name="T6" fmla="*/ 88 w 136"/>
                  <a:gd name="T7" fmla="*/ 0 h 223"/>
                  <a:gd name="T8" fmla="*/ 88 w 136"/>
                  <a:gd name="T9" fmla="*/ 0 h 223"/>
                  <a:gd name="T10" fmla="*/ 89 w 136"/>
                  <a:gd name="T11" fmla="*/ 0 h 223"/>
                  <a:gd name="T12" fmla="*/ 89 w 136"/>
                  <a:gd name="T13" fmla="*/ 0 h 223"/>
                  <a:gd name="T14" fmla="*/ 91 w 136"/>
                  <a:gd name="T15" fmla="*/ 0 h 223"/>
                  <a:gd name="T16" fmla="*/ 101 w 136"/>
                  <a:gd name="T17" fmla="*/ 1 h 223"/>
                  <a:gd name="T18" fmla="*/ 110 w 136"/>
                  <a:gd name="T19" fmla="*/ 1 h 223"/>
                  <a:gd name="T20" fmla="*/ 118 w 136"/>
                  <a:gd name="T21" fmla="*/ 2 h 223"/>
                  <a:gd name="T22" fmla="*/ 124 w 136"/>
                  <a:gd name="T23" fmla="*/ 3 h 223"/>
                  <a:gd name="T24" fmla="*/ 128 w 136"/>
                  <a:gd name="T25" fmla="*/ 4 h 223"/>
                  <a:gd name="T26" fmla="*/ 133 w 136"/>
                  <a:gd name="T27" fmla="*/ 5 h 223"/>
                  <a:gd name="T28" fmla="*/ 134 w 136"/>
                  <a:gd name="T29" fmla="*/ 6 h 223"/>
                  <a:gd name="T30" fmla="*/ 136 w 136"/>
                  <a:gd name="T31" fmla="*/ 7 h 223"/>
                  <a:gd name="T32" fmla="*/ 136 w 136"/>
                  <a:gd name="T33" fmla="*/ 8 h 223"/>
                  <a:gd name="T34" fmla="*/ 134 w 136"/>
                  <a:gd name="T35" fmla="*/ 10 h 223"/>
                  <a:gd name="T36" fmla="*/ 134 w 136"/>
                  <a:gd name="T37" fmla="*/ 12 h 223"/>
                  <a:gd name="T38" fmla="*/ 133 w 136"/>
                  <a:gd name="T39" fmla="*/ 13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223"/>
                  <a:gd name="T62" fmla="*/ 136 w 13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223">
                    <a:moveTo>
                      <a:pt x="133" y="223"/>
                    </a:moveTo>
                    <a:lnTo>
                      <a:pt x="0" y="217"/>
                    </a:lnTo>
                    <a:lnTo>
                      <a:pt x="0" y="127"/>
                    </a:lnTo>
                    <a:lnTo>
                      <a:pt x="88" y="0"/>
                    </a:lnTo>
                    <a:lnTo>
                      <a:pt x="88" y="2"/>
                    </a:lnTo>
                    <a:lnTo>
                      <a:pt x="89" y="2"/>
                    </a:lnTo>
                    <a:lnTo>
                      <a:pt x="91" y="3"/>
                    </a:lnTo>
                    <a:lnTo>
                      <a:pt x="101" y="16"/>
                    </a:lnTo>
                    <a:lnTo>
                      <a:pt x="110" y="29"/>
                    </a:lnTo>
                    <a:lnTo>
                      <a:pt x="118" y="44"/>
                    </a:lnTo>
                    <a:lnTo>
                      <a:pt x="124" y="59"/>
                    </a:lnTo>
                    <a:lnTo>
                      <a:pt x="128" y="75"/>
                    </a:lnTo>
                    <a:lnTo>
                      <a:pt x="133" y="91"/>
                    </a:lnTo>
                    <a:lnTo>
                      <a:pt x="134" y="109"/>
                    </a:lnTo>
                    <a:lnTo>
                      <a:pt x="136" y="126"/>
                    </a:lnTo>
                    <a:lnTo>
                      <a:pt x="136" y="137"/>
                    </a:lnTo>
                    <a:lnTo>
                      <a:pt x="134" y="161"/>
                    </a:lnTo>
                    <a:lnTo>
                      <a:pt x="134" y="194"/>
                    </a:lnTo>
                    <a:lnTo>
                      <a:pt x="133" y="223"/>
                    </a:lnTo>
                    <a:close/>
                  </a:path>
                </a:pathLst>
              </a:custGeom>
              <a:solidFill>
                <a:srgbClr val="2D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2" name="Freeform 57"/>
              <p:cNvSpPr>
                <a:spLocks/>
              </p:cNvSpPr>
              <p:nvPr/>
            </p:nvSpPr>
            <p:spPr bwMode="auto">
              <a:xfrm>
                <a:off x="3411" y="2764"/>
                <a:ext cx="133" cy="109"/>
              </a:xfrm>
              <a:custGeom>
                <a:avLst/>
                <a:gdLst>
                  <a:gd name="T0" fmla="*/ 130 w 133"/>
                  <a:gd name="T1" fmla="*/ 14 h 217"/>
                  <a:gd name="T2" fmla="*/ 0 w 133"/>
                  <a:gd name="T3" fmla="*/ 14 h 217"/>
                  <a:gd name="T4" fmla="*/ 0 w 133"/>
                  <a:gd name="T5" fmla="*/ 8 h 217"/>
                  <a:gd name="T6" fmla="*/ 86 w 133"/>
                  <a:gd name="T7" fmla="*/ 0 h 217"/>
                  <a:gd name="T8" fmla="*/ 87 w 133"/>
                  <a:gd name="T9" fmla="*/ 0 h 217"/>
                  <a:gd name="T10" fmla="*/ 87 w 133"/>
                  <a:gd name="T11" fmla="*/ 1 h 217"/>
                  <a:gd name="T12" fmla="*/ 88 w 133"/>
                  <a:gd name="T13" fmla="*/ 1 h 217"/>
                  <a:gd name="T14" fmla="*/ 88 w 133"/>
                  <a:gd name="T15" fmla="*/ 1 h 217"/>
                  <a:gd name="T16" fmla="*/ 99 w 133"/>
                  <a:gd name="T17" fmla="*/ 1 h 217"/>
                  <a:gd name="T18" fmla="*/ 107 w 133"/>
                  <a:gd name="T19" fmla="*/ 2 h 217"/>
                  <a:gd name="T20" fmla="*/ 116 w 133"/>
                  <a:gd name="T21" fmla="*/ 3 h 217"/>
                  <a:gd name="T22" fmla="*/ 122 w 133"/>
                  <a:gd name="T23" fmla="*/ 4 h 217"/>
                  <a:gd name="T24" fmla="*/ 126 w 133"/>
                  <a:gd name="T25" fmla="*/ 5 h 217"/>
                  <a:gd name="T26" fmla="*/ 130 w 133"/>
                  <a:gd name="T27" fmla="*/ 6 h 217"/>
                  <a:gd name="T28" fmla="*/ 132 w 133"/>
                  <a:gd name="T29" fmla="*/ 7 h 217"/>
                  <a:gd name="T30" fmla="*/ 133 w 133"/>
                  <a:gd name="T31" fmla="*/ 8 h 217"/>
                  <a:gd name="T32" fmla="*/ 133 w 133"/>
                  <a:gd name="T33" fmla="*/ 9 h 217"/>
                  <a:gd name="T34" fmla="*/ 132 w 133"/>
                  <a:gd name="T35" fmla="*/ 10 h 217"/>
                  <a:gd name="T36" fmla="*/ 132 w 133"/>
                  <a:gd name="T37" fmla="*/ 12 h 217"/>
                  <a:gd name="T38" fmla="*/ 130 w 133"/>
                  <a:gd name="T39" fmla="*/ 14 h 2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217"/>
                  <a:gd name="T62" fmla="*/ 133 w 133"/>
                  <a:gd name="T63" fmla="*/ 217 h 2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217">
                    <a:moveTo>
                      <a:pt x="130" y="217"/>
                    </a:moveTo>
                    <a:lnTo>
                      <a:pt x="0" y="211"/>
                    </a:lnTo>
                    <a:lnTo>
                      <a:pt x="0" y="124"/>
                    </a:lnTo>
                    <a:lnTo>
                      <a:pt x="86" y="0"/>
                    </a:lnTo>
                    <a:lnTo>
                      <a:pt x="87" y="0"/>
                    </a:lnTo>
                    <a:lnTo>
                      <a:pt x="87" y="2"/>
                    </a:lnTo>
                    <a:lnTo>
                      <a:pt x="88" y="2"/>
                    </a:lnTo>
                    <a:lnTo>
                      <a:pt x="88" y="4"/>
                    </a:lnTo>
                    <a:lnTo>
                      <a:pt x="99" y="15"/>
                    </a:lnTo>
                    <a:lnTo>
                      <a:pt x="107" y="28"/>
                    </a:lnTo>
                    <a:lnTo>
                      <a:pt x="116" y="43"/>
                    </a:lnTo>
                    <a:lnTo>
                      <a:pt x="122" y="57"/>
                    </a:lnTo>
                    <a:lnTo>
                      <a:pt x="126" y="74"/>
                    </a:lnTo>
                    <a:lnTo>
                      <a:pt x="130" y="88"/>
                    </a:lnTo>
                    <a:lnTo>
                      <a:pt x="132" y="106"/>
                    </a:lnTo>
                    <a:lnTo>
                      <a:pt x="133" y="123"/>
                    </a:lnTo>
                    <a:lnTo>
                      <a:pt x="133" y="132"/>
                    </a:lnTo>
                    <a:lnTo>
                      <a:pt x="132" y="158"/>
                    </a:lnTo>
                    <a:lnTo>
                      <a:pt x="132" y="189"/>
                    </a:lnTo>
                    <a:lnTo>
                      <a:pt x="130" y="217"/>
                    </a:lnTo>
                    <a:close/>
                  </a:path>
                </a:pathLst>
              </a:custGeom>
              <a:solidFill>
                <a:srgbClr val="35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3" name="Freeform 58"/>
              <p:cNvSpPr>
                <a:spLocks/>
              </p:cNvSpPr>
              <p:nvPr/>
            </p:nvSpPr>
            <p:spPr bwMode="auto">
              <a:xfrm>
                <a:off x="3413" y="2765"/>
                <a:ext cx="130" cy="107"/>
              </a:xfrm>
              <a:custGeom>
                <a:avLst/>
                <a:gdLst>
                  <a:gd name="T0" fmla="*/ 127 w 130"/>
                  <a:gd name="T1" fmla="*/ 14 h 214"/>
                  <a:gd name="T2" fmla="*/ 0 w 130"/>
                  <a:gd name="T3" fmla="*/ 13 h 214"/>
                  <a:gd name="T4" fmla="*/ 0 w 130"/>
                  <a:gd name="T5" fmla="*/ 8 h 214"/>
                  <a:gd name="T6" fmla="*/ 84 w 130"/>
                  <a:gd name="T7" fmla="*/ 0 h 214"/>
                  <a:gd name="T8" fmla="*/ 85 w 130"/>
                  <a:gd name="T9" fmla="*/ 1 h 214"/>
                  <a:gd name="T10" fmla="*/ 85 w 130"/>
                  <a:gd name="T11" fmla="*/ 1 h 214"/>
                  <a:gd name="T12" fmla="*/ 85 w 130"/>
                  <a:gd name="T13" fmla="*/ 1 h 214"/>
                  <a:gd name="T14" fmla="*/ 86 w 130"/>
                  <a:gd name="T15" fmla="*/ 1 h 214"/>
                  <a:gd name="T16" fmla="*/ 97 w 130"/>
                  <a:gd name="T17" fmla="*/ 1 h 214"/>
                  <a:gd name="T18" fmla="*/ 105 w 130"/>
                  <a:gd name="T19" fmla="*/ 2 h 214"/>
                  <a:gd name="T20" fmla="*/ 112 w 130"/>
                  <a:gd name="T21" fmla="*/ 3 h 214"/>
                  <a:gd name="T22" fmla="*/ 118 w 130"/>
                  <a:gd name="T23" fmla="*/ 4 h 214"/>
                  <a:gd name="T24" fmla="*/ 124 w 130"/>
                  <a:gd name="T25" fmla="*/ 5 h 214"/>
                  <a:gd name="T26" fmla="*/ 127 w 130"/>
                  <a:gd name="T27" fmla="*/ 6 h 214"/>
                  <a:gd name="T28" fmla="*/ 128 w 130"/>
                  <a:gd name="T29" fmla="*/ 7 h 214"/>
                  <a:gd name="T30" fmla="*/ 130 w 130"/>
                  <a:gd name="T31" fmla="*/ 8 h 214"/>
                  <a:gd name="T32" fmla="*/ 130 w 130"/>
                  <a:gd name="T33" fmla="*/ 9 h 214"/>
                  <a:gd name="T34" fmla="*/ 128 w 130"/>
                  <a:gd name="T35" fmla="*/ 10 h 214"/>
                  <a:gd name="T36" fmla="*/ 127 w 130"/>
                  <a:gd name="T37" fmla="*/ 12 h 214"/>
                  <a:gd name="T38" fmla="*/ 127 w 130"/>
                  <a:gd name="T39" fmla="*/ 14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214"/>
                  <a:gd name="T62" fmla="*/ 130 w 130"/>
                  <a:gd name="T63" fmla="*/ 214 h 2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214">
                    <a:moveTo>
                      <a:pt x="127" y="214"/>
                    </a:moveTo>
                    <a:lnTo>
                      <a:pt x="0" y="207"/>
                    </a:lnTo>
                    <a:lnTo>
                      <a:pt x="0" y="122"/>
                    </a:lnTo>
                    <a:lnTo>
                      <a:pt x="84" y="0"/>
                    </a:lnTo>
                    <a:lnTo>
                      <a:pt x="85" y="2"/>
                    </a:lnTo>
                    <a:lnTo>
                      <a:pt x="86" y="3"/>
                    </a:lnTo>
                    <a:lnTo>
                      <a:pt x="97" y="15"/>
                    </a:lnTo>
                    <a:lnTo>
                      <a:pt x="105" y="28"/>
                    </a:lnTo>
                    <a:lnTo>
                      <a:pt x="112" y="42"/>
                    </a:lnTo>
                    <a:lnTo>
                      <a:pt x="118" y="57"/>
                    </a:lnTo>
                    <a:lnTo>
                      <a:pt x="124" y="72"/>
                    </a:lnTo>
                    <a:lnTo>
                      <a:pt x="127" y="88"/>
                    </a:lnTo>
                    <a:lnTo>
                      <a:pt x="128" y="104"/>
                    </a:lnTo>
                    <a:lnTo>
                      <a:pt x="130" y="121"/>
                    </a:lnTo>
                    <a:lnTo>
                      <a:pt x="130" y="130"/>
                    </a:lnTo>
                    <a:lnTo>
                      <a:pt x="128" y="155"/>
                    </a:lnTo>
                    <a:lnTo>
                      <a:pt x="127" y="186"/>
                    </a:lnTo>
                    <a:lnTo>
                      <a:pt x="127" y="214"/>
                    </a:lnTo>
                    <a:close/>
                  </a:path>
                </a:pathLst>
              </a:custGeom>
              <a:solidFill>
                <a:srgbClr val="3D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4" name="Freeform 59"/>
              <p:cNvSpPr>
                <a:spLocks/>
              </p:cNvSpPr>
              <p:nvPr/>
            </p:nvSpPr>
            <p:spPr bwMode="auto">
              <a:xfrm>
                <a:off x="3414" y="2767"/>
                <a:ext cx="127" cy="103"/>
              </a:xfrm>
              <a:custGeom>
                <a:avLst/>
                <a:gdLst>
                  <a:gd name="T0" fmla="*/ 124 w 127"/>
                  <a:gd name="T1" fmla="*/ 12 h 207"/>
                  <a:gd name="T2" fmla="*/ 0 w 127"/>
                  <a:gd name="T3" fmla="*/ 12 h 207"/>
                  <a:gd name="T4" fmla="*/ 0 w 127"/>
                  <a:gd name="T5" fmla="*/ 7 h 207"/>
                  <a:gd name="T6" fmla="*/ 83 w 127"/>
                  <a:gd name="T7" fmla="*/ 0 h 207"/>
                  <a:gd name="T8" fmla="*/ 83 w 127"/>
                  <a:gd name="T9" fmla="*/ 0 h 207"/>
                  <a:gd name="T10" fmla="*/ 84 w 127"/>
                  <a:gd name="T11" fmla="*/ 0 h 207"/>
                  <a:gd name="T12" fmla="*/ 84 w 127"/>
                  <a:gd name="T13" fmla="*/ 0 h 207"/>
                  <a:gd name="T14" fmla="*/ 84 w 127"/>
                  <a:gd name="T15" fmla="*/ 0 h 207"/>
                  <a:gd name="T16" fmla="*/ 94 w 127"/>
                  <a:gd name="T17" fmla="*/ 0 h 207"/>
                  <a:gd name="T18" fmla="*/ 103 w 127"/>
                  <a:gd name="T19" fmla="*/ 1 h 207"/>
                  <a:gd name="T20" fmla="*/ 110 w 127"/>
                  <a:gd name="T21" fmla="*/ 2 h 207"/>
                  <a:gd name="T22" fmla="*/ 116 w 127"/>
                  <a:gd name="T23" fmla="*/ 3 h 207"/>
                  <a:gd name="T24" fmla="*/ 122 w 127"/>
                  <a:gd name="T25" fmla="*/ 4 h 207"/>
                  <a:gd name="T26" fmla="*/ 124 w 127"/>
                  <a:gd name="T27" fmla="*/ 5 h 207"/>
                  <a:gd name="T28" fmla="*/ 126 w 127"/>
                  <a:gd name="T29" fmla="*/ 6 h 207"/>
                  <a:gd name="T30" fmla="*/ 127 w 127"/>
                  <a:gd name="T31" fmla="*/ 7 h 207"/>
                  <a:gd name="T32" fmla="*/ 127 w 127"/>
                  <a:gd name="T33" fmla="*/ 7 h 207"/>
                  <a:gd name="T34" fmla="*/ 126 w 127"/>
                  <a:gd name="T35" fmla="*/ 9 h 207"/>
                  <a:gd name="T36" fmla="*/ 124 w 127"/>
                  <a:gd name="T37" fmla="*/ 11 h 207"/>
                  <a:gd name="T38" fmla="*/ 124 w 127"/>
                  <a:gd name="T39" fmla="*/ 12 h 2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207"/>
                  <a:gd name="T62" fmla="*/ 127 w 127"/>
                  <a:gd name="T63" fmla="*/ 207 h 2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207">
                    <a:moveTo>
                      <a:pt x="124" y="207"/>
                    </a:moveTo>
                    <a:lnTo>
                      <a:pt x="0" y="202"/>
                    </a:lnTo>
                    <a:lnTo>
                      <a:pt x="0" y="118"/>
                    </a:lnTo>
                    <a:lnTo>
                      <a:pt x="83" y="0"/>
                    </a:lnTo>
                    <a:lnTo>
                      <a:pt x="84" y="2"/>
                    </a:lnTo>
                    <a:lnTo>
                      <a:pt x="84" y="3"/>
                    </a:lnTo>
                    <a:lnTo>
                      <a:pt x="94" y="15"/>
                    </a:lnTo>
                    <a:lnTo>
                      <a:pt x="103" y="28"/>
                    </a:lnTo>
                    <a:lnTo>
                      <a:pt x="110" y="41"/>
                    </a:lnTo>
                    <a:lnTo>
                      <a:pt x="116" y="56"/>
                    </a:lnTo>
                    <a:lnTo>
                      <a:pt x="122" y="70"/>
                    </a:lnTo>
                    <a:lnTo>
                      <a:pt x="124" y="85"/>
                    </a:lnTo>
                    <a:lnTo>
                      <a:pt x="126" y="101"/>
                    </a:lnTo>
                    <a:lnTo>
                      <a:pt x="127" y="118"/>
                    </a:lnTo>
                    <a:lnTo>
                      <a:pt x="127" y="127"/>
                    </a:lnTo>
                    <a:lnTo>
                      <a:pt x="126" y="150"/>
                    </a:lnTo>
                    <a:lnTo>
                      <a:pt x="124" y="181"/>
                    </a:lnTo>
                    <a:lnTo>
                      <a:pt x="124" y="207"/>
                    </a:lnTo>
                    <a:close/>
                  </a:path>
                </a:pathLst>
              </a:custGeom>
              <a:solidFill>
                <a:srgbClr val="44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5" name="Freeform 60"/>
              <p:cNvSpPr>
                <a:spLocks/>
              </p:cNvSpPr>
              <p:nvPr/>
            </p:nvSpPr>
            <p:spPr bwMode="auto">
              <a:xfrm>
                <a:off x="3415" y="2767"/>
                <a:ext cx="123" cy="102"/>
              </a:xfrm>
              <a:custGeom>
                <a:avLst/>
                <a:gdLst>
                  <a:gd name="T0" fmla="*/ 122 w 123"/>
                  <a:gd name="T1" fmla="*/ 13 h 204"/>
                  <a:gd name="T2" fmla="*/ 0 w 123"/>
                  <a:gd name="T3" fmla="*/ 13 h 204"/>
                  <a:gd name="T4" fmla="*/ 0 w 123"/>
                  <a:gd name="T5" fmla="*/ 8 h 204"/>
                  <a:gd name="T6" fmla="*/ 80 w 123"/>
                  <a:gd name="T7" fmla="*/ 0 h 204"/>
                  <a:gd name="T8" fmla="*/ 82 w 123"/>
                  <a:gd name="T9" fmla="*/ 1 h 204"/>
                  <a:gd name="T10" fmla="*/ 82 w 123"/>
                  <a:gd name="T11" fmla="*/ 1 h 204"/>
                  <a:gd name="T12" fmla="*/ 82 w 123"/>
                  <a:gd name="T13" fmla="*/ 1 h 204"/>
                  <a:gd name="T14" fmla="*/ 83 w 123"/>
                  <a:gd name="T15" fmla="*/ 1 h 204"/>
                  <a:gd name="T16" fmla="*/ 100 w 123"/>
                  <a:gd name="T17" fmla="*/ 2 h 204"/>
                  <a:gd name="T18" fmla="*/ 113 w 123"/>
                  <a:gd name="T19" fmla="*/ 4 h 204"/>
                  <a:gd name="T20" fmla="*/ 121 w 123"/>
                  <a:gd name="T21" fmla="*/ 6 h 204"/>
                  <a:gd name="T22" fmla="*/ 123 w 123"/>
                  <a:gd name="T23" fmla="*/ 7 h 204"/>
                  <a:gd name="T24" fmla="*/ 123 w 123"/>
                  <a:gd name="T25" fmla="*/ 8 h 204"/>
                  <a:gd name="T26" fmla="*/ 123 w 123"/>
                  <a:gd name="T27" fmla="*/ 10 h 204"/>
                  <a:gd name="T28" fmla="*/ 122 w 123"/>
                  <a:gd name="T29" fmla="*/ 12 h 204"/>
                  <a:gd name="T30" fmla="*/ 122 w 123"/>
                  <a:gd name="T31" fmla="*/ 13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204"/>
                  <a:gd name="T50" fmla="*/ 123 w 123"/>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204">
                    <a:moveTo>
                      <a:pt x="122" y="204"/>
                    </a:moveTo>
                    <a:lnTo>
                      <a:pt x="0" y="197"/>
                    </a:lnTo>
                    <a:lnTo>
                      <a:pt x="0" y="116"/>
                    </a:lnTo>
                    <a:lnTo>
                      <a:pt x="80" y="0"/>
                    </a:lnTo>
                    <a:lnTo>
                      <a:pt x="82" y="1"/>
                    </a:lnTo>
                    <a:lnTo>
                      <a:pt x="83" y="3"/>
                    </a:lnTo>
                    <a:lnTo>
                      <a:pt x="100" y="28"/>
                    </a:lnTo>
                    <a:lnTo>
                      <a:pt x="113" y="54"/>
                    </a:lnTo>
                    <a:lnTo>
                      <a:pt x="121" y="83"/>
                    </a:lnTo>
                    <a:lnTo>
                      <a:pt x="123" y="114"/>
                    </a:lnTo>
                    <a:lnTo>
                      <a:pt x="123" y="124"/>
                    </a:lnTo>
                    <a:lnTo>
                      <a:pt x="123" y="148"/>
                    </a:lnTo>
                    <a:lnTo>
                      <a:pt x="122" y="178"/>
                    </a:lnTo>
                    <a:lnTo>
                      <a:pt x="122" y="204"/>
                    </a:lnTo>
                    <a:close/>
                  </a:path>
                </a:pathLst>
              </a:custGeom>
              <a:solidFill>
                <a:srgbClr val="4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6" name="Freeform 61"/>
              <p:cNvSpPr>
                <a:spLocks/>
              </p:cNvSpPr>
              <p:nvPr/>
            </p:nvSpPr>
            <p:spPr bwMode="auto">
              <a:xfrm>
                <a:off x="3417" y="2769"/>
                <a:ext cx="120" cy="99"/>
              </a:xfrm>
              <a:custGeom>
                <a:avLst/>
                <a:gdLst>
                  <a:gd name="T0" fmla="*/ 119 w 120"/>
                  <a:gd name="T1" fmla="*/ 13 h 197"/>
                  <a:gd name="T2" fmla="*/ 0 w 120"/>
                  <a:gd name="T3" fmla="*/ 13 h 197"/>
                  <a:gd name="T4" fmla="*/ 0 w 120"/>
                  <a:gd name="T5" fmla="*/ 8 h 197"/>
                  <a:gd name="T6" fmla="*/ 78 w 120"/>
                  <a:gd name="T7" fmla="*/ 0 h 197"/>
                  <a:gd name="T8" fmla="*/ 78 w 120"/>
                  <a:gd name="T9" fmla="*/ 0 h 197"/>
                  <a:gd name="T10" fmla="*/ 80 w 120"/>
                  <a:gd name="T11" fmla="*/ 0 h 197"/>
                  <a:gd name="T12" fmla="*/ 80 w 120"/>
                  <a:gd name="T13" fmla="*/ 1 h 197"/>
                  <a:gd name="T14" fmla="*/ 81 w 120"/>
                  <a:gd name="T15" fmla="*/ 1 h 197"/>
                  <a:gd name="T16" fmla="*/ 98 w 120"/>
                  <a:gd name="T17" fmla="*/ 2 h 197"/>
                  <a:gd name="T18" fmla="*/ 110 w 120"/>
                  <a:gd name="T19" fmla="*/ 4 h 197"/>
                  <a:gd name="T20" fmla="*/ 117 w 120"/>
                  <a:gd name="T21" fmla="*/ 6 h 197"/>
                  <a:gd name="T22" fmla="*/ 120 w 120"/>
                  <a:gd name="T23" fmla="*/ 7 h 197"/>
                  <a:gd name="T24" fmla="*/ 120 w 120"/>
                  <a:gd name="T25" fmla="*/ 8 h 197"/>
                  <a:gd name="T26" fmla="*/ 120 w 120"/>
                  <a:gd name="T27" fmla="*/ 9 h 197"/>
                  <a:gd name="T28" fmla="*/ 119 w 120"/>
                  <a:gd name="T29" fmla="*/ 11 h 197"/>
                  <a:gd name="T30" fmla="*/ 119 w 120"/>
                  <a:gd name="T31" fmla="*/ 13 h 1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197"/>
                  <a:gd name="T50" fmla="*/ 120 w 120"/>
                  <a:gd name="T51" fmla="*/ 197 h 1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197">
                    <a:moveTo>
                      <a:pt x="119" y="197"/>
                    </a:moveTo>
                    <a:lnTo>
                      <a:pt x="0" y="193"/>
                    </a:lnTo>
                    <a:lnTo>
                      <a:pt x="0" y="113"/>
                    </a:lnTo>
                    <a:lnTo>
                      <a:pt x="78" y="0"/>
                    </a:lnTo>
                    <a:lnTo>
                      <a:pt x="80" y="0"/>
                    </a:lnTo>
                    <a:lnTo>
                      <a:pt x="80" y="2"/>
                    </a:lnTo>
                    <a:lnTo>
                      <a:pt x="81" y="2"/>
                    </a:lnTo>
                    <a:lnTo>
                      <a:pt x="98" y="26"/>
                    </a:lnTo>
                    <a:lnTo>
                      <a:pt x="110" y="52"/>
                    </a:lnTo>
                    <a:lnTo>
                      <a:pt x="117" y="82"/>
                    </a:lnTo>
                    <a:lnTo>
                      <a:pt x="120" y="111"/>
                    </a:lnTo>
                    <a:lnTo>
                      <a:pt x="120" y="121"/>
                    </a:lnTo>
                    <a:lnTo>
                      <a:pt x="120" y="144"/>
                    </a:lnTo>
                    <a:lnTo>
                      <a:pt x="119" y="173"/>
                    </a:lnTo>
                    <a:lnTo>
                      <a:pt x="119" y="197"/>
                    </a:ln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7" name="Freeform 62"/>
              <p:cNvSpPr>
                <a:spLocks/>
              </p:cNvSpPr>
              <p:nvPr/>
            </p:nvSpPr>
            <p:spPr bwMode="auto">
              <a:xfrm>
                <a:off x="3418" y="2770"/>
                <a:ext cx="118" cy="97"/>
              </a:xfrm>
              <a:custGeom>
                <a:avLst/>
                <a:gdLst>
                  <a:gd name="T0" fmla="*/ 116 w 118"/>
                  <a:gd name="T1" fmla="*/ 13 h 194"/>
                  <a:gd name="T2" fmla="*/ 0 w 118"/>
                  <a:gd name="T3" fmla="*/ 12 h 194"/>
                  <a:gd name="T4" fmla="*/ 0 w 118"/>
                  <a:gd name="T5" fmla="*/ 7 h 194"/>
                  <a:gd name="T6" fmla="*/ 76 w 118"/>
                  <a:gd name="T7" fmla="*/ 0 h 194"/>
                  <a:gd name="T8" fmla="*/ 77 w 118"/>
                  <a:gd name="T9" fmla="*/ 1 h 194"/>
                  <a:gd name="T10" fmla="*/ 77 w 118"/>
                  <a:gd name="T11" fmla="*/ 1 h 194"/>
                  <a:gd name="T12" fmla="*/ 79 w 118"/>
                  <a:gd name="T13" fmla="*/ 1 h 194"/>
                  <a:gd name="T14" fmla="*/ 79 w 118"/>
                  <a:gd name="T15" fmla="*/ 1 h 194"/>
                  <a:gd name="T16" fmla="*/ 96 w 118"/>
                  <a:gd name="T17" fmla="*/ 2 h 194"/>
                  <a:gd name="T18" fmla="*/ 107 w 118"/>
                  <a:gd name="T19" fmla="*/ 3 h 194"/>
                  <a:gd name="T20" fmla="*/ 115 w 118"/>
                  <a:gd name="T21" fmla="*/ 5 h 194"/>
                  <a:gd name="T22" fmla="*/ 118 w 118"/>
                  <a:gd name="T23" fmla="*/ 7 h 194"/>
                  <a:gd name="T24" fmla="*/ 118 w 118"/>
                  <a:gd name="T25" fmla="*/ 8 h 194"/>
                  <a:gd name="T26" fmla="*/ 118 w 118"/>
                  <a:gd name="T27" fmla="*/ 9 h 194"/>
                  <a:gd name="T28" fmla="*/ 116 w 118"/>
                  <a:gd name="T29" fmla="*/ 11 h 194"/>
                  <a:gd name="T30" fmla="*/ 116 w 118"/>
                  <a:gd name="T31" fmla="*/ 13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194"/>
                  <a:gd name="T50" fmla="*/ 118 w 118"/>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194">
                    <a:moveTo>
                      <a:pt x="116" y="194"/>
                    </a:moveTo>
                    <a:lnTo>
                      <a:pt x="0" y="187"/>
                    </a:lnTo>
                    <a:lnTo>
                      <a:pt x="0" y="111"/>
                    </a:lnTo>
                    <a:lnTo>
                      <a:pt x="76" y="0"/>
                    </a:lnTo>
                    <a:lnTo>
                      <a:pt x="77" y="1"/>
                    </a:lnTo>
                    <a:lnTo>
                      <a:pt x="79" y="1"/>
                    </a:lnTo>
                    <a:lnTo>
                      <a:pt x="79" y="3"/>
                    </a:lnTo>
                    <a:lnTo>
                      <a:pt x="96" y="26"/>
                    </a:lnTo>
                    <a:lnTo>
                      <a:pt x="107" y="50"/>
                    </a:lnTo>
                    <a:lnTo>
                      <a:pt x="115" y="80"/>
                    </a:lnTo>
                    <a:lnTo>
                      <a:pt x="118" y="109"/>
                    </a:lnTo>
                    <a:lnTo>
                      <a:pt x="118" y="119"/>
                    </a:lnTo>
                    <a:lnTo>
                      <a:pt x="118" y="142"/>
                    </a:lnTo>
                    <a:lnTo>
                      <a:pt x="116" y="169"/>
                    </a:lnTo>
                    <a:lnTo>
                      <a:pt x="116" y="194"/>
                    </a:lnTo>
                    <a:close/>
                  </a:path>
                </a:pathLst>
              </a:custGeom>
              <a:solidFill>
                <a:srgbClr val="5E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8" name="Freeform 63"/>
              <p:cNvSpPr>
                <a:spLocks/>
              </p:cNvSpPr>
              <p:nvPr/>
            </p:nvSpPr>
            <p:spPr bwMode="auto">
              <a:xfrm>
                <a:off x="3420" y="2771"/>
                <a:ext cx="114" cy="94"/>
              </a:xfrm>
              <a:custGeom>
                <a:avLst/>
                <a:gdLst>
                  <a:gd name="T0" fmla="*/ 113 w 114"/>
                  <a:gd name="T1" fmla="*/ 12 h 188"/>
                  <a:gd name="T2" fmla="*/ 0 w 114"/>
                  <a:gd name="T3" fmla="*/ 12 h 188"/>
                  <a:gd name="T4" fmla="*/ 0 w 114"/>
                  <a:gd name="T5" fmla="*/ 7 h 188"/>
                  <a:gd name="T6" fmla="*/ 74 w 114"/>
                  <a:gd name="T7" fmla="*/ 0 h 188"/>
                  <a:gd name="T8" fmla="*/ 75 w 114"/>
                  <a:gd name="T9" fmla="*/ 0 h 188"/>
                  <a:gd name="T10" fmla="*/ 75 w 114"/>
                  <a:gd name="T11" fmla="*/ 0 h 188"/>
                  <a:gd name="T12" fmla="*/ 75 w 114"/>
                  <a:gd name="T13" fmla="*/ 1 h 188"/>
                  <a:gd name="T14" fmla="*/ 77 w 114"/>
                  <a:gd name="T15" fmla="*/ 1 h 188"/>
                  <a:gd name="T16" fmla="*/ 92 w 114"/>
                  <a:gd name="T17" fmla="*/ 2 h 188"/>
                  <a:gd name="T18" fmla="*/ 104 w 114"/>
                  <a:gd name="T19" fmla="*/ 3 h 188"/>
                  <a:gd name="T20" fmla="*/ 111 w 114"/>
                  <a:gd name="T21" fmla="*/ 5 h 188"/>
                  <a:gd name="T22" fmla="*/ 114 w 114"/>
                  <a:gd name="T23" fmla="*/ 7 h 188"/>
                  <a:gd name="T24" fmla="*/ 114 w 114"/>
                  <a:gd name="T25" fmla="*/ 8 h 188"/>
                  <a:gd name="T26" fmla="*/ 114 w 114"/>
                  <a:gd name="T27" fmla="*/ 9 h 188"/>
                  <a:gd name="T28" fmla="*/ 113 w 114"/>
                  <a:gd name="T29" fmla="*/ 11 h 188"/>
                  <a:gd name="T30" fmla="*/ 113 w 114"/>
                  <a:gd name="T31" fmla="*/ 12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88"/>
                  <a:gd name="T50" fmla="*/ 114 w 114"/>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88">
                    <a:moveTo>
                      <a:pt x="113" y="188"/>
                    </a:moveTo>
                    <a:lnTo>
                      <a:pt x="0" y="183"/>
                    </a:lnTo>
                    <a:lnTo>
                      <a:pt x="0" y="108"/>
                    </a:lnTo>
                    <a:lnTo>
                      <a:pt x="74" y="0"/>
                    </a:lnTo>
                    <a:lnTo>
                      <a:pt x="75" y="0"/>
                    </a:lnTo>
                    <a:lnTo>
                      <a:pt x="75" y="2"/>
                    </a:lnTo>
                    <a:lnTo>
                      <a:pt x="77" y="2"/>
                    </a:lnTo>
                    <a:lnTo>
                      <a:pt x="92" y="24"/>
                    </a:lnTo>
                    <a:lnTo>
                      <a:pt x="104" y="49"/>
                    </a:lnTo>
                    <a:lnTo>
                      <a:pt x="111" y="77"/>
                    </a:lnTo>
                    <a:lnTo>
                      <a:pt x="114" y="106"/>
                    </a:lnTo>
                    <a:lnTo>
                      <a:pt x="114" y="116"/>
                    </a:lnTo>
                    <a:lnTo>
                      <a:pt x="114" y="137"/>
                    </a:lnTo>
                    <a:lnTo>
                      <a:pt x="113" y="163"/>
                    </a:lnTo>
                    <a:lnTo>
                      <a:pt x="113" y="188"/>
                    </a:lnTo>
                    <a:close/>
                  </a:path>
                </a:pathLst>
              </a:custGeom>
              <a:solidFill>
                <a:srgbClr val="66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89" name="Freeform 64"/>
              <p:cNvSpPr>
                <a:spLocks/>
              </p:cNvSpPr>
              <p:nvPr/>
            </p:nvSpPr>
            <p:spPr bwMode="auto">
              <a:xfrm>
                <a:off x="3421" y="2772"/>
                <a:ext cx="112" cy="92"/>
              </a:xfrm>
              <a:custGeom>
                <a:avLst/>
                <a:gdLst>
                  <a:gd name="T0" fmla="*/ 110 w 112"/>
                  <a:gd name="T1" fmla="*/ 12 h 184"/>
                  <a:gd name="T2" fmla="*/ 0 w 112"/>
                  <a:gd name="T3" fmla="*/ 12 h 184"/>
                  <a:gd name="T4" fmla="*/ 0 w 112"/>
                  <a:gd name="T5" fmla="*/ 7 h 184"/>
                  <a:gd name="T6" fmla="*/ 73 w 112"/>
                  <a:gd name="T7" fmla="*/ 0 h 184"/>
                  <a:gd name="T8" fmla="*/ 73 w 112"/>
                  <a:gd name="T9" fmla="*/ 1 h 184"/>
                  <a:gd name="T10" fmla="*/ 74 w 112"/>
                  <a:gd name="T11" fmla="*/ 1 h 184"/>
                  <a:gd name="T12" fmla="*/ 74 w 112"/>
                  <a:gd name="T13" fmla="*/ 1 h 184"/>
                  <a:gd name="T14" fmla="*/ 74 w 112"/>
                  <a:gd name="T15" fmla="*/ 1 h 184"/>
                  <a:gd name="T16" fmla="*/ 90 w 112"/>
                  <a:gd name="T17" fmla="*/ 2 h 184"/>
                  <a:gd name="T18" fmla="*/ 102 w 112"/>
                  <a:gd name="T19" fmla="*/ 3 h 184"/>
                  <a:gd name="T20" fmla="*/ 109 w 112"/>
                  <a:gd name="T21" fmla="*/ 5 h 184"/>
                  <a:gd name="T22" fmla="*/ 112 w 112"/>
                  <a:gd name="T23" fmla="*/ 7 h 184"/>
                  <a:gd name="T24" fmla="*/ 112 w 112"/>
                  <a:gd name="T25" fmla="*/ 7 h 184"/>
                  <a:gd name="T26" fmla="*/ 112 w 112"/>
                  <a:gd name="T27" fmla="*/ 9 h 184"/>
                  <a:gd name="T28" fmla="*/ 110 w 112"/>
                  <a:gd name="T29" fmla="*/ 11 h 184"/>
                  <a:gd name="T30" fmla="*/ 110 w 112"/>
                  <a:gd name="T31" fmla="*/ 12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184"/>
                  <a:gd name="T50" fmla="*/ 112 w 112"/>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184">
                    <a:moveTo>
                      <a:pt x="110" y="184"/>
                    </a:moveTo>
                    <a:lnTo>
                      <a:pt x="0" y="179"/>
                    </a:lnTo>
                    <a:lnTo>
                      <a:pt x="0" y="104"/>
                    </a:lnTo>
                    <a:lnTo>
                      <a:pt x="73" y="0"/>
                    </a:lnTo>
                    <a:lnTo>
                      <a:pt x="73" y="1"/>
                    </a:lnTo>
                    <a:lnTo>
                      <a:pt x="74" y="1"/>
                    </a:lnTo>
                    <a:lnTo>
                      <a:pt x="74" y="3"/>
                    </a:lnTo>
                    <a:lnTo>
                      <a:pt x="90" y="24"/>
                    </a:lnTo>
                    <a:lnTo>
                      <a:pt x="102" y="49"/>
                    </a:lnTo>
                    <a:lnTo>
                      <a:pt x="109" y="75"/>
                    </a:lnTo>
                    <a:lnTo>
                      <a:pt x="112" y="104"/>
                    </a:lnTo>
                    <a:lnTo>
                      <a:pt x="112" y="112"/>
                    </a:lnTo>
                    <a:lnTo>
                      <a:pt x="112" y="133"/>
                    </a:lnTo>
                    <a:lnTo>
                      <a:pt x="110" y="161"/>
                    </a:lnTo>
                    <a:lnTo>
                      <a:pt x="110" y="184"/>
                    </a:lnTo>
                    <a:close/>
                  </a:path>
                </a:pathLst>
              </a:custGeom>
              <a:solidFill>
                <a:srgbClr val="6D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0" name="Freeform 65"/>
              <p:cNvSpPr>
                <a:spLocks/>
              </p:cNvSpPr>
              <p:nvPr/>
            </p:nvSpPr>
            <p:spPr bwMode="auto">
              <a:xfrm>
                <a:off x="3142" y="2572"/>
                <a:ext cx="20" cy="11"/>
              </a:xfrm>
              <a:custGeom>
                <a:avLst/>
                <a:gdLst>
                  <a:gd name="T0" fmla="*/ 0 w 20"/>
                  <a:gd name="T1" fmla="*/ 0 h 23"/>
                  <a:gd name="T2" fmla="*/ 1 w 20"/>
                  <a:gd name="T3" fmla="*/ 1 h 23"/>
                  <a:gd name="T4" fmla="*/ 3 w 20"/>
                  <a:gd name="T5" fmla="*/ 1 h 23"/>
                  <a:gd name="T6" fmla="*/ 6 w 20"/>
                  <a:gd name="T7" fmla="*/ 1 h 23"/>
                  <a:gd name="T8" fmla="*/ 10 w 20"/>
                  <a:gd name="T9" fmla="*/ 1 h 23"/>
                  <a:gd name="T10" fmla="*/ 14 w 20"/>
                  <a:gd name="T11" fmla="*/ 1 h 23"/>
                  <a:gd name="T12" fmla="*/ 17 w 20"/>
                  <a:gd name="T13" fmla="*/ 1 h 23"/>
                  <a:gd name="T14" fmla="*/ 19 w 20"/>
                  <a:gd name="T15" fmla="*/ 1 h 23"/>
                  <a:gd name="T16" fmla="*/ 20 w 20"/>
                  <a:gd name="T17" fmla="*/ 0 h 23"/>
                  <a:gd name="T18" fmla="*/ 19 w 20"/>
                  <a:gd name="T19" fmla="*/ 0 h 23"/>
                  <a:gd name="T20" fmla="*/ 17 w 20"/>
                  <a:gd name="T21" fmla="*/ 0 h 23"/>
                  <a:gd name="T22" fmla="*/ 14 w 20"/>
                  <a:gd name="T23" fmla="*/ 0 h 23"/>
                  <a:gd name="T24" fmla="*/ 10 w 20"/>
                  <a:gd name="T25" fmla="*/ 0 h 23"/>
                  <a:gd name="T26" fmla="*/ 6 w 20"/>
                  <a:gd name="T27" fmla="*/ 0 h 23"/>
                  <a:gd name="T28" fmla="*/ 3 w 20"/>
                  <a:gd name="T29" fmla="*/ 0 h 23"/>
                  <a:gd name="T30" fmla="*/ 1 w 20"/>
                  <a:gd name="T31" fmla="*/ 0 h 23"/>
                  <a:gd name="T32" fmla="*/ 0 w 20"/>
                  <a:gd name="T33" fmla="*/ 0 h 23"/>
                  <a:gd name="T34" fmla="*/ 0 w 2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0" y="12"/>
                    </a:moveTo>
                    <a:lnTo>
                      <a:pt x="1" y="17"/>
                    </a:lnTo>
                    <a:lnTo>
                      <a:pt x="3" y="20"/>
                    </a:lnTo>
                    <a:lnTo>
                      <a:pt x="6" y="22"/>
                    </a:lnTo>
                    <a:lnTo>
                      <a:pt x="10" y="23"/>
                    </a:lnTo>
                    <a:lnTo>
                      <a:pt x="14" y="22"/>
                    </a:lnTo>
                    <a:lnTo>
                      <a:pt x="17" y="20"/>
                    </a:lnTo>
                    <a:lnTo>
                      <a:pt x="19" y="17"/>
                    </a:lnTo>
                    <a:lnTo>
                      <a:pt x="20" y="12"/>
                    </a:lnTo>
                    <a:lnTo>
                      <a:pt x="19" y="7"/>
                    </a:lnTo>
                    <a:lnTo>
                      <a:pt x="17" y="4"/>
                    </a:lnTo>
                    <a:lnTo>
                      <a:pt x="14" y="2"/>
                    </a:lnTo>
                    <a:lnTo>
                      <a:pt x="10" y="0"/>
                    </a:lnTo>
                    <a:lnTo>
                      <a:pt x="6" y="2"/>
                    </a:lnTo>
                    <a:lnTo>
                      <a:pt x="3" y="4"/>
                    </a:lnTo>
                    <a:lnTo>
                      <a:pt x="1" y="7"/>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1" name="Freeform 66"/>
              <p:cNvSpPr>
                <a:spLocks/>
              </p:cNvSpPr>
              <p:nvPr/>
            </p:nvSpPr>
            <p:spPr bwMode="auto">
              <a:xfrm>
                <a:off x="3308" y="2572"/>
                <a:ext cx="19" cy="11"/>
              </a:xfrm>
              <a:custGeom>
                <a:avLst/>
                <a:gdLst>
                  <a:gd name="T0" fmla="*/ 0 w 19"/>
                  <a:gd name="T1" fmla="*/ 0 h 23"/>
                  <a:gd name="T2" fmla="*/ 2 w 19"/>
                  <a:gd name="T3" fmla="*/ 1 h 23"/>
                  <a:gd name="T4" fmla="*/ 3 w 19"/>
                  <a:gd name="T5" fmla="*/ 1 h 23"/>
                  <a:gd name="T6" fmla="*/ 6 w 19"/>
                  <a:gd name="T7" fmla="*/ 1 h 23"/>
                  <a:gd name="T8" fmla="*/ 9 w 19"/>
                  <a:gd name="T9" fmla="*/ 1 h 23"/>
                  <a:gd name="T10" fmla="*/ 13 w 19"/>
                  <a:gd name="T11" fmla="*/ 1 h 23"/>
                  <a:gd name="T12" fmla="*/ 16 w 19"/>
                  <a:gd name="T13" fmla="*/ 1 h 23"/>
                  <a:gd name="T14" fmla="*/ 18 w 19"/>
                  <a:gd name="T15" fmla="*/ 1 h 23"/>
                  <a:gd name="T16" fmla="*/ 19 w 19"/>
                  <a:gd name="T17" fmla="*/ 0 h 23"/>
                  <a:gd name="T18" fmla="*/ 18 w 19"/>
                  <a:gd name="T19" fmla="*/ 0 h 23"/>
                  <a:gd name="T20" fmla="*/ 16 w 19"/>
                  <a:gd name="T21" fmla="*/ 0 h 23"/>
                  <a:gd name="T22" fmla="*/ 13 w 19"/>
                  <a:gd name="T23" fmla="*/ 0 h 23"/>
                  <a:gd name="T24" fmla="*/ 9 w 19"/>
                  <a:gd name="T25" fmla="*/ 0 h 23"/>
                  <a:gd name="T26" fmla="*/ 6 w 19"/>
                  <a:gd name="T27" fmla="*/ 0 h 23"/>
                  <a:gd name="T28" fmla="*/ 3 w 19"/>
                  <a:gd name="T29" fmla="*/ 0 h 23"/>
                  <a:gd name="T30" fmla="*/ 2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2"/>
                    </a:moveTo>
                    <a:lnTo>
                      <a:pt x="2" y="17"/>
                    </a:lnTo>
                    <a:lnTo>
                      <a:pt x="3" y="20"/>
                    </a:lnTo>
                    <a:lnTo>
                      <a:pt x="6" y="22"/>
                    </a:lnTo>
                    <a:lnTo>
                      <a:pt x="9" y="23"/>
                    </a:lnTo>
                    <a:lnTo>
                      <a:pt x="13" y="22"/>
                    </a:lnTo>
                    <a:lnTo>
                      <a:pt x="16" y="20"/>
                    </a:lnTo>
                    <a:lnTo>
                      <a:pt x="18" y="17"/>
                    </a:lnTo>
                    <a:lnTo>
                      <a:pt x="19" y="12"/>
                    </a:lnTo>
                    <a:lnTo>
                      <a:pt x="18" y="7"/>
                    </a:lnTo>
                    <a:lnTo>
                      <a:pt x="16" y="4"/>
                    </a:lnTo>
                    <a:lnTo>
                      <a:pt x="13" y="2"/>
                    </a:lnTo>
                    <a:lnTo>
                      <a:pt x="9" y="0"/>
                    </a:lnTo>
                    <a:lnTo>
                      <a:pt x="6" y="2"/>
                    </a:lnTo>
                    <a:lnTo>
                      <a:pt x="3" y="4"/>
                    </a:lnTo>
                    <a:lnTo>
                      <a:pt x="2" y="7"/>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2" name="Freeform 67"/>
              <p:cNvSpPr>
                <a:spLocks/>
              </p:cNvSpPr>
              <p:nvPr/>
            </p:nvSpPr>
            <p:spPr bwMode="auto">
              <a:xfrm>
                <a:off x="3253" y="2506"/>
                <a:ext cx="121" cy="89"/>
              </a:xfrm>
              <a:custGeom>
                <a:avLst/>
                <a:gdLst>
                  <a:gd name="T0" fmla="*/ 0 w 121"/>
                  <a:gd name="T1" fmla="*/ 12 h 176"/>
                  <a:gd name="T2" fmla="*/ 0 w 121"/>
                  <a:gd name="T3" fmla="*/ 11 h 176"/>
                  <a:gd name="T4" fmla="*/ 3 w 121"/>
                  <a:gd name="T5" fmla="*/ 11 h 176"/>
                  <a:gd name="T6" fmla="*/ 6 w 121"/>
                  <a:gd name="T7" fmla="*/ 9 h 176"/>
                  <a:gd name="T8" fmla="*/ 11 w 121"/>
                  <a:gd name="T9" fmla="*/ 8 h 176"/>
                  <a:gd name="T10" fmla="*/ 18 w 121"/>
                  <a:gd name="T11" fmla="*/ 7 h 176"/>
                  <a:gd name="T12" fmla="*/ 26 w 121"/>
                  <a:gd name="T13" fmla="*/ 5 h 176"/>
                  <a:gd name="T14" fmla="*/ 37 w 121"/>
                  <a:gd name="T15" fmla="*/ 4 h 176"/>
                  <a:gd name="T16" fmla="*/ 50 w 121"/>
                  <a:gd name="T17" fmla="*/ 3 h 176"/>
                  <a:gd name="T18" fmla="*/ 64 w 121"/>
                  <a:gd name="T19" fmla="*/ 2 h 176"/>
                  <a:gd name="T20" fmla="*/ 79 w 121"/>
                  <a:gd name="T21" fmla="*/ 1 h 176"/>
                  <a:gd name="T22" fmla="*/ 92 w 121"/>
                  <a:gd name="T23" fmla="*/ 1 h 176"/>
                  <a:gd name="T24" fmla="*/ 103 w 121"/>
                  <a:gd name="T25" fmla="*/ 0 h 176"/>
                  <a:gd name="T26" fmla="*/ 112 w 121"/>
                  <a:gd name="T27" fmla="*/ 0 h 176"/>
                  <a:gd name="T28" fmla="*/ 118 w 121"/>
                  <a:gd name="T29" fmla="*/ 0 h 176"/>
                  <a:gd name="T30" fmla="*/ 121 w 121"/>
                  <a:gd name="T31" fmla="*/ 1 h 176"/>
                  <a:gd name="T32" fmla="*/ 118 w 121"/>
                  <a:gd name="T33" fmla="*/ 1 h 176"/>
                  <a:gd name="T34" fmla="*/ 112 w 121"/>
                  <a:gd name="T35" fmla="*/ 1 h 176"/>
                  <a:gd name="T36" fmla="*/ 105 w 121"/>
                  <a:gd name="T37" fmla="*/ 1 h 176"/>
                  <a:gd name="T38" fmla="*/ 94 w 121"/>
                  <a:gd name="T39" fmla="*/ 1 h 176"/>
                  <a:gd name="T40" fmla="*/ 84 w 121"/>
                  <a:gd name="T41" fmla="*/ 1 h 176"/>
                  <a:gd name="T42" fmla="*/ 74 w 121"/>
                  <a:gd name="T43" fmla="*/ 2 h 176"/>
                  <a:gd name="T44" fmla="*/ 63 w 121"/>
                  <a:gd name="T45" fmla="*/ 2 h 176"/>
                  <a:gd name="T46" fmla="*/ 52 w 121"/>
                  <a:gd name="T47" fmla="*/ 3 h 176"/>
                  <a:gd name="T48" fmla="*/ 42 w 121"/>
                  <a:gd name="T49" fmla="*/ 5 h 176"/>
                  <a:gd name="T50" fmla="*/ 25 w 121"/>
                  <a:gd name="T51" fmla="*/ 7 h 176"/>
                  <a:gd name="T52" fmla="*/ 13 w 121"/>
                  <a:gd name="T53" fmla="*/ 9 h 176"/>
                  <a:gd name="T54" fmla="*/ 6 w 121"/>
                  <a:gd name="T55" fmla="*/ 11 h 176"/>
                  <a:gd name="T56" fmla="*/ 0 w 121"/>
                  <a:gd name="T57" fmla="*/ 12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
                  <a:gd name="T88" fmla="*/ 0 h 176"/>
                  <a:gd name="T89" fmla="*/ 121 w 121"/>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 h="176">
                    <a:moveTo>
                      <a:pt x="0" y="176"/>
                    </a:moveTo>
                    <a:lnTo>
                      <a:pt x="0" y="171"/>
                    </a:lnTo>
                    <a:lnTo>
                      <a:pt x="3" y="160"/>
                    </a:lnTo>
                    <a:lnTo>
                      <a:pt x="6" y="143"/>
                    </a:lnTo>
                    <a:lnTo>
                      <a:pt x="11" y="122"/>
                    </a:lnTo>
                    <a:lnTo>
                      <a:pt x="18" y="99"/>
                    </a:lnTo>
                    <a:lnTo>
                      <a:pt x="26" y="77"/>
                    </a:lnTo>
                    <a:lnTo>
                      <a:pt x="37" y="54"/>
                    </a:lnTo>
                    <a:lnTo>
                      <a:pt x="50" y="34"/>
                    </a:lnTo>
                    <a:lnTo>
                      <a:pt x="64" y="19"/>
                    </a:lnTo>
                    <a:lnTo>
                      <a:pt x="79" y="10"/>
                    </a:lnTo>
                    <a:lnTo>
                      <a:pt x="92" y="3"/>
                    </a:lnTo>
                    <a:lnTo>
                      <a:pt x="103" y="0"/>
                    </a:lnTo>
                    <a:lnTo>
                      <a:pt x="112" y="0"/>
                    </a:lnTo>
                    <a:lnTo>
                      <a:pt x="118" y="0"/>
                    </a:lnTo>
                    <a:lnTo>
                      <a:pt x="121" y="2"/>
                    </a:lnTo>
                    <a:lnTo>
                      <a:pt x="118" y="2"/>
                    </a:lnTo>
                    <a:lnTo>
                      <a:pt x="112" y="2"/>
                    </a:lnTo>
                    <a:lnTo>
                      <a:pt x="105" y="3"/>
                    </a:lnTo>
                    <a:lnTo>
                      <a:pt x="94" y="6"/>
                    </a:lnTo>
                    <a:lnTo>
                      <a:pt x="84" y="11"/>
                    </a:lnTo>
                    <a:lnTo>
                      <a:pt x="74" y="19"/>
                    </a:lnTo>
                    <a:lnTo>
                      <a:pt x="63" y="29"/>
                    </a:lnTo>
                    <a:lnTo>
                      <a:pt x="52" y="46"/>
                    </a:lnTo>
                    <a:lnTo>
                      <a:pt x="42" y="65"/>
                    </a:lnTo>
                    <a:lnTo>
                      <a:pt x="25" y="108"/>
                    </a:lnTo>
                    <a:lnTo>
                      <a:pt x="13" y="143"/>
                    </a:lnTo>
                    <a:lnTo>
                      <a:pt x="6" y="168"/>
                    </a:lnTo>
                    <a:lnTo>
                      <a:pt x="0" y="176"/>
                    </a:lnTo>
                    <a:close/>
                  </a:path>
                </a:pathLst>
              </a:custGeom>
              <a:solidFill>
                <a:srgbClr val="C69B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3" name="Freeform 68"/>
              <p:cNvSpPr>
                <a:spLocks/>
              </p:cNvSpPr>
              <p:nvPr/>
            </p:nvSpPr>
            <p:spPr bwMode="auto">
              <a:xfrm>
                <a:off x="3242" y="2768"/>
                <a:ext cx="43" cy="68"/>
              </a:xfrm>
              <a:custGeom>
                <a:avLst/>
                <a:gdLst>
                  <a:gd name="T0" fmla="*/ 43 w 43"/>
                  <a:gd name="T1" fmla="*/ 0 h 136"/>
                  <a:gd name="T2" fmla="*/ 39 w 43"/>
                  <a:gd name="T3" fmla="*/ 1 h 136"/>
                  <a:gd name="T4" fmla="*/ 30 w 43"/>
                  <a:gd name="T5" fmla="*/ 1 h 136"/>
                  <a:gd name="T6" fmla="*/ 19 w 43"/>
                  <a:gd name="T7" fmla="*/ 3 h 136"/>
                  <a:gd name="T8" fmla="*/ 8 w 43"/>
                  <a:gd name="T9" fmla="*/ 5 h 136"/>
                  <a:gd name="T10" fmla="*/ 3 w 43"/>
                  <a:gd name="T11" fmla="*/ 6 h 136"/>
                  <a:gd name="T12" fmla="*/ 0 w 43"/>
                  <a:gd name="T13" fmla="*/ 8 h 136"/>
                  <a:gd name="T14" fmla="*/ 0 w 43"/>
                  <a:gd name="T15" fmla="*/ 9 h 136"/>
                  <a:gd name="T16" fmla="*/ 3 w 43"/>
                  <a:gd name="T17" fmla="*/ 9 h 136"/>
                  <a:gd name="T18" fmla="*/ 6 w 43"/>
                  <a:gd name="T19" fmla="*/ 7 h 136"/>
                  <a:gd name="T20" fmla="*/ 11 w 43"/>
                  <a:gd name="T21" fmla="*/ 6 h 136"/>
                  <a:gd name="T22" fmla="*/ 19 w 43"/>
                  <a:gd name="T23" fmla="*/ 4 h 136"/>
                  <a:gd name="T24" fmla="*/ 27 w 43"/>
                  <a:gd name="T25" fmla="*/ 3 h 136"/>
                  <a:gd name="T26" fmla="*/ 36 w 43"/>
                  <a:gd name="T27" fmla="*/ 2 h 136"/>
                  <a:gd name="T28" fmla="*/ 40 w 43"/>
                  <a:gd name="T29" fmla="*/ 1 h 136"/>
                  <a:gd name="T30" fmla="*/ 43 w 43"/>
                  <a:gd name="T31" fmla="*/ 1 h 136"/>
                  <a:gd name="T32" fmla="*/ 43 w 43"/>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36"/>
                  <a:gd name="T53" fmla="*/ 43 w 43"/>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36">
                    <a:moveTo>
                      <a:pt x="43" y="0"/>
                    </a:moveTo>
                    <a:lnTo>
                      <a:pt x="39" y="4"/>
                    </a:lnTo>
                    <a:lnTo>
                      <a:pt x="30" y="15"/>
                    </a:lnTo>
                    <a:lnTo>
                      <a:pt x="19" y="36"/>
                    </a:lnTo>
                    <a:lnTo>
                      <a:pt x="8" y="66"/>
                    </a:lnTo>
                    <a:lnTo>
                      <a:pt x="3" y="98"/>
                    </a:lnTo>
                    <a:lnTo>
                      <a:pt x="0" y="124"/>
                    </a:lnTo>
                    <a:lnTo>
                      <a:pt x="0" y="136"/>
                    </a:lnTo>
                    <a:lnTo>
                      <a:pt x="3" y="131"/>
                    </a:lnTo>
                    <a:lnTo>
                      <a:pt x="6" y="111"/>
                    </a:lnTo>
                    <a:lnTo>
                      <a:pt x="11" y="85"/>
                    </a:lnTo>
                    <a:lnTo>
                      <a:pt x="19" y="61"/>
                    </a:lnTo>
                    <a:lnTo>
                      <a:pt x="27" y="41"/>
                    </a:lnTo>
                    <a:lnTo>
                      <a:pt x="36" y="27"/>
                    </a:lnTo>
                    <a:lnTo>
                      <a:pt x="40" y="13"/>
                    </a:lnTo>
                    <a:lnTo>
                      <a:pt x="43" y="4"/>
                    </a:lnTo>
                    <a:lnTo>
                      <a:pt x="43" y="0"/>
                    </a:lnTo>
                    <a:close/>
                  </a:path>
                </a:pathLst>
              </a:custGeom>
              <a:solidFill>
                <a:srgbClr val="C649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4" name="Freeform 69"/>
              <p:cNvSpPr>
                <a:spLocks/>
              </p:cNvSpPr>
              <p:nvPr/>
            </p:nvSpPr>
            <p:spPr bwMode="auto">
              <a:xfrm>
                <a:off x="3418" y="2771"/>
                <a:ext cx="79" cy="56"/>
              </a:xfrm>
              <a:custGeom>
                <a:avLst/>
                <a:gdLst>
                  <a:gd name="T0" fmla="*/ 76 w 79"/>
                  <a:gd name="T1" fmla="*/ 0 h 111"/>
                  <a:gd name="T2" fmla="*/ 73 w 79"/>
                  <a:gd name="T3" fmla="*/ 1 h 111"/>
                  <a:gd name="T4" fmla="*/ 63 w 79"/>
                  <a:gd name="T5" fmla="*/ 2 h 111"/>
                  <a:gd name="T6" fmla="*/ 50 w 79"/>
                  <a:gd name="T7" fmla="*/ 3 h 111"/>
                  <a:gd name="T8" fmla="*/ 35 w 79"/>
                  <a:gd name="T9" fmla="*/ 4 h 111"/>
                  <a:gd name="T10" fmla="*/ 21 w 79"/>
                  <a:gd name="T11" fmla="*/ 5 h 111"/>
                  <a:gd name="T12" fmla="*/ 9 w 79"/>
                  <a:gd name="T13" fmla="*/ 6 h 111"/>
                  <a:gd name="T14" fmla="*/ 2 w 79"/>
                  <a:gd name="T15" fmla="*/ 7 h 111"/>
                  <a:gd name="T16" fmla="*/ 0 w 79"/>
                  <a:gd name="T17" fmla="*/ 7 h 111"/>
                  <a:gd name="T18" fmla="*/ 6 w 79"/>
                  <a:gd name="T19" fmla="*/ 7 h 111"/>
                  <a:gd name="T20" fmla="*/ 18 w 79"/>
                  <a:gd name="T21" fmla="*/ 6 h 111"/>
                  <a:gd name="T22" fmla="*/ 29 w 79"/>
                  <a:gd name="T23" fmla="*/ 5 h 111"/>
                  <a:gd name="T24" fmla="*/ 44 w 79"/>
                  <a:gd name="T25" fmla="*/ 4 h 111"/>
                  <a:gd name="T26" fmla="*/ 57 w 79"/>
                  <a:gd name="T27" fmla="*/ 3 h 111"/>
                  <a:gd name="T28" fmla="*/ 68 w 79"/>
                  <a:gd name="T29" fmla="*/ 2 h 111"/>
                  <a:gd name="T30" fmla="*/ 76 w 79"/>
                  <a:gd name="T31" fmla="*/ 1 h 111"/>
                  <a:gd name="T32" fmla="*/ 79 w 79"/>
                  <a:gd name="T33" fmla="*/ 1 h 111"/>
                  <a:gd name="T34" fmla="*/ 77 w 79"/>
                  <a:gd name="T35" fmla="*/ 1 h 111"/>
                  <a:gd name="T36" fmla="*/ 77 w 79"/>
                  <a:gd name="T37" fmla="*/ 1 h 111"/>
                  <a:gd name="T38" fmla="*/ 76 w 79"/>
                  <a:gd name="T39" fmla="*/ 1 h 111"/>
                  <a:gd name="T40" fmla="*/ 76 w 79"/>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11"/>
                  <a:gd name="T65" fmla="*/ 79 w 79"/>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11">
                    <a:moveTo>
                      <a:pt x="76" y="0"/>
                    </a:moveTo>
                    <a:lnTo>
                      <a:pt x="73" y="5"/>
                    </a:lnTo>
                    <a:lnTo>
                      <a:pt x="63" y="18"/>
                    </a:lnTo>
                    <a:lnTo>
                      <a:pt x="50" y="36"/>
                    </a:lnTo>
                    <a:lnTo>
                      <a:pt x="35" y="55"/>
                    </a:lnTo>
                    <a:lnTo>
                      <a:pt x="21" y="77"/>
                    </a:lnTo>
                    <a:lnTo>
                      <a:pt x="9" y="95"/>
                    </a:lnTo>
                    <a:lnTo>
                      <a:pt x="2" y="106"/>
                    </a:lnTo>
                    <a:lnTo>
                      <a:pt x="0" y="111"/>
                    </a:lnTo>
                    <a:lnTo>
                      <a:pt x="6" y="106"/>
                    </a:lnTo>
                    <a:lnTo>
                      <a:pt x="18" y="95"/>
                    </a:lnTo>
                    <a:lnTo>
                      <a:pt x="29" y="80"/>
                    </a:lnTo>
                    <a:lnTo>
                      <a:pt x="44" y="62"/>
                    </a:lnTo>
                    <a:lnTo>
                      <a:pt x="57" y="44"/>
                    </a:lnTo>
                    <a:lnTo>
                      <a:pt x="68" y="28"/>
                    </a:lnTo>
                    <a:lnTo>
                      <a:pt x="76" y="16"/>
                    </a:lnTo>
                    <a:lnTo>
                      <a:pt x="79" y="10"/>
                    </a:lnTo>
                    <a:lnTo>
                      <a:pt x="77" y="6"/>
                    </a:lnTo>
                    <a:lnTo>
                      <a:pt x="77" y="3"/>
                    </a:lnTo>
                    <a:lnTo>
                      <a:pt x="76" y="2"/>
                    </a:lnTo>
                    <a:lnTo>
                      <a:pt x="76" y="0"/>
                    </a:lnTo>
                    <a:close/>
                  </a:path>
                </a:pathLst>
              </a:custGeom>
              <a:solidFill>
                <a:srgbClr val="C649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5" name="Freeform 70"/>
              <p:cNvSpPr>
                <a:spLocks/>
              </p:cNvSpPr>
              <p:nvPr/>
            </p:nvSpPr>
            <p:spPr bwMode="auto">
              <a:xfrm>
                <a:off x="2627" y="2340"/>
                <a:ext cx="376" cy="429"/>
              </a:xfrm>
              <a:custGeom>
                <a:avLst/>
                <a:gdLst>
                  <a:gd name="T0" fmla="*/ 204 w 376"/>
                  <a:gd name="T1" fmla="*/ 31 h 858"/>
                  <a:gd name="T2" fmla="*/ 204 w 376"/>
                  <a:gd name="T3" fmla="*/ 31 h 858"/>
                  <a:gd name="T4" fmla="*/ 212 w 376"/>
                  <a:gd name="T5" fmla="*/ 31 h 858"/>
                  <a:gd name="T6" fmla="*/ 221 w 376"/>
                  <a:gd name="T7" fmla="*/ 31 h 858"/>
                  <a:gd name="T8" fmla="*/ 230 w 376"/>
                  <a:gd name="T9" fmla="*/ 30 h 858"/>
                  <a:gd name="T10" fmla="*/ 239 w 376"/>
                  <a:gd name="T11" fmla="*/ 30 h 858"/>
                  <a:gd name="T12" fmla="*/ 246 w 376"/>
                  <a:gd name="T13" fmla="*/ 30 h 858"/>
                  <a:gd name="T14" fmla="*/ 253 w 376"/>
                  <a:gd name="T15" fmla="*/ 29 h 858"/>
                  <a:gd name="T16" fmla="*/ 260 w 376"/>
                  <a:gd name="T17" fmla="*/ 29 h 858"/>
                  <a:gd name="T18" fmla="*/ 266 w 376"/>
                  <a:gd name="T19" fmla="*/ 29 h 858"/>
                  <a:gd name="T20" fmla="*/ 280 w 376"/>
                  <a:gd name="T21" fmla="*/ 27 h 858"/>
                  <a:gd name="T22" fmla="*/ 292 w 376"/>
                  <a:gd name="T23" fmla="*/ 26 h 858"/>
                  <a:gd name="T24" fmla="*/ 298 w 376"/>
                  <a:gd name="T25" fmla="*/ 25 h 858"/>
                  <a:gd name="T26" fmla="*/ 301 w 376"/>
                  <a:gd name="T27" fmla="*/ 23 h 858"/>
                  <a:gd name="T28" fmla="*/ 304 w 376"/>
                  <a:gd name="T29" fmla="*/ 3 h 858"/>
                  <a:gd name="T30" fmla="*/ 250 w 376"/>
                  <a:gd name="T31" fmla="*/ 3 h 858"/>
                  <a:gd name="T32" fmla="*/ 253 w 376"/>
                  <a:gd name="T33" fmla="*/ 0 h 858"/>
                  <a:gd name="T34" fmla="*/ 62 w 376"/>
                  <a:gd name="T35" fmla="*/ 5 h 858"/>
                  <a:gd name="T36" fmla="*/ 71 w 376"/>
                  <a:gd name="T37" fmla="*/ 23 h 858"/>
                  <a:gd name="T38" fmla="*/ 72 w 376"/>
                  <a:gd name="T39" fmla="*/ 25 h 858"/>
                  <a:gd name="T40" fmla="*/ 79 w 376"/>
                  <a:gd name="T41" fmla="*/ 26 h 858"/>
                  <a:gd name="T42" fmla="*/ 89 w 376"/>
                  <a:gd name="T43" fmla="*/ 27 h 858"/>
                  <a:gd name="T44" fmla="*/ 104 w 376"/>
                  <a:gd name="T45" fmla="*/ 29 h 858"/>
                  <a:gd name="T46" fmla="*/ 111 w 376"/>
                  <a:gd name="T47" fmla="*/ 29 h 858"/>
                  <a:gd name="T48" fmla="*/ 118 w 376"/>
                  <a:gd name="T49" fmla="*/ 29 h 858"/>
                  <a:gd name="T50" fmla="*/ 126 w 376"/>
                  <a:gd name="T51" fmla="*/ 30 h 858"/>
                  <a:gd name="T52" fmla="*/ 134 w 376"/>
                  <a:gd name="T53" fmla="*/ 30 h 858"/>
                  <a:gd name="T54" fmla="*/ 142 w 376"/>
                  <a:gd name="T55" fmla="*/ 30 h 858"/>
                  <a:gd name="T56" fmla="*/ 150 w 376"/>
                  <a:gd name="T57" fmla="*/ 31 h 858"/>
                  <a:gd name="T58" fmla="*/ 159 w 376"/>
                  <a:gd name="T59" fmla="*/ 31 h 858"/>
                  <a:gd name="T60" fmla="*/ 168 w 376"/>
                  <a:gd name="T61" fmla="*/ 31 h 858"/>
                  <a:gd name="T62" fmla="*/ 168 w 376"/>
                  <a:gd name="T63" fmla="*/ 31 h 858"/>
                  <a:gd name="T64" fmla="*/ 133 w 376"/>
                  <a:gd name="T65" fmla="*/ 32 h 858"/>
                  <a:gd name="T66" fmla="*/ 101 w 376"/>
                  <a:gd name="T67" fmla="*/ 33 h 858"/>
                  <a:gd name="T68" fmla="*/ 74 w 376"/>
                  <a:gd name="T69" fmla="*/ 34 h 858"/>
                  <a:gd name="T70" fmla="*/ 49 w 376"/>
                  <a:gd name="T71" fmla="*/ 36 h 858"/>
                  <a:gd name="T72" fmla="*/ 29 w 376"/>
                  <a:gd name="T73" fmla="*/ 38 h 858"/>
                  <a:gd name="T74" fmla="*/ 13 w 376"/>
                  <a:gd name="T75" fmla="*/ 40 h 858"/>
                  <a:gd name="T76" fmla="*/ 3 w 376"/>
                  <a:gd name="T77" fmla="*/ 42 h 858"/>
                  <a:gd name="T78" fmla="*/ 0 w 376"/>
                  <a:gd name="T79" fmla="*/ 45 h 858"/>
                  <a:gd name="T80" fmla="*/ 0 w 376"/>
                  <a:gd name="T81" fmla="*/ 53 h 858"/>
                  <a:gd name="T82" fmla="*/ 376 w 376"/>
                  <a:gd name="T83" fmla="*/ 54 h 858"/>
                  <a:gd name="T84" fmla="*/ 376 w 376"/>
                  <a:gd name="T85" fmla="*/ 45 h 858"/>
                  <a:gd name="T86" fmla="*/ 375 w 376"/>
                  <a:gd name="T87" fmla="*/ 43 h 858"/>
                  <a:gd name="T88" fmla="*/ 372 w 376"/>
                  <a:gd name="T89" fmla="*/ 42 h 858"/>
                  <a:gd name="T90" fmla="*/ 367 w 376"/>
                  <a:gd name="T91" fmla="*/ 41 h 858"/>
                  <a:gd name="T92" fmla="*/ 362 w 376"/>
                  <a:gd name="T93" fmla="*/ 40 h 858"/>
                  <a:gd name="T94" fmla="*/ 354 w 376"/>
                  <a:gd name="T95" fmla="*/ 38 h 858"/>
                  <a:gd name="T96" fmla="*/ 344 w 376"/>
                  <a:gd name="T97" fmla="*/ 37 h 858"/>
                  <a:gd name="T98" fmla="*/ 334 w 376"/>
                  <a:gd name="T99" fmla="*/ 36 h 858"/>
                  <a:gd name="T100" fmla="*/ 321 w 376"/>
                  <a:gd name="T101" fmla="*/ 35 h 858"/>
                  <a:gd name="T102" fmla="*/ 308 w 376"/>
                  <a:gd name="T103" fmla="*/ 34 h 858"/>
                  <a:gd name="T104" fmla="*/ 295 w 376"/>
                  <a:gd name="T105" fmla="*/ 34 h 858"/>
                  <a:gd name="T106" fmla="*/ 282 w 376"/>
                  <a:gd name="T107" fmla="*/ 33 h 858"/>
                  <a:gd name="T108" fmla="*/ 267 w 376"/>
                  <a:gd name="T109" fmla="*/ 32 h 858"/>
                  <a:gd name="T110" fmla="*/ 252 w 376"/>
                  <a:gd name="T111" fmla="*/ 32 h 858"/>
                  <a:gd name="T112" fmla="*/ 237 w 376"/>
                  <a:gd name="T113" fmla="*/ 32 h 858"/>
                  <a:gd name="T114" fmla="*/ 220 w 376"/>
                  <a:gd name="T115" fmla="*/ 31 h 858"/>
                  <a:gd name="T116" fmla="*/ 204 w 376"/>
                  <a:gd name="T117" fmla="*/ 31 h 8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6"/>
                  <a:gd name="T178" fmla="*/ 0 h 858"/>
                  <a:gd name="T179" fmla="*/ 376 w 376"/>
                  <a:gd name="T180" fmla="*/ 858 h 8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6" h="858">
                    <a:moveTo>
                      <a:pt x="204" y="494"/>
                    </a:moveTo>
                    <a:lnTo>
                      <a:pt x="204" y="489"/>
                    </a:lnTo>
                    <a:lnTo>
                      <a:pt x="212" y="488"/>
                    </a:lnTo>
                    <a:lnTo>
                      <a:pt x="221" y="485"/>
                    </a:lnTo>
                    <a:lnTo>
                      <a:pt x="230" y="481"/>
                    </a:lnTo>
                    <a:lnTo>
                      <a:pt x="239" y="476"/>
                    </a:lnTo>
                    <a:lnTo>
                      <a:pt x="246" y="472"/>
                    </a:lnTo>
                    <a:lnTo>
                      <a:pt x="253" y="465"/>
                    </a:lnTo>
                    <a:lnTo>
                      <a:pt x="260" y="459"/>
                    </a:lnTo>
                    <a:lnTo>
                      <a:pt x="266" y="452"/>
                    </a:lnTo>
                    <a:lnTo>
                      <a:pt x="280" y="432"/>
                    </a:lnTo>
                    <a:lnTo>
                      <a:pt x="292" y="410"/>
                    </a:lnTo>
                    <a:lnTo>
                      <a:pt x="298" y="385"/>
                    </a:lnTo>
                    <a:lnTo>
                      <a:pt x="301" y="361"/>
                    </a:lnTo>
                    <a:lnTo>
                      <a:pt x="304" y="41"/>
                    </a:lnTo>
                    <a:lnTo>
                      <a:pt x="250" y="46"/>
                    </a:lnTo>
                    <a:lnTo>
                      <a:pt x="253" y="0"/>
                    </a:lnTo>
                    <a:lnTo>
                      <a:pt x="62" y="70"/>
                    </a:lnTo>
                    <a:lnTo>
                      <a:pt x="71" y="361"/>
                    </a:lnTo>
                    <a:lnTo>
                      <a:pt x="72" y="385"/>
                    </a:lnTo>
                    <a:lnTo>
                      <a:pt x="79" y="410"/>
                    </a:lnTo>
                    <a:lnTo>
                      <a:pt x="89" y="432"/>
                    </a:lnTo>
                    <a:lnTo>
                      <a:pt x="104" y="452"/>
                    </a:lnTo>
                    <a:lnTo>
                      <a:pt x="111" y="459"/>
                    </a:lnTo>
                    <a:lnTo>
                      <a:pt x="118" y="465"/>
                    </a:lnTo>
                    <a:lnTo>
                      <a:pt x="126" y="472"/>
                    </a:lnTo>
                    <a:lnTo>
                      <a:pt x="134" y="476"/>
                    </a:lnTo>
                    <a:lnTo>
                      <a:pt x="142" y="481"/>
                    </a:lnTo>
                    <a:lnTo>
                      <a:pt x="150" y="485"/>
                    </a:lnTo>
                    <a:lnTo>
                      <a:pt x="159" y="488"/>
                    </a:lnTo>
                    <a:lnTo>
                      <a:pt x="168" y="489"/>
                    </a:lnTo>
                    <a:lnTo>
                      <a:pt x="168" y="494"/>
                    </a:lnTo>
                    <a:lnTo>
                      <a:pt x="133" y="503"/>
                    </a:lnTo>
                    <a:lnTo>
                      <a:pt x="101" y="517"/>
                    </a:lnTo>
                    <a:lnTo>
                      <a:pt x="74" y="538"/>
                    </a:lnTo>
                    <a:lnTo>
                      <a:pt x="49" y="563"/>
                    </a:lnTo>
                    <a:lnTo>
                      <a:pt x="29" y="594"/>
                    </a:lnTo>
                    <a:lnTo>
                      <a:pt x="13" y="628"/>
                    </a:lnTo>
                    <a:lnTo>
                      <a:pt x="3" y="666"/>
                    </a:lnTo>
                    <a:lnTo>
                      <a:pt x="0" y="706"/>
                    </a:lnTo>
                    <a:lnTo>
                      <a:pt x="0" y="840"/>
                    </a:lnTo>
                    <a:lnTo>
                      <a:pt x="376" y="858"/>
                    </a:lnTo>
                    <a:lnTo>
                      <a:pt x="376" y="706"/>
                    </a:lnTo>
                    <a:lnTo>
                      <a:pt x="375" y="685"/>
                    </a:lnTo>
                    <a:lnTo>
                      <a:pt x="372" y="664"/>
                    </a:lnTo>
                    <a:lnTo>
                      <a:pt x="367" y="644"/>
                    </a:lnTo>
                    <a:lnTo>
                      <a:pt x="362" y="625"/>
                    </a:lnTo>
                    <a:lnTo>
                      <a:pt x="354" y="605"/>
                    </a:lnTo>
                    <a:lnTo>
                      <a:pt x="344" y="589"/>
                    </a:lnTo>
                    <a:lnTo>
                      <a:pt x="334" y="571"/>
                    </a:lnTo>
                    <a:lnTo>
                      <a:pt x="321" y="556"/>
                    </a:lnTo>
                    <a:lnTo>
                      <a:pt x="308" y="543"/>
                    </a:lnTo>
                    <a:lnTo>
                      <a:pt x="295" y="532"/>
                    </a:lnTo>
                    <a:lnTo>
                      <a:pt x="282" y="520"/>
                    </a:lnTo>
                    <a:lnTo>
                      <a:pt x="267" y="512"/>
                    </a:lnTo>
                    <a:lnTo>
                      <a:pt x="252" y="506"/>
                    </a:lnTo>
                    <a:lnTo>
                      <a:pt x="237" y="501"/>
                    </a:lnTo>
                    <a:lnTo>
                      <a:pt x="220" y="496"/>
                    </a:lnTo>
                    <a:lnTo>
                      <a:pt x="204" y="4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6" name="Freeform 71"/>
              <p:cNvSpPr>
                <a:spLocks/>
              </p:cNvSpPr>
              <p:nvPr/>
            </p:nvSpPr>
            <p:spPr bwMode="auto">
              <a:xfrm>
                <a:off x="2738" y="2607"/>
                <a:ext cx="62" cy="56"/>
              </a:xfrm>
              <a:custGeom>
                <a:avLst/>
                <a:gdLst>
                  <a:gd name="T0" fmla="*/ 62 w 62"/>
                  <a:gd name="T1" fmla="*/ 7 h 112"/>
                  <a:gd name="T2" fmla="*/ 0 w 62"/>
                  <a:gd name="T3" fmla="*/ 2 h 112"/>
                  <a:gd name="T4" fmla="*/ 7 w 62"/>
                  <a:gd name="T5" fmla="*/ 2 h 112"/>
                  <a:gd name="T6" fmla="*/ 15 w 62"/>
                  <a:gd name="T7" fmla="*/ 1 h 112"/>
                  <a:gd name="T8" fmla="*/ 22 w 62"/>
                  <a:gd name="T9" fmla="*/ 1 h 112"/>
                  <a:gd name="T10" fmla="*/ 31 w 62"/>
                  <a:gd name="T11" fmla="*/ 1 h 112"/>
                  <a:gd name="T12" fmla="*/ 38 w 62"/>
                  <a:gd name="T13" fmla="*/ 1 h 112"/>
                  <a:gd name="T14" fmla="*/ 46 w 62"/>
                  <a:gd name="T15" fmla="*/ 1 h 112"/>
                  <a:gd name="T16" fmla="*/ 54 w 62"/>
                  <a:gd name="T17" fmla="*/ 1 h 112"/>
                  <a:gd name="T18" fmla="*/ 62 w 62"/>
                  <a:gd name="T19" fmla="*/ 0 h 112"/>
                  <a:gd name="T20" fmla="*/ 62 w 62"/>
                  <a:gd name="T21" fmla="*/ 7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2"/>
                  <a:gd name="T35" fmla="*/ 62 w 62"/>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2">
                    <a:moveTo>
                      <a:pt x="62" y="112"/>
                    </a:moveTo>
                    <a:lnTo>
                      <a:pt x="0" y="22"/>
                    </a:lnTo>
                    <a:lnTo>
                      <a:pt x="7" y="17"/>
                    </a:lnTo>
                    <a:lnTo>
                      <a:pt x="15" y="14"/>
                    </a:lnTo>
                    <a:lnTo>
                      <a:pt x="22" y="11"/>
                    </a:lnTo>
                    <a:lnTo>
                      <a:pt x="31" y="8"/>
                    </a:lnTo>
                    <a:lnTo>
                      <a:pt x="38" y="4"/>
                    </a:lnTo>
                    <a:lnTo>
                      <a:pt x="46" y="3"/>
                    </a:lnTo>
                    <a:lnTo>
                      <a:pt x="54" y="1"/>
                    </a:lnTo>
                    <a:lnTo>
                      <a:pt x="62" y="0"/>
                    </a:lnTo>
                    <a:lnTo>
                      <a:pt x="62" y="1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7" name="Freeform 72"/>
              <p:cNvSpPr>
                <a:spLocks/>
              </p:cNvSpPr>
              <p:nvPr/>
            </p:nvSpPr>
            <p:spPr bwMode="auto">
              <a:xfrm>
                <a:off x="2835" y="2608"/>
                <a:ext cx="57" cy="52"/>
              </a:xfrm>
              <a:custGeom>
                <a:avLst/>
                <a:gdLst>
                  <a:gd name="T0" fmla="*/ 0 w 57"/>
                  <a:gd name="T1" fmla="*/ 0 h 105"/>
                  <a:gd name="T2" fmla="*/ 7 w 57"/>
                  <a:gd name="T3" fmla="*/ 0 h 105"/>
                  <a:gd name="T4" fmla="*/ 15 w 57"/>
                  <a:gd name="T5" fmla="*/ 0 h 105"/>
                  <a:gd name="T6" fmla="*/ 23 w 57"/>
                  <a:gd name="T7" fmla="*/ 0 h 105"/>
                  <a:gd name="T8" fmla="*/ 31 w 57"/>
                  <a:gd name="T9" fmla="*/ 0 h 105"/>
                  <a:gd name="T10" fmla="*/ 38 w 57"/>
                  <a:gd name="T11" fmla="*/ 0 h 105"/>
                  <a:gd name="T12" fmla="*/ 44 w 57"/>
                  <a:gd name="T13" fmla="*/ 0 h 105"/>
                  <a:gd name="T14" fmla="*/ 51 w 57"/>
                  <a:gd name="T15" fmla="*/ 1 h 105"/>
                  <a:gd name="T16" fmla="*/ 57 w 57"/>
                  <a:gd name="T17" fmla="*/ 1 h 105"/>
                  <a:gd name="T18" fmla="*/ 0 w 57"/>
                  <a:gd name="T19" fmla="*/ 6 h 105"/>
                  <a:gd name="T20" fmla="*/ 0 w 57"/>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05"/>
                  <a:gd name="T35" fmla="*/ 57 w 57"/>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05">
                    <a:moveTo>
                      <a:pt x="0" y="0"/>
                    </a:moveTo>
                    <a:lnTo>
                      <a:pt x="7" y="2"/>
                    </a:lnTo>
                    <a:lnTo>
                      <a:pt x="15" y="3"/>
                    </a:lnTo>
                    <a:lnTo>
                      <a:pt x="23" y="5"/>
                    </a:lnTo>
                    <a:lnTo>
                      <a:pt x="31" y="8"/>
                    </a:lnTo>
                    <a:lnTo>
                      <a:pt x="38" y="10"/>
                    </a:lnTo>
                    <a:lnTo>
                      <a:pt x="44" y="13"/>
                    </a:lnTo>
                    <a:lnTo>
                      <a:pt x="51" y="18"/>
                    </a:lnTo>
                    <a:lnTo>
                      <a:pt x="57" y="21"/>
                    </a:lnTo>
                    <a:lnTo>
                      <a:pt x="0" y="105"/>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8" name="Freeform 73"/>
              <p:cNvSpPr>
                <a:spLocks/>
              </p:cNvSpPr>
              <p:nvPr/>
            </p:nvSpPr>
            <p:spPr bwMode="auto">
              <a:xfrm>
                <a:off x="2725" y="2369"/>
                <a:ext cx="169" cy="196"/>
              </a:xfrm>
              <a:custGeom>
                <a:avLst/>
                <a:gdLst>
                  <a:gd name="T0" fmla="*/ 7 w 169"/>
                  <a:gd name="T1" fmla="*/ 19 h 393"/>
                  <a:gd name="T2" fmla="*/ 6 w 169"/>
                  <a:gd name="T3" fmla="*/ 16 h 393"/>
                  <a:gd name="T4" fmla="*/ 4 w 169"/>
                  <a:gd name="T5" fmla="*/ 12 h 393"/>
                  <a:gd name="T6" fmla="*/ 2 w 169"/>
                  <a:gd name="T7" fmla="*/ 6 h 393"/>
                  <a:gd name="T8" fmla="*/ 0 w 169"/>
                  <a:gd name="T9" fmla="*/ 2 h 393"/>
                  <a:gd name="T10" fmla="*/ 116 w 169"/>
                  <a:gd name="T11" fmla="*/ 0 h 393"/>
                  <a:gd name="T12" fmla="*/ 113 w 169"/>
                  <a:gd name="T13" fmla="*/ 2 h 393"/>
                  <a:gd name="T14" fmla="*/ 169 w 169"/>
                  <a:gd name="T15" fmla="*/ 1 h 393"/>
                  <a:gd name="T16" fmla="*/ 169 w 169"/>
                  <a:gd name="T17" fmla="*/ 6 h 393"/>
                  <a:gd name="T18" fmla="*/ 168 w 169"/>
                  <a:gd name="T19" fmla="*/ 11 h 393"/>
                  <a:gd name="T20" fmla="*/ 167 w 169"/>
                  <a:gd name="T21" fmla="*/ 16 h 393"/>
                  <a:gd name="T22" fmla="*/ 167 w 169"/>
                  <a:gd name="T23" fmla="*/ 19 h 393"/>
                  <a:gd name="T24" fmla="*/ 165 w 169"/>
                  <a:gd name="T25" fmla="*/ 20 h 393"/>
                  <a:gd name="T26" fmla="*/ 161 w 169"/>
                  <a:gd name="T27" fmla="*/ 21 h 393"/>
                  <a:gd name="T28" fmla="*/ 154 w 169"/>
                  <a:gd name="T29" fmla="*/ 22 h 393"/>
                  <a:gd name="T30" fmla="*/ 143 w 169"/>
                  <a:gd name="T31" fmla="*/ 22 h 393"/>
                  <a:gd name="T32" fmla="*/ 132 w 169"/>
                  <a:gd name="T33" fmla="*/ 23 h 393"/>
                  <a:gd name="T34" fmla="*/ 119 w 169"/>
                  <a:gd name="T35" fmla="*/ 24 h 393"/>
                  <a:gd name="T36" fmla="*/ 104 w 169"/>
                  <a:gd name="T37" fmla="*/ 24 h 393"/>
                  <a:gd name="T38" fmla="*/ 88 w 169"/>
                  <a:gd name="T39" fmla="*/ 24 h 393"/>
                  <a:gd name="T40" fmla="*/ 80 w 169"/>
                  <a:gd name="T41" fmla="*/ 24 h 393"/>
                  <a:gd name="T42" fmla="*/ 73 w 169"/>
                  <a:gd name="T43" fmla="*/ 24 h 393"/>
                  <a:gd name="T44" fmla="*/ 65 w 169"/>
                  <a:gd name="T45" fmla="*/ 24 h 393"/>
                  <a:gd name="T46" fmla="*/ 58 w 169"/>
                  <a:gd name="T47" fmla="*/ 24 h 393"/>
                  <a:gd name="T48" fmla="*/ 51 w 169"/>
                  <a:gd name="T49" fmla="*/ 23 h 393"/>
                  <a:gd name="T50" fmla="*/ 44 w 169"/>
                  <a:gd name="T51" fmla="*/ 23 h 393"/>
                  <a:gd name="T52" fmla="*/ 36 w 169"/>
                  <a:gd name="T53" fmla="*/ 23 h 393"/>
                  <a:gd name="T54" fmla="*/ 31 w 169"/>
                  <a:gd name="T55" fmla="*/ 22 h 393"/>
                  <a:gd name="T56" fmla="*/ 20 w 169"/>
                  <a:gd name="T57" fmla="*/ 22 h 393"/>
                  <a:gd name="T58" fmla="*/ 13 w 169"/>
                  <a:gd name="T59" fmla="*/ 21 h 393"/>
                  <a:gd name="T60" fmla="*/ 9 w 169"/>
                  <a:gd name="T61" fmla="*/ 20 h 393"/>
                  <a:gd name="T62" fmla="*/ 7 w 169"/>
                  <a:gd name="T63" fmla="*/ 19 h 3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9"/>
                  <a:gd name="T97" fmla="*/ 0 h 393"/>
                  <a:gd name="T98" fmla="*/ 169 w 169"/>
                  <a:gd name="T99" fmla="*/ 393 h 3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9" h="393">
                    <a:moveTo>
                      <a:pt x="7" y="304"/>
                    </a:moveTo>
                    <a:lnTo>
                      <a:pt x="6" y="269"/>
                    </a:lnTo>
                    <a:lnTo>
                      <a:pt x="4" y="194"/>
                    </a:lnTo>
                    <a:lnTo>
                      <a:pt x="2" y="108"/>
                    </a:lnTo>
                    <a:lnTo>
                      <a:pt x="0" y="43"/>
                    </a:lnTo>
                    <a:lnTo>
                      <a:pt x="116" y="0"/>
                    </a:lnTo>
                    <a:lnTo>
                      <a:pt x="113" y="33"/>
                    </a:lnTo>
                    <a:lnTo>
                      <a:pt x="169" y="28"/>
                    </a:lnTo>
                    <a:lnTo>
                      <a:pt x="169" y="100"/>
                    </a:lnTo>
                    <a:lnTo>
                      <a:pt x="168" y="191"/>
                    </a:lnTo>
                    <a:lnTo>
                      <a:pt x="167" y="269"/>
                    </a:lnTo>
                    <a:lnTo>
                      <a:pt x="167" y="304"/>
                    </a:lnTo>
                    <a:lnTo>
                      <a:pt x="165" y="322"/>
                    </a:lnTo>
                    <a:lnTo>
                      <a:pt x="161" y="338"/>
                    </a:lnTo>
                    <a:lnTo>
                      <a:pt x="154" y="354"/>
                    </a:lnTo>
                    <a:lnTo>
                      <a:pt x="143" y="367"/>
                    </a:lnTo>
                    <a:lnTo>
                      <a:pt x="132" y="379"/>
                    </a:lnTo>
                    <a:lnTo>
                      <a:pt x="119" y="387"/>
                    </a:lnTo>
                    <a:lnTo>
                      <a:pt x="104" y="392"/>
                    </a:lnTo>
                    <a:lnTo>
                      <a:pt x="88" y="393"/>
                    </a:lnTo>
                    <a:lnTo>
                      <a:pt x="80" y="393"/>
                    </a:lnTo>
                    <a:lnTo>
                      <a:pt x="73" y="392"/>
                    </a:lnTo>
                    <a:lnTo>
                      <a:pt x="65" y="390"/>
                    </a:lnTo>
                    <a:lnTo>
                      <a:pt x="58" y="387"/>
                    </a:lnTo>
                    <a:lnTo>
                      <a:pt x="51" y="382"/>
                    </a:lnTo>
                    <a:lnTo>
                      <a:pt x="44" y="379"/>
                    </a:lnTo>
                    <a:lnTo>
                      <a:pt x="36" y="374"/>
                    </a:lnTo>
                    <a:lnTo>
                      <a:pt x="31" y="367"/>
                    </a:lnTo>
                    <a:lnTo>
                      <a:pt x="20" y="353"/>
                    </a:lnTo>
                    <a:lnTo>
                      <a:pt x="13" y="338"/>
                    </a:lnTo>
                    <a:lnTo>
                      <a:pt x="9" y="320"/>
                    </a:lnTo>
                    <a:lnTo>
                      <a:pt x="7" y="304"/>
                    </a:lnTo>
                    <a:close/>
                  </a:path>
                </a:pathLst>
              </a:custGeom>
              <a:solidFill>
                <a:srgbClr val="BF3D6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99" name="Freeform 74"/>
              <p:cNvSpPr>
                <a:spLocks/>
              </p:cNvSpPr>
              <p:nvPr/>
            </p:nvSpPr>
            <p:spPr bwMode="auto">
              <a:xfrm>
                <a:off x="2725" y="2369"/>
                <a:ext cx="168" cy="195"/>
              </a:xfrm>
              <a:custGeom>
                <a:avLst/>
                <a:gdLst>
                  <a:gd name="T0" fmla="*/ 9 w 168"/>
                  <a:gd name="T1" fmla="*/ 19 h 390"/>
                  <a:gd name="T2" fmla="*/ 7 w 168"/>
                  <a:gd name="T3" fmla="*/ 17 h 390"/>
                  <a:gd name="T4" fmla="*/ 4 w 168"/>
                  <a:gd name="T5" fmla="*/ 12 h 390"/>
                  <a:gd name="T6" fmla="*/ 2 w 168"/>
                  <a:gd name="T7" fmla="*/ 7 h 390"/>
                  <a:gd name="T8" fmla="*/ 0 w 168"/>
                  <a:gd name="T9" fmla="*/ 3 h 390"/>
                  <a:gd name="T10" fmla="*/ 113 w 168"/>
                  <a:gd name="T11" fmla="*/ 0 h 390"/>
                  <a:gd name="T12" fmla="*/ 112 w 168"/>
                  <a:gd name="T13" fmla="*/ 3 h 390"/>
                  <a:gd name="T14" fmla="*/ 168 w 168"/>
                  <a:gd name="T15" fmla="*/ 2 h 390"/>
                  <a:gd name="T16" fmla="*/ 168 w 168"/>
                  <a:gd name="T17" fmla="*/ 6 h 390"/>
                  <a:gd name="T18" fmla="*/ 167 w 168"/>
                  <a:gd name="T19" fmla="*/ 12 h 390"/>
                  <a:gd name="T20" fmla="*/ 165 w 168"/>
                  <a:gd name="T21" fmla="*/ 17 h 390"/>
                  <a:gd name="T22" fmla="*/ 165 w 168"/>
                  <a:gd name="T23" fmla="*/ 19 h 390"/>
                  <a:gd name="T24" fmla="*/ 164 w 168"/>
                  <a:gd name="T25" fmla="*/ 20 h 390"/>
                  <a:gd name="T26" fmla="*/ 159 w 168"/>
                  <a:gd name="T27" fmla="*/ 21 h 390"/>
                  <a:gd name="T28" fmla="*/ 152 w 168"/>
                  <a:gd name="T29" fmla="*/ 22 h 390"/>
                  <a:gd name="T30" fmla="*/ 142 w 168"/>
                  <a:gd name="T31" fmla="*/ 23 h 390"/>
                  <a:gd name="T32" fmla="*/ 130 w 168"/>
                  <a:gd name="T33" fmla="*/ 24 h 390"/>
                  <a:gd name="T34" fmla="*/ 117 w 168"/>
                  <a:gd name="T35" fmla="*/ 24 h 390"/>
                  <a:gd name="T36" fmla="*/ 103 w 168"/>
                  <a:gd name="T37" fmla="*/ 25 h 390"/>
                  <a:gd name="T38" fmla="*/ 87 w 168"/>
                  <a:gd name="T39" fmla="*/ 25 h 390"/>
                  <a:gd name="T40" fmla="*/ 80 w 168"/>
                  <a:gd name="T41" fmla="*/ 25 h 390"/>
                  <a:gd name="T42" fmla="*/ 73 w 168"/>
                  <a:gd name="T43" fmla="*/ 25 h 390"/>
                  <a:gd name="T44" fmla="*/ 64 w 168"/>
                  <a:gd name="T45" fmla="*/ 25 h 390"/>
                  <a:gd name="T46" fmla="*/ 58 w 168"/>
                  <a:gd name="T47" fmla="*/ 24 h 390"/>
                  <a:gd name="T48" fmla="*/ 51 w 168"/>
                  <a:gd name="T49" fmla="*/ 24 h 390"/>
                  <a:gd name="T50" fmla="*/ 44 w 168"/>
                  <a:gd name="T51" fmla="*/ 24 h 390"/>
                  <a:gd name="T52" fmla="*/ 38 w 168"/>
                  <a:gd name="T53" fmla="*/ 24 h 390"/>
                  <a:gd name="T54" fmla="*/ 32 w 168"/>
                  <a:gd name="T55" fmla="*/ 23 h 390"/>
                  <a:gd name="T56" fmla="*/ 22 w 168"/>
                  <a:gd name="T57" fmla="*/ 22 h 390"/>
                  <a:gd name="T58" fmla="*/ 15 w 168"/>
                  <a:gd name="T59" fmla="*/ 21 h 390"/>
                  <a:gd name="T60" fmla="*/ 10 w 168"/>
                  <a:gd name="T61" fmla="*/ 20 h 390"/>
                  <a:gd name="T62" fmla="*/ 9 w 168"/>
                  <a:gd name="T63" fmla="*/ 19 h 3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390"/>
                  <a:gd name="T98" fmla="*/ 168 w 168"/>
                  <a:gd name="T99" fmla="*/ 390 h 3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390">
                    <a:moveTo>
                      <a:pt x="9" y="300"/>
                    </a:moveTo>
                    <a:lnTo>
                      <a:pt x="7" y="267"/>
                    </a:lnTo>
                    <a:lnTo>
                      <a:pt x="4" y="192"/>
                    </a:lnTo>
                    <a:lnTo>
                      <a:pt x="2" y="106"/>
                    </a:lnTo>
                    <a:lnTo>
                      <a:pt x="0" y="41"/>
                    </a:lnTo>
                    <a:lnTo>
                      <a:pt x="113" y="0"/>
                    </a:lnTo>
                    <a:lnTo>
                      <a:pt x="112" y="33"/>
                    </a:lnTo>
                    <a:lnTo>
                      <a:pt x="168" y="26"/>
                    </a:lnTo>
                    <a:lnTo>
                      <a:pt x="168" y="98"/>
                    </a:lnTo>
                    <a:lnTo>
                      <a:pt x="167" y="189"/>
                    </a:lnTo>
                    <a:lnTo>
                      <a:pt x="165" y="267"/>
                    </a:lnTo>
                    <a:lnTo>
                      <a:pt x="165" y="300"/>
                    </a:lnTo>
                    <a:lnTo>
                      <a:pt x="164" y="318"/>
                    </a:lnTo>
                    <a:lnTo>
                      <a:pt x="159" y="334"/>
                    </a:lnTo>
                    <a:lnTo>
                      <a:pt x="152" y="351"/>
                    </a:lnTo>
                    <a:lnTo>
                      <a:pt x="142" y="364"/>
                    </a:lnTo>
                    <a:lnTo>
                      <a:pt x="130" y="375"/>
                    </a:lnTo>
                    <a:lnTo>
                      <a:pt x="117" y="383"/>
                    </a:lnTo>
                    <a:lnTo>
                      <a:pt x="103" y="388"/>
                    </a:lnTo>
                    <a:lnTo>
                      <a:pt x="87" y="390"/>
                    </a:lnTo>
                    <a:lnTo>
                      <a:pt x="80" y="390"/>
                    </a:lnTo>
                    <a:lnTo>
                      <a:pt x="73" y="388"/>
                    </a:lnTo>
                    <a:lnTo>
                      <a:pt x="64" y="386"/>
                    </a:lnTo>
                    <a:lnTo>
                      <a:pt x="58" y="383"/>
                    </a:lnTo>
                    <a:lnTo>
                      <a:pt x="51" y="378"/>
                    </a:lnTo>
                    <a:lnTo>
                      <a:pt x="44" y="375"/>
                    </a:lnTo>
                    <a:lnTo>
                      <a:pt x="38" y="370"/>
                    </a:lnTo>
                    <a:lnTo>
                      <a:pt x="32" y="364"/>
                    </a:lnTo>
                    <a:lnTo>
                      <a:pt x="22" y="349"/>
                    </a:lnTo>
                    <a:lnTo>
                      <a:pt x="15" y="334"/>
                    </a:lnTo>
                    <a:lnTo>
                      <a:pt x="10" y="318"/>
                    </a:lnTo>
                    <a:lnTo>
                      <a:pt x="9" y="300"/>
                    </a:lnTo>
                    <a:close/>
                  </a:path>
                </a:pathLst>
              </a:custGeom>
              <a:solidFill>
                <a:srgbClr val="C64C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0" name="Freeform 75"/>
              <p:cNvSpPr>
                <a:spLocks/>
              </p:cNvSpPr>
              <p:nvPr/>
            </p:nvSpPr>
            <p:spPr bwMode="auto">
              <a:xfrm>
                <a:off x="2727" y="2369"/>
                <a:ext cx="165" cy="195"/>
              </a:xfrm>
              <a:custGeom>
                <a:avLst/>
                <a:gdLst>
                  <a:gd name="T0" fmla="*/ 7 w 165"/>
                  <a:gd name="T1" fmla="*/ 19 h 388"/>
                  <a:gd name="T2" fmla="*/ 5 w 165"/>
                  <a:gd name="T3" fmla="*/ 17 h 388"/>
                  <a:gd name="T4" fmla="*/ 4 w 165"/>
                  <a:gd name="T5" fmla="*/ 12 h 388"/>
                  <a:gd name="T6" fmla="*/ 1 w 165"/>
                  <a:gd name="T7" fmla="*/ 7 h 388"/>
                  <a:gd name="T8" fmla="*/ 0 w 165"/>
                  <a:gd name="T9" fmla="*/ 3 h 388"/>
                  <a:gd name="T10" fmla="*/ 110 w 165"/>
                  <a:gd name="T11" fmla="*/ 0 h 388"/>
                  <a:gd name="T12" fmla="*/ 108 w 165"/>
                  <a:gd name="T13" fmla="*/ 3 h 388"/>
                  <a:gd name="T14" fmla="*/ 165 w 165"/>
                  <a:gd name="T15" fmla="*/ 2 h 388"/>
                  <a:gd name="T16" fmla="*/ 165 w 165"/>
                  <a:gd name="T17" fmla="*/ 7 h 388"/>
                  <a:gd name="T18" fmla="*/ 163 w 165"/>
                  <a:gd name="T19" fmla="*/ 12 h 388"/>
                  <a:gd name="T20" fmla="*/ 162 w 165"/>
                  <a:gd name="T21" fmla="*/ 17 h 388"/>
                  <a:gd name="T22" fmla="*/ 162 w 165"/>
                  <a:gd name="T23" fmla="*/ 19 h 388"/>
                  <a:gd name="T24" fmla="*/ 160 w 165"/>
                  <a:gd name="T25" fmla="*/ 20 h 388"/>
                  <a:gd name="T26" fmla="*/ 156 w 165"/>
                  <a:gd name="T27" fmla="*/ 21 h 388"/>
                  <a:gd name="T28" fmla="*/ 149 w 165"/>
                  <a:gd name="T29" fmla="*/ 22 h 388"/>
                  <a:gd name="T30" fmla="*/ 140 w 165"/>
                  <a:gd name="T31" fmla="*/ 23 h 388"/>
                  <a:gd name="T32" fmla="*/ 128 w 165"/>
                  <a:gd name="T33" fmla="*/ 24 h 388"/>
                  <a:gd name="T34" fmla="*/ 115 w 165"/>
                  <a:gd name="T35" fmla="*/ 24 h 388"/>
                  <a:gd name="T36" fmla="*/ 101 w 165"/>
                  <a:gd name="T37" fmla="*/ 25 h 388"/>
                  <a:gd name="T38" fmla="*/ 85 w 165"/>
                  <a:gd name="T39" fmla="*/ 25 h 388"/>
                  <a:gd name="T40" fmla="*/ 78 w 165"/>
                  <a:gd name="T41" fmla="*/ 25 h 388"/>
                  <a:gd name="T42" fmla="*/ 71 w 165"/>
                  <a:gd name="T43" fmla="*/ 25 h 388"/>
                  <a:gd name="T44" fmla="*/ 62 w 165"/>
                  <a:gd name="T45" fmla="*/ 25 h 388"/>
                  <a:gd name="T46" fmla="*/ 56 w 165"/>
                  <a:gd name="T47" fmla="*/ 24 h 388"/>
                  <a:gd name="T48" fmla="*/ 49 w 165"/>
                  <a:gd name="T49" fmla="*/ 24 h 388"/>
                  <a:gd name="T50" fmla="*/ 42 w 165"/>
                  <a:gd name="T51" fmla="*/ 24 h 388"/>
                  <a:gd name="T52" fmla="*/ 36 w 165"/>
                  <a:gd name="T53" fmla="*/ 24 h 388"/>
                  <a:gd name="T54" fmla="*/ 30 w 165"/>
                  <a:gd name="T55" fmla="*/ 23 h 388"/>
                  <a:gd name="T56" fmla="*/ 20 w 165"/>
                  <a:gd name="T57" fmla="*/ 22 h 388"/>
                  <a:gd name="T58" fmla="*/ 13 w 165"/>
                  <a:gd name="T59" fmla="*/ 21 h 388"/>
                  <a:gd name="T60" fmla="*/ 8 w 165"/>
                  <a:gd name="T61" fmla="*/ 20 h 388"/>
                  <a:gd name="T62" fmla="*/ 7 w 165"/>
                  <a:gd name="T63" fmla="*/ 19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5"/>
                  <a:gd name="T97" fmla="*/ 0 h 388"/>
                  <a:gd name="T98" fmla="*/ 165 w 165"/>
                  <a:gd name="T99" fmla="*/ 388 h 3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5" h="388">
                    <a:moveTo>
                      <a:pt x="7" y="298"/>
                    </a:moveTo>
                    <a:lnTo>
                      <a:pt x="5" y="266"/>
                    </a:lnTo>
                    <a:lnTo>
                      <a:pt x="4" y="191"/>
                    </a:lnTo>
                    <a:lnTo>
                      <a:pt x="1" y="106"/>
                    </a:lnTo>
                    <a:lnTo>
                      <a:pt x="0" y="42"/>
                    </a:lnTo>
                    <a:lnTo>
                      <a:pt x="110" y="0"/>
                    </a:lnTo>
                    <a:lnTo>
                      <a:pt x="108" y="33"/>
                    </a:lnTo>
                    <a:lnTo>
                      <a:pt x="165" y="28"/>
                    </a:lnTo>
                    <a:lnTo>
                      <a:pt x="165" y="98"/>
                    </a:lnTo>
                    <a:lnTo>
                      <a:pt x="163" y="187"/>
                    </a:lnTo>
                    <a:lnTo>
                      <a:pt x="162" y="266"/>
                    </a:lnTo>
                    <a:lnTo>
                      <a:pt x="162" y="298"/>
                    </a:lnTo>
                    <a:lnTo>
                      <a:pt x="160" y="316"/>
                    </a:lnTo>
                    <a:lnTo>
                      <a:pt x="156" y="333"/>
                    </a:lnTo>
                    <a:lnTo>
                      <a:pt x="149" y="349"/>
                    </a:lnTo>
                    <a:lnTo>
                      <a:pt x="140" y="362"/>
                    </a:lnTo>
                    <a:lnTo>
                      <a:pt x="128" y="373"/>
                    </a:lnTo>
                    <a:lnTo>
                      <a:pt x="115" y="382"/>
                    </a:lnTo>
                    <a:lnTo>
                      <a:pt x="101" y="386"/>
                    </a:lnTo>
                    <a:lnTo>
                      <a:pt x="85" y="388"/>
                    </a:lnTo>
                    <a:lnTo>
                      <a:pt x="78" y="388"/>
                    </a:lnTo>
                    <a:lnTo>
                      <a:pt x="71" y="386"/>
                    </a:lnTo>
                    <a:lnTo>
                      <a:pt x="62" y="385"/>
                    </a:lnTo>
                    <a:lnTo>
                      <a:pt x="56" y="382"/>
                    </a:lnTo>
                    <a:lnTo>
                      <a:pt x="49" y="377"/>
                    </a:lnTo>
                    <a:lnTo>
                      <a:pt x="42" y="373"/>
                    </a:lnTo>
                    <a:lnTo>
                      <a:pt x="36" y="369"/>
                    </a:lnTo>
                    <a:lnTo>
                      <a:pt x="30" y="362"/>
                    </a:lnTo>
                    <a:lnTo>
                      <a:pt x="20" y="349"/>
                    </a:lnTo>
                    <a:lnTo>
                      <a:pt x="13" y="333"/>
                    </a:lnTo>
                    <a:lnTo>
                      <a:pt x="8" y="316"/>
                    </a:lnTo>
                    <a:lnTo>
                      <a:pt x="7" y="298"/>
                    </a:lnTo>
                    <a:close/>
                  </a:path>
                </a:pathLst>
              </a:custGeom>
              <a:solidFill>
                <a:srgbClr val="CC5B8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1" name="Freeform 76"/>
              <p:cNvSpPr>
                <a:spLocks/>
              </p:cNvSpPr>
              <p:nvPr/>
            </p:nvSpPr>
            <p:spPr bwMode="auto">
              <a:xfrm>
                <a:off x="2727" y="2370"/>
                <a:ext cx="163" cy="193"/>
              </a:xfrm>
              <a:custGeom>
                <a:avLst/>
                <a:gdLst>
                  <a:gd name="T0" fmla="*/ 8 w 163"/>
                  <a:gd name="T1" fmla="*/ 19 h 384"/>
                  <a:gd name="T2" fmla="*/ 7 w 163"/>
                  <a:gd name="T3" fmla="*/ 17 h 384"/>
                  <a:gd name="T4" fmla="*/ 4 w 163"/>
                  <a:gd name="T5" fmla="*/ 12 h 384"/>
                  <a:gd name="T6" fmla="*/ 1 w 163"/>
                  <a:gd name="T7" fmla="*/ 7 h 384"/>
                  <a:gd name="T8" fmla="*/ 0 w 163"/>
                  <a:gd name="T9" fmla="*/ 3 h 384"/>
                  <a:gd name="T10" fmla="*/ 108 w 163"/>
                  <a:gd name="T11" fmla="*/ 0 h 384"/>
                  <a:gd name="T12" fmla="*/ 107 w 163"/>
                  <a:gd name="T13" fmla="*/ 2 h 384"/>
                  <a:gd name="T14" fmla="*/ 163 w 163"/>
                  <a:gd name="T15" fmla="*/ 2 h 384"/>
                  <a:gd name="T16" fmla="*/ 163 w 163"/>
                  <a:gd name="T17" fmla="*/ 6 h 384"/>
                  <a:gd name="T18" fmla="*/ 162 w 163"/>
                  <a:gd name="T19" fmla="*/ 12 h 384"/>
                  <a:gd name="T20" fmla="*/ 160 w 163"/>
                  <a:gd name="T21" fmla="*/ 17 h 384"/>
                  <a:gd name="T22" fmla="*/ 160 w 163"/>
                  <a:gd name="T23" fmla="*/ 19 h 384"/>
                  <a:gd name="T24" fmla="*/ 159 w 163"/>
                  <a:gd name="T25" fmla="*/ 20 h 384"/>
                  <a:gd name="T26" fmla="*/ 154 w 163"/>
                  <a:gd name="T27" fmla="*/ 21 h 384"/>
                  <a:gd name="T28" fmla="*/ 147 w 163"/>
                  <a:gd name="T29" fmla="*/ 22 h 384"/>
                  <a:gd name="T30" fmla="*/ 139 w 163"/>
                  <a:gd name="T31" fmla="*/ 23 h 384"/>
                  <a:gd name="T32" fmla="*/ 127 w 163"/>
                  <a:gd name="T33" fmla="*/ 24 h 384"/>
                  <a:gd name="T34" fmla="*/ 114 w 163"/>
                  <a:gd name="T35" fmla="*/ 24 h 384"/>
                  <a:gd name="T36" fmla="*/ 101 w 163"/>
                  <a:gd name="T37" fmla="*/ 25 h 384"/>
                  <a:gd name="T38" fmla="*/ 85 w 163"/>
                  <a:gd name="T39" fmla="*/ 25 h 384"/>
                  <a:gd name="T40" fmla="*/ 78 w 163"/>
                  <a:gd name="T41" fmla="*/ 25 h 384"/>
                  <a:gd name="T42" fmla="*/ 71 w 163"/>
                  <a:gd name="T43" fmla="*/ 25 h 384"/>
                  <a:gd name="T44" fmla="*/ 62 w 163"/>
                  <a:gd name="T45" fmla="*/ 24 h 384"/>
                  <a:gd name="T46" fmla="*/ 56 w 163"/>
                  <a:gd name="T47" fmla="*/ 24 h 384"/>
                  <a:gd name="T48" fmla="*/ 49 w 163"/>
                  <a:gd name="T49" fmla="*/ 24 h 384"/>
                  <a:gd name="T50" fmla="*/ 42 w 163"/>
                  <a:gd name="T51" fmla="*/ 24 h 384"/>
                  <a:gd name="T52" fmla="*/ 36 w 163"/>
                  <a:gd name="T53" fmla="*/ 23 h 384"/>
                  <a:gd name="T54" fmla="*/ 30 w 163"/>
                  <a:gd name="T55" fmla="*/ 23 h 384"/>
                  <a:gd name="T56" fmla="*/ 20 w 163"/>
                  <a:gd name="T57" fmla="*/ 22 h 384"/>
                  <a:gd name="T58" fmla="*/ 14 w 163"/>
                  <a:gd name="T59" fmla="*/ 21 h 384"/>
                  <a:gd name="T60" fmla="*/ 10 w 163"/>
                  <a:gd name="T61" fmla="*/ 20 h 384"/>
                  <a:gd name="T62" fmla="*/ 8 w 163"/>
                  <a:gd name="T63" fmla="*/ 19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384"/>
                  <a:gd name="T98" fmla="*/ 163 w 163"/>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384">
                    <a:moveTo>
                      <a:pt x="8" y="296"/>
                    </a:moveTo>
                    <a:lnTo>
                      <a:pt x="7" y="264"/>
                    </a:lnTo>
                    <a:lnTo>
                      <a:pt x="4" y="189"/>
                    </a:lnTo>
                    <a:lnTo>
                      <a:pt x="1" y="104"/>
                    </a:lnTo>
                    <a:lnTo>
                      <a:pt x="0" y="40"/>
                    </a:lnTo>
                    <a:lnTo>
                      <a:pt x="108" y="0"/>
                    </a:lnTo>
                    <a:lnTo>
                      <a:pt x="107" y="32"/>
                    </a:lnTo>
                    <a:lnTo>
                      <a:pt x="163" y="26"/>
                    </a:lnTo>
                    <a:lnTo>
                      <a:pt x="163" y="96"/>
                    </a:lnTo>
                    <a:lnTo>
                      <a:pt x="162" y="185"/>
                    </a:lnTo>
                    <a:lnTo>
                      <a:pt x="160" y="262"/>
                    </a:lnTo>
                    <a:lnTo>
                      <a:pt x="160" y="296"/>
                    </a:lnTo>
                    <a:lnTo>
                      <a:pt x="159" y="314"/>
                    </a:lnTo>
                    <a:lnTo>
                      <a:pt x="154" y="331"/>
                    </a:lnTo>
                    <a:lnTo>
                      <a:pt x="147" y="345"/>
                    </a:lnTo>
                    <a:lnTo>
                      <a:pt x="139" y="358"/>
                    </a:lnTo>
                    <a:lnTo>
                      <a:pt x="127" y="370"/>
                    </a:lnTo>
                    <a:lnTo>
                      <a:pt x="114" y="378"/>
                    </a:lnTo>
                    <a:lnTo>
                      <a:pt x="101" y="383"/>
                    </a:lnTo>
                    <a:lnTo>
                      <a:pt x="85" y="384"/>
                    </a:lnTo>
                    <a:lnTo>
                      <a:pt x="78" y="384"/>
                    </a:lnTo>
                    <a:lnTo>
                      <a:pt x="71" y="383"/>
                    </a:lnTo>
                    <a:lnTo>
                      <a:pt x="62" y="381"/>
                    </a:lnTo>
                    <a:lnTo>
                      <a:pt x="56" y="378"/>
                    </a:lnTo>
                    <a:lnTo>
                      <a:pt x="49" y="373"/>
                    </a:lnTo>
                    <a:lnTo>
                      <a:pt x="42" y="370"/>
                    </a:lnTo>
                    <a:lnTo>
                      <a:pt x="36" y="365"/>
                    </a:lnTo>
                    <a:lnTo>
                      <a:pt x="30" y="358"/>
                    </a:lnTo>
                    <a:lnTo>
                      <a:pt x="20" y="345"/>
                    </a:lnTo>
                    <a:lnTo>
                      <a:pt x="14" y="329"/>
                    </a:lnTo>
                    <a:lnTo>
                      <a:pt x="10" y="313"/>
                    </a:lnTo>
                    <a:lnTo>
                      <a:pt x="8" y="296"/>
                    </a:lnTo>
                    <a:close/>
                  </a:path>
                </a:pathLst>
              </a:custGeom>
              <a:solidFill>
                <a:srgbClr val="D36B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2" name="Freeform 77"/>
              <p:cNvSpPr>
                <a:spLocks/>
              </p:cNvSpPr>
              <p:nvPr/>
            </p:nvSpPr>
            <p:spPr bwMode="auto">
              <a:xfrm>
                <a:off x="2728" y="2370"/>
                <a:ext cx="161" cy="192"/>
              </a:xfrm>
              <a:custGeom>
                <a:avLst/>
                <a:gdLst>
                  <a:gd name="T0" fmla="*/ 7 w 161"/>
                  <a:gd name="T1" fmla="*/ 19 h 383"/>
                  <a:gd name="T2" fmla="*/ 6 w 161"/>
                  <a:gd name="T3" fmla="*/ 17 h 383"/>
                  <a:gd name="T4" fmla="*/ 4 w 161"/>
                  <a:gd name="T5" fmla="*/ 12 h 383"/>
                  <a:gd name="T6" fmla="*/ 1 w 161"/>
                  <a:gd name="T7" fmla="*/ 7 h 383"/>
                  <a:gd name="T8" fmla="*/ 0 w 161"/>
                  <a:gd name="T9" fmla="*/ 3 h 383"/>
                  <a:gd name="T10" fmla="*/ 106 w 161"/>
                  <a:gd name="T11" fmla="*/ 0 h 383"/>
                  <a:gd name="T12" fmla="*/ 104 w 161"/>
                  <a:gd name="T13" fmla="*/ 2 h 383"/>
                  <a:gd name="T14" fmla="*/ 161 w 161"/>
                  <a:gd name="T15" fmla="*/ 2 h 383"/>
                  <a:gd name="T16" fmla="*/ 159 w 161"/>
                  <a:gd name="T17" fmla="*/ 7 h 383"/>
                  <a:gd name="T18" fmla="*/ 159 w 161"/>
                  <a:gd name="T19" fmla="*/ 12 h 383"/>
                  <a:gd name="T20" fmla="*/ 158 w 161"/>
                  <a:gd name="T21" fmla="*/ 17 h 383"/>
                  <a:gd name="T22" fmla="*/ 158 w 161"/>
                  <a:gd name="T23" fmla="*/ 19 h 383"/>
                  <a:gd name="T24" fmla="*/ 156 w 161"/>
                  <a:gd name="T25" fmla="*/ 20 h 383"/>
                  <a:gd name="T26" fmla="*/ 152 w 161"/>
                  <a:gd name="T27" fmla="*/ 21 h 383"/>
                  <a:gd name="T28" fmla="*/ 145 w 161"/>
                  <a:gd name="T29" fmla="*/ 22 h 383"/>
                  <a:gd name="T30" fmla="*/ 136 w 161"/>
                  <a:gd name="T31" fmla="*/ 23 h 383"/>
                  <a:gd name="T32" fmla="*/ 125 w 161"/>
                  <a:gd name="T33" fmla="*/ 23 h 383"/>
                  <a:gd name="T34" fmla="*/ 111 w 161"/>
                  <a:gd name="T35" fmla="*/ 24 h 383"/>
                  <a:gd name="T36" fmla="*/ 98 w 161"/>
                  <a:gd name="T37" fmla="*/ 24 h 383"/>
                  <a:gd name="T38" fmla="*/ 83 w 161"/>
                  <a:gd name="T39" fmla="*/ 24 h 383"/>
                  <a:gd name="T40" fmla="*/ 75 w 161"/>
                  <a:gd name="T41" fmla="*/ 24 h 383"/>
                  <a:gd name="T42" fmla="*/ 68 w 161"/>
                  <a:gd name="T43" fmla="*/ 24 h 383"/>
                  <a:gd name="T44" fmla="*/ 61 w 161"/>
                  <a:gd name="T45" fmla="*/ 24 h 383"/>
                  <a:gd name="T46" fmla="*/ 54 w 161"/>
                  <a:gd name="T47" fmla="*/ 24 h 383"/>
                  <a:gd name="T48" fmla="*/ 46 w 161"/>
                  <a:gd name="T49" fmla="*/ 24 h 383"/>
                  <a:gd name="T50" fmla="*/ 41 w 161"/>
                  <a:gd name="T51" fmla="*/ 23 h 383"/>
                  <a:gd name="T52" fmla="*/ 35 w 161"/>
                  <a:gd name="T53" fmla="*/ 23 h 383"/>
                  <a:gd name="T54" fmla="*/ 29 w 161"/>
                  <a:gd name="T55" fmla="*/ 23 h 383"/>
                  <a:gd name="T56" fmla="*/ 19 w 161"/>
                  <a:gd name="T57" fmla="*/ 22 h 383"/>
                  <a:gd name="T58" fmla="*/ 13 w 161"/>
                  <a:gd name="T59" fmla="*/ 21 h 383"/>
                  <a:gd name="T60" fmla="*/ 9 w 161"/>
                  <a:gd name="T61" fmla="*/ 20 h 383"/>
                  <a:gd name="T62" fmla="*/ 7 w 161"/>
                  <a:gd name="T63" fmla="*/ 19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383"/>
                  <a:gd name="T98" fmla="*/ 161 w 161"/>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383">
                    <a:moveTo>
                      <a:pt x="7" y="295"/>
                    </a:moveTo>
                    <a:lnTo>
                      <a:pt x="6" y="262"/>
                    </a:lnTo>
                    <a:lnTo>
                      <a:pt x="4" y="189"/>
                    </a:lnTo>
                    <a:lnTo>
                      <a:pt x="1" y="104"/>
                    </a:lnTo>
                    <a:lnTo>
                      <a:pt x="0" y="40"/>
                    </a:lnTo>
                    <a:lnTo>
                      <a:pt x="106" y="0"/>
                    </a:lnTo>
                    <a:lnTo>
                      <a:pt x="104" y="32"/>
                    </a:lnTo>
                    <a:lnTo>
                      <a:pt x="161" y="27"/>
                    </a:lnTo>
                    <a:lnTo>
                      <a:pt x="159" y="97"/>
                    </a:lnTo>
                    <a:lnTo>
                      <a:pt x="159" y="185"/>
                    </a:lnTo>
                    <a:lnTo>
                      <a:pt x="158" y="262"/>
                    </a:lnTo>
                    <a:lnTo>
                      <a:pt x="158" y="295"/>
                    </a:lnTo>
                    <a:lnTo>
                      <a:pt x="156" y="313"/>
                    </a:lnTo>
                    <a:lnTo>
                      <a:pt x="152" y="329"/>
                    </a:lnTo>
                    <a:lnTo>
                      <a:pt x="145" y="344"/>
                    </a:lnTo>
                    <a:lnTo>
                      <a:pt x="136" y="357"/>
                    </a:lnTo>
                    <a:lnTo>
                      <a:pt x="125" y="368"/>
                    </a:lnTo>
                    <a:lnTo>
                      <a:pt x="111" y="376"/>
                    </a:lnTo>
                    <a:lnTo>
                      <a:pt x="98" y="381"/>
                    </a:lnTo>
                    <a:lnTo>
                      <a:pt x="83" y="383"/>
                    </a:lnTo>
                    <a:lnTo>
                      <a:pt x="75" y="383"/>
                    </a:lnTo>
                    <a:lnTo>
                      <a:pt x="68" y="381"/>
                    </a:lnTo>
                    <a:lnTo>
                      <a:pt x="61" y="380"/>
                    </a:lnTo>
                    <a:lnTo>
                      <a:pt x="54" y="376"/>
                    </a:lnTo>
                    <a:lnTo>
                      <a:pt x="46" y="371"/>
                    </a:lnTo>
                    <a:lnTo>
                      <a:pt x="41" y="368"/>
                    </a:lnTo>
                    <a:lnTo>
                      <a:pt x="35" y="363"/>
                    </a:lnTo>
                    <a:lnTo>
                      <a:pt x="29" y="357"/>
                    </a:lnTo>
                    <a:lnTo>
                      <a:pt x="19" y="344"/>
                    </a:lnTo>
                    <a:lnTo>
                      <a:pt x="13" y="327"/>
                    </a:lnTo>
                    <a:lnTo>
                      <a:pt x="9" y="311"/>
                    </a:lnTo>
                    <a:lnTo>
                      <a:pt x="7" y="295"/>
                    </a:lnTo>
                    <a:close/>
                  </a:path>
                </a:pathLst>
              </a:custGeom>
              <a:solidFill>
                <a:srgbClr val="D877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3" name="Freeform 78"/>
              <p:cNvSpPr>
                <a:spLocks/>
              </p:cNvSpPr>
              <p:nvPr/>
            </p:nvSpPr>
            <p:spPr bwMode="auto">
              <a:xfrm>
                <a:off x="2728" y="2371"/>
                <a:ext cx="159" cy="190"/>
              </a:xfrm>
              <a:custGeom>
                <a:avLst/>
                <a:gdLst>
                  <a:gd name="T0" fmla="*/ 7 w 159"/>
                  <a:gd name="T1" fmla="*/ 19 h 380"/>
                  <a:gd name="T2" fmla="*/ 6 w 159"/>
                  <a:gd name="T3" fmla="*/ 17 h 380"/>
                  <a:gd name="T4" fmla="*/ 4 w 159"/>
                  <a:gd name="T5" fmla="*/ 12 h 380"/>
                  <a:gd name="T6" fmla="*/ 1 w 159"/>
                  <a:gd name="T7" fmla="*/ 7 h 380"/>
                  <a:gd name="T8" fmla="*/ 0 w 159"/>
                  <a:gd name="T9" fmla="*/ 3 h 380"/>
                  <a:gd name="T10" fmla="*/ 104 w 159"/>
                  <a:gd name="T11" fmla="*/ 0 h 380"/>
                  <a:gd name="T12" fmla="*/ 103 w 159"/>
                  <a:gd name="T13" fmla="*/ 2 h 380"/>
                  <a:gd name="T14" fmla="*/ 159 w 159"/>
                  <a:gd name="T15" fmla="*/ 2 h 380"/>
                  <a:gd name="T16" fmla="*/ 158 w 159"/>
                  <a:gd name="T17" fmla="*/ 6 h 380"/>
                  <a:gd name="T18" fmla="*/ 158 w 159"/>
                  <a:gd name="T19" fmla="*/ 12 h 380"/>
                  <a:gd name="T20" fmla="*/ 158 w 159"/>
                  <a:gd name="T21" fmla="*/ 17 h 380"/>
                  <a:gd name="T22" fmla="*/ 158 w 159"/>
                  <a:gd name="T23" fmla="*/ 19 h 380"/>
                  <a:gd name="T24" fmla="*/ 156 w 159"/>
                  <a:gd name="T25" fmla="*/ 20 h 380"/>
                  <a:gd name="T26" fmla="*/ 152 w 159"/>
                  <a:gd name="T27" fmla="*/ 21 h 380"/>
                  <a:gd name="T28" fmla="*/ 145 w 159"/>
                  <a:gd name="T29" fmla="*/ 22 h 380"/>
                  <a:gd name="T30" fmla="*/ 136 w 159"/>
                  <a:gd name="T31" fmla="*/ 23 h 380"/>
                  <a:gd name="T32" fmla="*/ 125 w 159"/>
                  <a:gd name="T33" fmla="*/ 23 h 380"/>
                  <a:gd name="T34" fmla="*/ 111 w 159"/>
                  <a:gd name="T35" fmla="*/ 24 h 380"/>
                  <a:gd name="T36" fmla="*/ 98 w 159"/>
                  <a:gd name="T37" fmla="*/ 24 h 380"/>
                  <a:gd name="T38" fmla="*/ 83 w 159"/>
                  <a:gd name="T39" fmla="*/ 24 h 380"/>
                  <a:gd name="T40" fmla="*/ 75 w 159"/>
                  <a:gd name="T41" fmla="*/ 24 h 380"/>
                  <a:gd name="T42" fmla="*/ 68 w 159"/>
                  <a:gd name="T43" fmla="*/ 24 h 380"/>
                  <a:gd name="T44" fmla="*/ 61 w 159"/>
                  <a:gd name="T45" fmla="*/ 24 h 380"/>
                  <a:gd name="T46" fmla="*/ 54 w 159"/>
                  <a:gd name="T47" fmla="*/ 24 h 380"/>
                  <a:gd name="T48" fmla="*/ 48 w 159"/>
                  <a:gd name="T49" fmla="*/ 24 h 380"/>
                  <a:gd name="T50" fmla="*/ 41 w 159"/>
                  <a:gd name="T51" fmla="*/ 23 h 380"/>
                  <a:gd name="T52" fmla="*/ 36 w 159"/>
                  <a:gd name="T53" fmla="*/ 23 h 380"/>
                  <a:gd name="T54" fmla="*/ 30 w 159"/>
                  <a:gd name="T55" fmla="*/ 23 h 380"/>
                  <a:gd name="T56" fmla="*/ 20 w 159"/>
                  <a:gd name="T57" fmla="*/ 22 h 380"/>
                  <a:gd name="T58" fmla="*/ 13 w 159"/>
                  <a:gd name="T59" fmla="*/ 21 h 380"/>
                  <a:gd name="T60" fmla="*/ 9 w 159"/>
                  <a:gd name="T61" fmla="*/ 20 h 380"/>
                  <a:gd name="T62" fmla="*/ 7 w 159"/>
                  <a:gd name="T63" fmla="*/ 19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380"/>
                  <a:gd name="T98" fmla="*/ 159 w 159"/>
                  <a:gd name="T99" fmla="*/ 380 h 3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380">
                    <a:moveTo>
                      <a:pt x="7" y="292"/>
                    </a:moveTo>
                    <a:lnTo>
                      <a:pt x="6" y="261"/>
                    </a:lnTo>
                    <a:lnTo>
                      <a:pt x="4" y="188"/>
                    </a:lnTo>
                    <a:lnTo>
                      <a:pt x="1" y="103"/>
                    </a:lnTo>
                    <a:lnTo>
                      <a:pt x="0" y="41"/>
                    </a:lnTo>
                    <a:lnTo>
                      <a:pt x="104" y="0"/>
                    </a:lnTo>
                    <a:lnTo>
                      <a:pt x="103" y="31"/>
                    </a:lnTo>
                    <a:lnTo>
                      <a:pt x="159" y="26"/>
                    </a:lnTo>
                    <a:lnTo>
                      <a:pt x="158" y="96"/>
                    </a:lnTo>
                    <a:lnTo>
                      <a:pt x="158" y="184"/>
                    </a:lnTo>
                    <a:lnTo>
                      <a:pt x="158" y="260"/>
                    </a:lnTo>
                    <a:lnTo>
                      <a:pt x="158" y="292"/>
                    </a:lnTo>
                    <a:lnTo>
                      <a:pt x="156" y="310"/>
                    </a:lnTo>
                    <a:lnTo>
                      <a:pt x="152" y="326"/>
                    </a:lnTo>
                    <a:lnTo>
                      <a:pt x="145" y="341"/>
                    </a:lnTo>
                    <a:lnTo>
                      <a:pt x="136" y="354"/>
                    </a:lnTo>
                    <a:lnTo>
                      <a:pt x="125" y="366"/>
                    </a:lnTo>
                    <a:lnTo>
                      <a:pt x="111" y="374"/>
                    </a:lnTo>
                    <a:lnTo>
                      <a:pt x="98" y="379"/>
                    </a:lnTo>
                    <a:lnTo>
                      <a:pt x="83" y="380"/>
                    </a:lnTo>
                    <a:lnTo>
                      <a:pt x="75" y="380"/>
                    </a:lnTo>
                    <a:lnTo>
                      <a:pt x="68" y="379"/>
                    </a:lnTo>
                    <a:lnTo>
                      <a:pt x="61" y="377"/>
                    </a:lnTo>
                    <a:lnTo>
                      <a:pt x="54" y="374"/>
                    </a:lnTo>
                    <a:lnTo>
                      <a:pt x="48" y="369"/>
                    </a:lnTo>
                    <a:lnTo>
                      <a:pt x="41" y="366"/>
                    </a:lnTo>
                    <a:lnTo>
                      <a:pt x="36" y="361"/>
                    </a:lnTo>
                    <a:lnTo>
                      <a:pt x="30" y="354"/>
                    </a:lnTo>
                    <a:lnTo>
                      <a:pt x="20" y="341"/>
                    </a:lnTo>
                    <a:lnTo>
                      <a:pt x="13" y="325"/>
                    </a:lnTo>
                    <a:lnTo>
                      <a:pt x="9" y="308"/>
                    </a:lnTo>
                    <a:lnTo>
                      <a:pt x="7" y="292"/>
                    </a:lnTo>
                    <a:close/>
                  </a:path>
                </a:pathLst>
              </a:custGeom>
              <a:solidFill>
                <a:srgbClr val="E087A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4" name="Freeform 79"/>
              <p:cNvSpPr>
                <a:spLocks/>
              </p:cNvSpPr>
              <p:nvPr/>
            </p:nvSpPr>
            <p:spPr bwMode="auto">
              <a:xfrm>
                <a:off x="2729" y="2372"/>
                <a:ext cx="157" cy="188"/>
              </a:xfrm>
              <a:custGeom>
                <a:avLst/>
                <a:gdLst>
                  <a:gd name="T0" fmla="*/ 8 w 157"/>
                  <a:gd name="T1" fmla="*/ 18 h 377"/>
                  <a:gd name="T2" fmla="*/ 6 w 157"/>
                  <a:gd name="T3" fmla="*/ 16 h 377"/>
                  <a:gd name="T4" fmla="*/ 5 w 157"/>
                  <a:gd name="T5" fmla="*/ 11 h 377"/>
                  <a:gd name="T6" fmla="*/ 2 w 157"/>
                  <a:gd name="T7" fmla="*/ 6 h 377"/>
                  <a:gd name="T8" fmla="*/ 0 w 157"/>
                  <a:gd name="T9" fmla="*/ 2 h 377"/>
                  <a:gd name="T10" fmla="*/ 102 w 157"/>
                  <a:gd name="T11" fmla="*/ 0 h 377"/>
                  <a:gd name="T12" fmla="*/ 99 w 157"/>
                  <a:gd name="T13" fmla="*/ 1 h 377"/>
                  <a:gd name="T14" fmla="*/ 157 w 157"/>
                  <a:gd name="T15" fmla="*/ 1 h 377"/>
                  <a:gd name="T16" fmla="*/ 157 w 157"/>
                  <a:gd name="T17" fmla="*/ 5 h 377"/>
                  <a:gd name="T18" fmla="*/ 157 w 157"/>
                  <a:gd name="T19" fmla="*/ 11 h 377"/>
                  <a:gd name="T20" fmla="*/ 155 w 157"/>
                  <a:gd name="T21" fmla="*/ 16 h 377"/>
                  <a:gd name="T22" fmla="*/ 155 w 157"/>
                  <a:gd name="T23" fmla="*/ 18 h 377"/>
                  <a:gd name="T24" fmla="*/ 154 w 157"/>
                  <a:gd name="T25" fmla="*/ 19 h 377"/>
                  <a:gd name="T26" fmla="*/ 150 w 157"/>
                  <a:gd name="T27" fmla="*/ 20 h 377"/>
                  <a:gd name="T28" fmla="*/ 142 w 157"/>
                  <a:gd name="T29" fmla="*/ 21 h 377"/>
                  <a:gd name="T30" fmla="*/ 134 w 157"/>
                  <a:gd name="T31" fmla="*/ 21 h 377"/>
                  <a:gd name="T32" fmla="*/ 122 w 157"/>
                  <a:gd name="T33" fmla="*/ 22 h 377"/>
                  <a:gd name="T34" fmla="*/ 110 w 157"/>
                  <a:gd name="T35" fmla="*/ 23 h 377"/>
                  <a:gd name="T36" fmla="*/ 96 w 157"/>
                  <a:gd name="T37" fmla="*/ 23 h 377"/>
                  <a:gd name="T38" fmla="*/ 82 w 157"/>
                  <a:gd name="T39" fmla="*/ 23 h 377"/>
                  <a:gd name="T40" fmla="*/ 74 w 157"/>
                  <a:gd name="T41" fmla="*/ 23 h 377"/>
                  <a:gd name="T42" fmla="*/ 67 w 157"/>
                  <a:gd name="T43" fmla="*/ 23 h 377"/>
                  <a:gd name="T44" fmla="*/ 60 w 157"/>
                  <a:gd name="T45" fmla="*/ 23 h 377"/>
                  <a:gd name="T46" fmla="*/ 53 w 157"/>
                  <a:gd name="T47" fmla="*/ 23 h 377"/>
                  <a:gd name="T48" fmla="*/ 47 w 157"/>
                  <a:gd name="T49" fmla="*/ 22 h 377"/>
                  <a:gd name="T50" fmla="*/ 40 w 157"/>
                  <a:gd name="T51" fmla="*/ 22 h 377"/>
                  <a:gd name="T52" fmla="*/ 35 w 157"/>
                  <a:gd name="T53" fmla="*/ 22 h 377"/>
                  <a:gd name="T54" fmla="*/ 29 w 157"/>
                  <a:gd name="T55" fmla="*/ 21 h 377"/>
                  <a:gd name="T56" fmla="*/ 19 w 157"/>
                  <a:gd name="T57" fmla="*/ 21 h 377"/>
                  <a:gd name="T58" fmla="*/ 14 w 157"/>
                  <a:gd name="T59" fmla="*/ 20 h 377"/>
                  <a:gd name="T60" fmla="*/ 9 w 157"/>
                  <a:gd name="T61" fmla="*/ 19 h 377"/>
                  <a:gd name="T62" fmla="*/ 8 w 157"/>
                  <a:gd name="T63" fmla="*/ 18 h 3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377"/>
                  <a:gd name="T98" fmla="*/ 157 w 157"/>
                  <a:gd name="T99" fmla="*/ 377 h 3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377">
                    <a:moveTo>
                      <a:pt x="8" y="288"/>
                    </a:moveTo>
                    <a:lnTo>
                      <a:pt x="6" y="258"/>
                    </a:lnTo>
                    <a:lnTo>
                      <a:pt x="5" y="184"/>
                    </a:lnTo>
                    <a:lnTo>
                      <a:pt x="2" y="101"/>
                    </a:lnTo>
                    <a:lnTo>
                      <a:pt x="0" y="39"/>
                    </a:lnTo>
                    <a:lnTo>
                      <a:pt x="102" y="0"/>
                    </a:lnTo>
                    <a:lnTo>
                      <a:pt x="99" y="31"/>
                    </a:lnTo>
                    <a:lnTo>
                      <a:pt x="157" y="26"/>
                    </a:lnTo>
                    <a:lnTo>
                      <a:pt x="157" y="94"/>
                    </a:lnTo>
                    <a:lnTo>
                      <a:pt x="157" y="181"/>
                    </a:lnTo>
                    <a:lnTo>
                      <a:pt x="155" y="256"/>
                    </a:lnTo>
                    <a:lnTo>
                      <a:pt x="155" y="288"/>
                    </a:lnTo>
                    <a:lnTo>
                      <a:pt x="154" y="306"/>
                    </a:lnTo>
                    <a:lnTo>
                      <a:pt x="150" y="323"/>
                    </a:lnTo>
                    <a:lnTo>
                      <a:pt x="142" y="337"/>
                    </a:lnTo>
                    <a:lnTo>
                      <a:pt x="134" y="350"/>
                    </a:lnTo>
                    <a:lnTo>
                      <a:pt x="122" y="362"/>
                    </a:lnTo>
                    <a:lnTo>
                      <a:pt x="110" y="370"/>
                    </a:lnTo>
                    <a:lnTo>
                      <a:pt x="96" y="375"/>
                    </a:lnTo>
                    <a:lnTo>
                      <a:pt x="82" y="377"/>
                    </a:lnTo>
                    <a:lnTo>
                      <a:pt x="74" y="377"/>
                    </a:lnTo>
                    <a:lnTo>
                      <a:pt x="67" y="375"/>
                    </a:lnTo>
                    <a:lnTo>
                      <a:pt x="60" y="373"/>
                    </a:lnTo>
                    <a:lnTo>
                      <a:pt x="53" y="370"/>
                    </a:lnTo>
                    <a:lnTo>
                      <a:pt x="47" y="365"/>
                    </a:lnTo>
                    <a:lnTo>
                      <a:pt x="40" y="362"/>
                    </a:lnTo>
                    <a:lnTo>
                      <a:pt x="35" y="357"/>
                    </a:lnTo>
                    <a:lnTo>
                      <a:pt x="29" y="350"/>
                    </a:lnTo>
                    <a:lnTo>
                      <a:pt x="19" y="337"/>
                    </a:lnTo>
                    <a:lnTo>
                      <a:pt x="14" y="323"/>
                    </a:lnTo>
                    <a:lnTo>
                      <a:pt x="9" y="306"/>
                    </a:lnTo>
                    <a:lnTo>
                      <a:pt x="8" y="288"/>
                    </a:lnTo>
                    <a:close/>
                  </a:path>
                </a:pathLst>
              </a:custGeom>
              <a:solidFill>
                <a:srgbClr val="E899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5" name="Freeform 80"/>
              <p:cNvSpPr>
                <a:spLocks/>
              </p:cNvSpPr>
              <p:nvPr/>
            </p:nvSpPr>
            <p:spPr bwMode="auto">
              <a:xfrm>
                <a:off x="2729" y="2372"/>
                <a:ext cx="157" cy="187"/>
              </a:xfrm>
              <a:custGeom>
                <a:avLst/>
                <a:gdLst>
                  <a:gd name="T0" fmla="*/ 8 w 157"/>
                  <a:gd name="T1" fmla="*/ 18 h 375"/>
                  <a:gd name="T2" fmla="*/ 6 w 157"/>
                  <a:gd name="T3" fmla="*/ 16 h 375"/>
                  <a:gd name="T4" fmla="*/ 5 w 157"/>
                  <a:gd name="T5" fmla="*/ 11 h 375"/>
                  <a:gd name="T6" fmla="*/ 2 w 157"/>
                  <a:gd name="T7" fmla="*/ 6 h 375"/>
                  <a:gd name="T8" fmla="*/ 0 w 157"/>
                  <a:gd name="T9" fmla="*/ 2 h 375"/>
                  <a:gd name="T10" fmla="*/ 100 w 157"/>
                  <a:gd name="T11" fmla="*/ 0 h 375"/>
                  <a:gd name="T12" fmla="*/ 97 w 157"/>
                  <a:gd name="T13" fmla="*/ 1 h 375"/>
                  <a:gd name="T14" fmla="*/ 157 w 157"/>
                  <a:gd name="T15" fmla="*/ 1 h 375"/>
                  <a:gd name="T16" fmla="*/ 155 w 157"/>
                  <a:gd name="T17" fmla="*/ 5 h 375"/>
                  <a:gd name="T18" fmla="*/ 155 w 157"/>
                  <a:gd name="T19" fmla="*/ 11 h 375"/>
                  <a:gd name="T20" fmla="*/ 154 w 157"/>
                  <a:gd name="T21" fmla="*/ 16 h 375"/>
                  <a:gd name="T22" fmla="*/ 154 w 157"/>
                  <a:gd name="T23" fmla="*/ 18 h 375"/>
                  <a:gd name="T24" fmla="*/ 152 w 157"/>
                  <a:gd name="T25" fmla="*/ 19 h 375"/>
                  <a:gd name="T26" fmla="*/ 148 w 157"/>
                  <a:gd name="T27" fmla="*/ 20 h 375"/>
                  <a:gd name="T28" fmla="*/ 141 w 157"/>
                  <a:gd name="T29" fmla="*/ 21 h 375"/>
                  <a:gd name="T30" fmla="*/ 132 w 157"/>
                  <a:gd name="T31" fmla="*/ 21 h 375"/>
                  <a:gd name="T32" fmla="*/ 122 w 157"/>
                  <a:gd name="T33" fmla="*/ 22 h 375"/>
                  <a:gd name="T34" fmla="*/ 109 w 157"/>
                  <a:gd name="T35" fmla="*/ 23 h 375"/>
                  <a:gd name="T36" fmla="*/ 96 w 157"/>
                  <a:gd name="T37" fmla="*/ 23 h 375"/>
                  <a:gd name="T38" fmla="*/ 82 w 157"/>
                  <a:gd name="T39" fmla="*/ 23 h 375"/>
                  <a:gd name="T40" fmla="*/ 74 w 157"/>
                  <a:gd name="T41" fmla="*/ 23 h 375"/>
                  <a:gd name="T42" fmla="*/ 67 w 157"/>
                  <a:gd name="T43" fmla="*/ 23 h 375"/>
                  <a:gd name="T44" fmla="*/ 60 w 157"/>
                  <a:gd name="T45" fmla="*/ 23 h 375"/>
                  <a:gd name="T46" fmla="*/ 54 w 157"/>
                  <a:gd name="T47" fmla="*/ 23 h 375"/>
                  <a:gd name="T48" fmla="*/ 47 w 157"/>
                  <a:gd name="T49" fmla="*/ 22 h 375"/>
                  <a:gd name="T50" fmla="*/ 41 w 157"/>
                  <a:gd name="T51" fmla="*/ 22 h 375"/>
                  <a:gd name="T52" fmla="*/ 35 w 157"/>
                  <a:gd name="T53" fmla="*/ 22 h 375"/>
                  <a:gd name="T54" fmla="*/ 29 w 157"/>
                  <a:gd name="T55" fmla="*/ 21 h 375"/>
                  <a:gd name="T56" fmla="*/ 21 w 157"/>
                  <a:gd name="T57" fmla="*/ 21 h 375"/>
                  <a:gd name="T58" fmla="*/ 14 w 157"/>
                  <a:gd name="T59" fmla="*/ 20 h 375"/>
                  <a:gd name="T60" fmla="*/ 9 w 157"/>
                  <a:gd name="T61" fmla="*/ 19 h 375"/>
                  <a:gd name="T62" fmla="*/ 8 w 157"/>
                  <a:gd name="T63" fmla="*/ 18 h 3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375"/>
                  <a:gd name="T98" fmla="*/ 157 w 157"/>
                  <a:gd name="T99" fmla="*/ 375 h 3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375">
                    <a:moveTo>
                      <a:pt x="8" y="288"/>
                    </a:moveTo>
                    <a:lnTo>
                      <a:pt x="6" y="256"/>
                    </a:lnTo>
                    <a:lnTo>
                      <a:pt x="5" y="184"/>
                    </a:lnTo>
                    <a:lnTo>
                      <a:pt x="2" y="103"/>
                    </a:lnTo>
                    <a:lnTo>
                      <a:pt x="0" y="41"/>
                    </a:lnTo>
                    <a:lnTo>
                      <a:pt x="100" y="0"/>
                    </a:lnTo>
                    <a:lnTo>
                      <a:pt x="97" y="31"/>
                    </a:lnTo>
                    <a:lnTo>
                      <a:pt x="157" y="26"/>
                    </a:lnTo>
                    <a:lnTo>
                      <a:pt x="155" y="94"/>
                    </a:lnTo>
                    <a:lnTo>
                      <a:pt x="155" y="181"/>
                    </a:lnTo>
                    <a:lnTo>
                      <a:pt x="154" y="256"/>
                    </a:lnTo>
                    <a:lnTo>
                      <a:pt x="154" y="288"/>
                    </a:lnTo>
                    <a:lnTo>
                      <a:pt x="152" y="306"/>
                    </a:lnTo>
                    <a:lnTo>
                      <a:pt x="148" y="323"/>
                    </a:lnTo>
                    <a:lnTo>
                      <a:pt x="141" y="337"/>
                    </a:lnTo>
                    <a:lnTo>
                      <a:pt x="132" y="349"/>
                    </a:lnTo>
                    <a:lnTo>
                      <a:pt x="122" y="360"/>
                    </a:lnTo>
                    <a:lnTo>
                      <a:pt x="109" y="368"/>
                    </a:lnTo>
                    <a:lnTo>
                      <a:pt x="96" y="373"/>
                    </a:lnTo>
                    <a:lnTo>
                      <a:pt x="82" y="375"/>
                    </a:lnTo>
                    <a:lnTo>
                      <a:pt x="74" y="375"/>
                    </a:lnTo>
                    <a:lnTo>
                      <a:pt x="67" y="373"/>
                    </a:lnTo>
                    <a:lnTo>
                      <a:pt x="60" y="372"/>
                    </a:lnTo>
                    <a:lnTo>
                      <a:pt x="54" y="368"/>
                    </a:lnTo>
                    <a:lnTo>
                      <a:pt x="47" y="364"/>
                    </a:lnTo>
                    <a:lnTo>
                      <a:pt x="41" y="360"/>
                    </a:lnTo>
                    <a:lnTo>
                      <a:pt x="35" y="355"/>
                    </a:lnTo>
                    <a:lnTo>
                      <a:pt x="29" y="349"/>
                    </a:lnTo>
                    <a:lnTo>
                      <a:pt x="21" y="336"/>
                    </a:lnTo>
                    <a:lnTo>
                      <a:pt x="14" y="321"/>
                    </a:lnTo>
                    <a:lnTo>
                      <a:pt x="9" y="305"/>
                    </a:lnTo>
                    <a:lnTo>
                      <a:pt x="8" y="288"/>
                    </a:lnTo>
                    <a:close/>
                  </a:path>
                </a:pathLst>
              </a:custGeom>
              <a:solidFill>
                <a:srgbClr val="EFA8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6" name="Freeform 81"/>
              <p:cNvSpPr>
                <a:spLocks/>
              </p:cNvSpPr>
              <p:nvPr/>
            </p:nvSpPr>
            <p:spPr bwMode="auto">
              <a:xfrm>
                <a:off x="2731" y="2373"/>
                <a:ext cx="153" cy="185"/>
              </a:xfrm>
              <a:custGeom>
                <a:avLst/>
                <a:gdLst>
                  <a:gd name="T0" fmla="*/ 7 w 153"/>
                  <a:gd name="T1" fmla="*/ 17 h 371"/>
                  <a:gd name="T2" fmla="*/ 6 w 153"/>
                  <a:gd name="T3" fmla="*/ 15 h 371"/>
                  <a:gd name="T4" fmla="*/ 4 w 153"/>
                  <a:gd name="T5" fmla="*/ 11 h 371"/>
                  <a:gd name="T6" fmla="*/ 1 w 153"/>
                  <a:gd name="T7" fmla="*/ 6 h 371"/>
                  <a:gd name="T8" fmla="*/ 0 w 153"/>
                  <a:gd name="T9" fmla="*/ 2 h 371"/>
                  <a:gd name="T10" fmla="*/ 97 w 153"/>
                  <a:gd name="T11" fmla="*/ 0 h 371"/>
                  <a:gd name="T12" fmla="*/ 94 w 153"/>
                  <a:gd name="T13" fmla="*/ 1 h 371"/>
                  <a:gd name="T14" fmla="*/ 153 w 153"/>
                  <a:gd name="T15" fmla="*/ 1 h 371"/>
                  <a:gd name="T16" fmla="*/ 152 w 153"/>
                  <a:gd name="T17" fmla="*/ 5 h 371"/>
                  <a:gd name="T18" fmla="*/ 152 w 153"/>
                  <a:gd name="T19" fmla="*/ 11 h 371"/>
                  <a:gd name="T20" fmla="*/ 150 w 153"/>
                  <a:gd name="T21" fmla="*/ 15 h 371"/>
                  <a:gd name="T22" fmla="*/ 150 w 153"/>
                  <a:gd name="T23" fmla="*/ 17 h 371"/>
                  <a:gd name="T24" fmla="*/ 149 w 153"/>
                  <a:gd name="T25" fmla="*/ 19 h 371"/>
                  <a:gd name="T26" fmla="*/ 145 w 153"/>
                  <a:gd name="T27" fmla="*/ 19 h 371"/>
                  <a:gd name="T28" fmla="*/ 139 w 153"/>
                  <a:gd name="T29" fmla="*/ 20 h 371"/>
                  <a:gd name="T30" fmla="*/ 130 w 153"/>
                  <a:gd name="T31" fmla="*/ 21 h 371"/>
                  <a:gd name="T32" fmla="*/ 119 w 153"/>
                  <a:gd name="T33" fmla="*/ 22 h 371"/>
                  <a:gd name="T34" fmla="*/ 107 w 153"/>
                  <a:gd name="T35" fmla="*/ 22 h 371"/>
                  <a:gd name="T36" fmla="*/ 93 w 153"/>
                  <a:gd name="T37" fmla="*/ 23 h 371"/>
                  <a:gd name="T38" fmla="*/ 78 w 153"/>
                  <a:gd name="T39" fmla="*/ 23 h 371"/>
                  <a:gd name="T40" fmla="*/ 71 w 153"/>
                  <a:gd name="T41" fmla="*/ 23 h 371"/>
                  <a:gd name="T42" fmla="*/ 64 w 153"/>
                  <a:gd name="T43" fmla="*/ 23 h 371"/>
                  <a:gd name="T44" fmla="*/ 58 w 153"/>
                  <a:gd name="T45" fmla="*/ 22 h 371"/>
                  <a:gd name="T46" fmla="*/ 51 w 153"/>
                  <a:gd name="T47" fmla="*/ 22 h 371"/>
                  <a:gd name="T48" fmla="*/ 45 w 153"/>
                  <a:gd name="T49" fmla="*/ 22 h 371"/>
                  <a:gd name="T50" fmla="*/ 39 w 153"/>
                  <a:gd name="T51" fmla="*/ 22 h 371"/>
                  <a:gd name="T52" fmla="*/ 33 w 153"/>
                  <a:gd name="T53" fmla="*/ 22 h 371"/>
                  <a:gd name="T54" fmla="*/ 27 w 153"/>
                  <a:gd name="T55" fmla="*/ 21 h 371"/>
                  <a:gd name="T56" fmla="*/ 19 w 153"/>
                  <a:gd name="T57" fmla="*/ 20 h 371"/>
                  <a:gd name="T58" fmla="*/ 13 w 153"/>
                  <a:gd name="T59" fmla="*/ 19 h 371"/>
                  <a:gd name="T60" fmla="*/ 9 w 153"/>
                  <a:gd name="T61" fmla="*/ 18 h 371"/>
                  <a:gd name="T62" fmla="*/ 7 w 153"/>
                  <a:gd name="T63" fmla="*/ 17 h 3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371"/>
                  <a:gd name="T98" fmla="*/ 153 w 153"/>
                  <a:gd name="T99" fmla="*/ 371 h 3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371">
                    <a:moveTo>
                      <a:pt x="7" y="286"/>
                    </a:moveTo>
                    <a:lnTo>
                      <a:pt x="6" y="255"/>
                    </a:lnTo>
                    <a:lnTo>
                      <a:pt x="4" y="183"/>
                    </a:lnTo>
                    <a:lnTo>
                      <a:pt x="1" y="102"/>
                    </a:lnTo>
                    <a:lnTo>
                      <a:pt x="0" y="40"/>
                    </a:lnTo>
                    <a:lnTo>
                      <a:pt x="97" y="0"/>
                    </a:lnTo>
                    <a:lnTo>
                      <a:pt x="94" y="31"/>
                    </a:lnTo>
                    <a:lnTo>
                      <a:pt x="153" y="27"/>
                    </a:lnTo>
                    <a:lnTo>
                      <a:pt x="152" y="93"/>
                    </a:lnTo>
                    <a:lnTo>
                      <a:pt x="152" y="180"/>
                    </a:lnTo>
                    <a:lnTo>
                      <a:pt x="150" y="255"/>
                    </a:lnTo>
                    <a:lnTo>
                      <a:pt x="150" y="286"/>
                    </a:lnTo>
                    <a:lnTo>
                      <a:pt x="149" y="304"/>
                    </a:lnTo>
                    <a:lnTo>
                      <a:pt x="145" y="318"/>
                    </a:lnTo>
                    <a:lnTo>
                      <a:pt x="139" y="333"/>
                    </a:lnTo>
                    <a:lnTo>
                      <a:pt x="130" y="346"/>
                    </a:lnTo>
                    <a:lnTo>
                      <a:pt x="119" y="356"/>
                    </a:lnTo>
                    <a:lnTo>
                      <a:pt x="107" y="364"/>
                    </a:lnTo>
                    <a:lnTo>
                      <a:pt x="93" y="369"/>
                    </a:lnTo>
                    <a:lnTo>
                      <a:pt x="78" y="371"/>
                    </a:lnTo>
                    <a:lnTo>
                      <a:pt x="71" y="371"/>
                    </a:lnTo>
                    <a:lnTo>
                      <a:pt x="64" y="369"/>
                    </a:lnTo>
                    <a:lnTo>
                      <a:pt x="58" y="367"/>
                    </a:lnTo>
                    <a:lnTo>
                      <a:pt x="51" y="364"/>
                    </a:lnTo>
                    <a:lnTo>
                      <a:pt x="45" y="361"/>
                    </a:lnTo>
                    <a:lnTo>
                      <a:pt x="39" y="358"/>
                    </a:lnTo>
                    <a:lnTo>
                      <a:pt x="33" y="353"/>
                    </a:lnTo>
                    <a:lnTo>
                      <a:pt x="27" y="346"/>
                    </a:lnTo>
                    <a:lnTo>
                      <a:pt x="19" y="333"/>
                    </a:lnTo>
                    <a:lnTo>
                      <a:pt x="13" y="318"/>
                    </a:lnTo>
                    <a:lnTo>
                      <a:pt x="9" y="302"/>
                    </a:lnTo>
                    <a:lnTo>
                      <a:pt x="7" y="286"/>
                    </a:lnTo>
                    <a:close/>
                  </a:path>
                </a:pathLst>
              </a:custGeom>
              <a:solidFill>
                <a:srgbClr val="F4B7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7" name="Freeform 82"/>
              <p:cNvSpPr>
                <a:spLocks/>
              </p:cNvSpPr>
              <p:nvPr/>
            </p:nvSpPr>
            <p:spPr bwMode="auto">
              <a:xfrm>
                <a:off x="2731" y="2373"/>
                <a:ext cx="152" cy="184"/>
              </a:xfrm>
              <a:custGeom>
                <a:avLst/>
                <a:gdLst>
                  <a:gd name="T0" fmla="*/ 7 w 152"/>
                  <a:gd name="T1" fmla="*/ 17 h 369"/>
                  <a:gd name="T2" fmla="*/ 6 w 152"/>
                  <a:gd name="T3" fmla="*/ 15 h 369"/>
                  <a:gd name="T4" fmla="*/ 4 w 152"/>
                  <a:gd name="T5" fmla="*/ 11 h 369"/>
                  <a:gd name="T6" fmla="*/ 1 w 152"/>
                  <a:gd name="T7" fmla="*/ 6 h 369"/>
                  <a:gd name="T8" fmla="*/ 0 w 152"/>
                  <a:gd name="T9" fmla="*/ 2 h 369"/>
                  <a:gd name="T10" fmla="*/ 94 w 152"/>
                  <a:gd name="T11" fmla="*/ 0 h 369"/>
                  <a:gd name="T12" fmla="*/ 93 w 152"/>
                  <a:gd name="T13" fmla="*/ 1 h 369"/>
                  <a:gd name="T14" fmla="*/ 152 w 152"/>
                  <a:gd name="T15" fmla="*/ 1 h 369"/>
                  <a:gd name="T16" fmla="*/ 150 w 152"/>
                  <a:gd name="T17" fmla="*/ 5 h 369"/>
                  <a:gd name="T18" fmla="*/ 150 w 152"/>
                  <a:gd name="T19" fmla="*/ 11 h 369"/>
                  <a:gd name="T20" fmla="*/ 149 w 152"/>
                  <a:gd name="T21" fmla="*/ 15 h 369"/>
                  <a:gd name="T22" fmla="*/ 149 w 152"/>
                  <a:gd name="T23" fmla="*/ 17 h 369"/>
                  <a:gd name="T24" fmla="*/ 148 w 152"/>
                  <a:gd name="T25" fmla="*/ 18 h 369"/>
                  <a:gd name="T26" fmla="*/ 143 w 152"/>
                  <a:gd name="T27" fmla="*/ 19 h 369"/>
                  <a:gd name="T28" fmla="*/ 137 w 152"/>
                  <a:gd name="T29" fmla="*/ 20 h 369"/>
                  <a:gd name="T30" fmla="*/ 129 w 152"/>
                  <a:gd name="T31" fmla="*/ 21 h 369"/>
                  <a:gd name="T32" fmla="*/ 117 w 152"/>
                  <a:gd name="T33" fmla="*/ 22 h 369"/>
                  <a:gd name="T34" fmla="*/ 106 w 152"/>
                  <a:gd name="T35" fmla="*/ 22 h 369"/>
                  <a:gd name="T36" fmla="*/ 93 w 152"/>
                  <a:gd name="T37" fmla="*/ 22 h 369"/>
                  <a:gd name="T38" fmla="*/ 78 w 152"/>
                  <a:gd name="T39" fmla="*/ 23 h 369"/>
                  <a:gd name="T40" fmla="*/ 71 w 152"/>
                  <a:gd name="T41" fmla="*/ 23 h 369"/>
                  <a:gd name="T42" fmla="*/ 64 w 152"/>
                  <a:gd name="T43" fmla="*/ 22 h 369"/>
                  <a:gd name="T44" fmla="*/ 58 w 152"/>
                  <a:gd name="T45" fmla="*/ 22 h 369"/>
                  <a:gd name="T46" fmla="*/ 52 w 152"/>
                  <a:gd name="T47" fmla="*/ 22 h 369"/>
                  <a:gd name="T48" fmla="*/ 45 w 152"/>
                  <a:gd name="T49" fmla="*/ 22 h 369"/>
                  <a:gd name="T50" fmla="*/ 39 w 152"/>
                  <a:gd name="T51" fmla="*/ 22 h 369"/>
                  <a:gd name="T52" fmla="*/ 35 w 152"/>
                  <a:gd name="T53" fmla="*/ 21 h 369"/>
                  <a:gd name="T54" fmla="*/ 29 w 152"/>
                  <a:gd name="T55" fmla="*/ 21 h 369"/>
                  <a:gd name="T56" fmla="*/ 19 w 152"/>
                  <a:gd name="T57" fmla="*/ 20 h 369"/>
                  <a:gd name="T58" fmla="*/ 13 w 152"/>
                  <a:gd name="T59" fmla="*/ 19 h 369"/>
                  <a:gd name="T60" fmla="*/ 9 w 152"/>
                  <a:gd name="T61" fmla="*/ 18 h 369"/>
                  <a:gd name="T62" fmla="*/ 7 w 152"/>
                  <a:gd name="T63" fmla="*/ 17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369"/>
                  <a:gd name="T98" fmla="*/ 152 w 152"/>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369">
                    <a:moveTo>
                      <a:pt x="7" y="284"/>
                    </a:moveTo>
                    <a:lnTo>
                      <a:pt x="6" y="253"/>
                    </a:lnTo>
                    <a:lnTo>
                      <a:pt x="4" y="183"/>
                    </a:lnTo>
                    <a:lnTo>
                      <a:pt x="1" y="102"/>
                    </a:lnTo>
                    <a:lnTo>
                      <a:pt x="0" y="41"/>
                    </a:lnTo>
                    <a:lnTo>
                      <a:pt x="94" y="0"/>
                    </a:lnTo>
                    <a:lnTo>
                      <a:pt x="93" y="31"/>
                    </a:lnTo>
                    <a:lnTo>
                      <a:pt x="152" y="27"/>
                    </a:lnTo>
                    <a:lnTo>
                      <a:pt x="150" y="95"/>
                    </a:lnTo>
                    <a:lnTo>
                      <a:pt x="150" y="180"/>
                    </a:lnTo>
                    <a:lnTo>
                      <a:pt x="149" y="253"/>
                    </a:lnTo>
                    <a:lnTo>
                      <a:pt x="149" y="284"/>
                    </a:lnTo>
                    <a:lnTo>
                      <a:pt x="148" y="302"/>
                    </a:lnTo>
                    <a:lnTo>
                      <a:pt x="143" y="317"/>
                    </a:lnTo>
                    <a:lnTo>
                      <a:pt x="137" y="332"/>
                    </a:lnTo>
                    <a:lnTo>
                      <a:pt x="129" y="345"/>
                    </a:lnTo>
                    <a:lnTo>
                      <a:pt x="117" y="354"/>
                    </a:lnTo>
                    <a:lnTo>
                      <a:pt x="106" y="363"/>
                    </a:lnTo>
                    <a:lnTo>
                      <a:pt x="93" y="367"/>
                    </a:lnTo>
                    <a:lnTo>
                      <a:pt x="78" y="369"/>
                    </a:lnTo>
                    <a:lnTo>
                      <a:pt x="71" y="369"/>
                    </a:lnTo>
                    <a:lnTo>
                      <a:pt x="64" y="367"/>
                    </a:lnTo>
                    <a:lnTo>
                      <a:pt x="58" y="366"/>
                    </a:lnTo>
                    <a:lnTo>
                      <a:pt x="52" y="363"/>
                    </a:lnTo>
                    <a:lnTo>
                      <a:pt x="45" y="359"/>
                    </a:lnTo>
                    <a:lnTo>
                      <a:pt x="39" y="356"/>
                    </a:lnTo>
                    <a:lnTo>
                      <a:pt x="35" y="351"/>
                    </a:lnTo>
                    <a:lnTo>
                      <a:pt x="29" y="345"/>
                    </a:lnTo>
                    <a:lnTo>
                      <a:pt x="19" y="332"/>
                    </a:lnTo>
                    <a:lnTo>
                      <a:pt x="13" y="317"/>
                    </a:lnTo>
                    <a:lnTo>
                      <a:pt x="9" y="301"/>
                    </a:lnTo>
                    <a:lnTo>
                      <a:pt x="7" y="284"/>
                    </a:lnTo>
                    <a:close/>
                  </a:path>
                </a:pathLst>
              </a:custGeom>
              <a:solidFill>
                <a:srgbClr val="FCC6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8" name="Freeform 83"/>
              <p:cNvSpPr>
                <a:spLocks/>
              </p:cNvSpPr>
              <p:nvPr/>
            </p:nvSpPr>
            <p:spPr bwMode="auto">
              <a:xfrm>
                <a:off x="2661" y="2630"/>
                <a:ext cx="137" cy="114"/>
              </a:xfrm>
              <a:custGeom>
                <a:avLst/>
                <a:gdLst>
                  <a:gd name="T0" fmla="*/ 45 w 137"/>
                  <a:gd name="T1" fmla="*/ 1 h 227"/>
                  <a:gd name="T2" fmla="*/ 47 w 137"/>
                  <a:gd name="T3" fmla="*/ 1 h 227"/>
                  <a:gd name="T4" fmla="*/ 48 w 137"/>
                  <a:gd name="T5" fmla="*/ 1 h 227"/>
                  <a:gd name="T6" fmla="*/ 48 w 137"/>
                  <a:gd name="T7" fmla="*/ 1 h 227"/>
                  <a:gd name="T8" fmla="*/ 50 w 137"/>
                  <a:gd name="T9" fmla="*/ 0 h 227"/>
                  <a:gd name="T10" fmla="*/ 137 w 137"/>
                  <a:gd name="T11" fmla="*/ 8 h 227"/>
                  <a:gd name="T12" fmla="*/ 137 w 137"/>
                  <a:gd name="T13" fmla="*/ 15 h 227"/>
                  <a:gd name="T14" fmla="*/ 0 w 137"/>
                  <a:gd name="T15" fmla="*/ 14 h 227"/>
                  <a:gd name="T16" fmla="*/ 0 w 137"/>
                  <a:gd name="T17" fmla="*/ 8 h 227"/>
                  <a:gd name="T18" fmla="*/ 2 w 137"/>
                  <a:gd name="T19" fmla="*/ 7 h 227"/>
                  <a:gd name="T20" fmla="*/ 3 w 137"/>
                  <a:gd name="T21" fmla="*/ 6 h 227"/>
                  <a:gd name="T22" fmla="*/ 8 w 137"/>
                  <a:gd name="T23" fmla="*/ 5 h 227"/>
                  <a:gd name="T24" fmla="*/ 12 w 137"/>
                  <a:gd name="T25" fmla="*/ 4 h 227"/>
                  <a:gd name="T26" fmla="*/ 18 w 137"/>
                  <a:gd name="T27" fmla="*/ 3 h 227"/>
                  <a:gd name="T28" fmla="*/ 27 w 137"/>
                  <a:gd name="T29" fmla="*/ 2 h 227"/>
                  <a:gd name="T30" fmla="*/ 35 w 137"/>
                  <a:gd name="T31" fmla="*/ 1 h 227"/>
                  <a:gd name="T32" fmla="*/ 45 w 137"/>
                  <a:gd name="T33" fmla="*/ 1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227"/>
                  <a:gd name="T53" fmla="*/ 137 w 137"/>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227">
                    <a:moveTo>
                      <a:pt x="45" y="3"/>
                    </a:moveTo>
                    <a:lnTo>
                      <a:pt x="47" y="1"/>
                    </a:lnTo>
                    <a:lnTo>
                      <a:pt x="48" y="1"/>
                    </a:lnTo>
                    <a:lnTo>
                      <a:pt x="50" y="0"/>
                    </a:lnTo>
                    <a:lnTo>
                      <a:pt x="137" y="127"/>
                    </a:lnTo>
                    <a:lnTo>
                      <a:pt x="137" y="227"/>
                    </a:lnTo>
                    <a:lnTo>
                      <a:pt x="0" y="220"/>
                    </a:lnTo>
                    <a:lnTo>
                      <a:pt x="0" y="125"/>
                    </a:lnTo>
                    <a:lnTo>
                      <a:pt x="2" y="109"/>
                    </a:lnTo>
                    <a:lnTo>
                      <a:pt x="3" y="91"/>
                    </a:lnTo>
                    <a:lnTo>
                      <a:pt x="8" y="75"/>
                    </a:lnTo>
                    <a:lnTo>
                      <a:pt x="12" y="59"/>
                    </a:lnTo>
                    <a:lnTo>
                      <a:pt x="18" y="44"/>
                    </a:lnTo>
                    <a:lnTo>
                      <a:pt x="27" y="29"/>
                    </a:lnTo>
                    <a:lnTo>
                      <a:pt x="35" y="16"/>
                    </a:lnTo>
                    <a:lnTo>
                      <a:pt x="45" y="3"/>
                    </a:lnTo>
                    <a:close/>
                  </a:path>
                </a:pathLst>
              </a:custGeom>
              <a:solidFill>
                <a:srgbClr val="1C5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09" name="Freeform 84"/>
              <p:cNvSpPr>
                <a:spLocks/>
              </p:cNvSpPr>
              <p:nvPr/>
            </p:nvSpPr>
            <p:spPr bwMode="auto">
              <a:xfrm>
                <a:off x="2663" y="2631"/>
                <a:ext cx="133" cy="112"/>
              </a:xfrm>
              <a:custGeom>
                <a:avLst/>
                <a:gdLst>
                  <a:gd name="T0" fmla="*/ 43 w 133"/>
                  <a:gd name="T1" fmla="*/ 1 h 224"/>
                  <a:gd name="T2" fmla="*/ 45 w 133"/>
                  <a:gd name="T3" fmla="*/ 1 h 224"/>
                  <a:gd name="T4" fmla="*/ 46 w 133"/>
                  <a:gd name="T5" fmla="*/ 1 h 224"/>
                  <a:gd name="T6" fmla="*/ 46 w 133"/>
                  <a:gd name="T7" fmla="*/ 1 h 224"/>
                  <a:gd name="T8" fmla="*/ 48 w 133"/>
                  <a:gd name="T9" fmla="*/ 0 h 224"/>
                  <a:gd name="T10" fmla="*/ 133 w 133"/>
                  <a:gd name="T11" fmla="*/ 8 h 224"/>
                  <a:gd name="T12" fmla="*/ 133 w 133"/>
                  <a:gd name="T13" fmla="*/ 14 h 224"/>
                  <a:gd name="T14" fmla="*/ 0 w 133"/>
                  <a:gd name="T15" fmla="*/ 14 h 224"/>
                  <a:gd name="T16" fmla="*/ 0 w 133"/>
                  <a:gd name="T17" fmla="*/ 8 h 224"/>
                  <a:gd name="T18" fmla="*/ 1 w 133"/>
                  <a:gd name="T19" fmla="*/ 7 h 224"/>
                  <a:gd name="T20" fmla="*/ 3 w 133"/>
                  <a:gd name="T21" fmla="*/ 6 h 224"/>
                  <a:gd name="T22" fmla="*/ 6 w 133"/>
                  <a:gd name="T23" fmla="*/ 5 h 224"/>
                  <a:gd name="T24" fmla="*/ 11 w 133"/>
                  <a:gd name="T25" fmla="*/ 4 h 224"/>
                  <a:gd name="T26" fmla="*/ 17 w 133"/>
                  <a:gd name="T27" fmla="*/ 3 h 224"/>
                  <a:gd name="T28" fmla="*/ 25 w 133"/>
                  <a:gd name="T29" fmla="*/ 2 h 224"/>
                  <a:gd name="T30" fmla="*/ 33 w 133"/>
                  <a:gd name="T31" fmla="*/ 2 h 224"/>
                  <a:gd name="T32" fmla="*/ 43 w 133"/>
                  <a:gd name="T33" fmla="*/ 1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224"/>
                  <a:gd name="T53" fmla="*/ 133 w 133"/>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224">
                    <a:moveTo>
                      <a:pt x="43" y="4"/>
                    </a:moveTo>
                    <a:lnTo>
                      <a:pt x="45" y="4"/>
                    </a:lnTo>
                    <a:lnTo>
                      <a:pt x="46" y="2"/>
                    </a:lnTo>
                    <a:lnTo>
                      <a:pt x="48" y="0"/>
                    </a:lnTo>
                    <a:lnTo>
                      <a:pt x="133" y="124"/>
                    </a:lnTo>
                    <a:lnTo>
                      <a:pt x="133" y="224"/>
                    </a:lnTo>
                    <a:lnTo>
                      <a:pt x="0" y="217"/>
                    </a:lnTo>
                    <a:lnTo>
                      <a:pt x="0" y="124"/>
                    </a:lnTo>
                    <a:lnTo>
                      <a:pt x="1" y="108"/>
                    </a:lnTo>
                    <a:lnTo>
                      <a:pt x="3" y="90"/>
                    </a:lnTo>
                    <a:lnTo>
                      <a:pt x="6" y="75"/>
                    </a:lnTo>
                    <a:lnTo>
                      <a:pt x="11" y="59"/>
                    </a:lnTo>
                    <a:lnTo>
                      <a:pt x="17" y="44"/>
                    </a:lnTo>
                    <a:lnTo>
                      <a:pt x="25" y="30"/>
                    </a:lnTo>
                    <a:lnTo>
                      <a:pt x="33" y="17"/>
                    </a:lnTo>
                    <a:lnTo>
                      <a:pt x="43" y="4"/>
                    </a:lnTo>
                    <a:close/>
                  </a:path>
                </a:pathLst>
              </a:custGeom>
              <a:solidFill>
                <a:srgbClr val="2860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0" name="Freeform 85"/>
              <p:cNvSpPr>
                <a:spLocks/>
              </p:cNvSpPr>
              <p:nvPr/>
            </p:nvSpPr>
            <p:spPr bwMode="auto">
              <a:xfrm>
                <a:off x="2663" y="2633"/>
                <a:ext cx="130" cy="108"/>
              </a:xfrm>
              <a:custGeom>
                <a:avLst/>
                <a:gdLst>
                  <a:gd name="T0" fmla="*/ 43 w 130"/>
                  <a:gd name="T1" fmla="*/ 0 h 217"/>
                  <a:gd name="T2" fmla="*/ 45 w 130"/>
                  <a:gd name="T3" fmla="*/ 0 h 217"/>
                  <a:gd name="T4" fmla="*/ 45 w 130"/>
                  <a:gd name="T5" fmla="*/ 0 h 217"/>
                  <a:gd name="T6" fmla="*/ 46 w 130"/>
                  <a:gd name="T7" fmla="*/ 0 h 217"/>
                  <a:gd name="T8" fmla="*/ 46 w 130"/>
                  <a:gd name="T9" fmla="*/ 0 h 217"/>
                  <a:gd name="T10" fmla="*/ 130 w 130"/>
                  <a:gd name="T11" fmla="*/ 7 h 217"/>
                  <a:gd name="T12" fmla="*/ 130 w 130"/>
                  <a:gd name="T13" fmla="*/ 13 h 217"/>
                  <a:gd name="T14" fmla="*/ 0 w 130"/>
                  <a:gd name="T15" fmla="*/ 13 h 217"/>
                  <a:gd name="T16" fmla="*/ 0 w 130"/>
                  <a:gd name="T17" fmla="*/ 7 h 217"/>
                  <a:gd name="T18" fmla="*/ 1 w 130"/>
                  <a:gd name="T19" fmla="*/ 6 h 217"/>
                  <a:gd name="T20" fmla="*/ 3 w 130"/>
                  <a:gd name="T21" fmla="*/ 5 h 217"/>
                  <a:gd name="T22" fmla="*/ 6 w 130"/>
                  <a:gd name="T23" fmla="*/ 4 h 217"/>
                  <a:gd name="T24" fmla="*/ 11 w 130"/>
                  <a:gd name="T25" fmla="*/ 3 h 217"/>
                  <a:gd name="T26" fmla="*/ 17 w 130"/>
                  <a:gd name="T27" fmla="*/ 2 h 217"/>
                  <a:gd name="T28" fmla="*/ 25 w 130"/>
                  <a:gd name="T29" fmla="*/ 1 h 217"/>
                  <a:gd name="T30" fmla="*/ 33 w 130"/>
                  <a:gd name="T31" fmla="*/ 0 h 217"/>
                  <a:gd name="T32" fmla="*/ 43 w 130"/>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217"/>
                  <a:gd name="T53" fmla="*/ 130 w 130"/>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217">
                    <a:moveTo>
                      <a:pt x="43" y="3"/>
                    </a:moveTo>
                    <a:lnTo>
                      <a:pt x="45" y="1"/>
                    </a:lnTo>
                    <a:lnTo>
                      <a:pt x="46" y="0"/>
                    </a:lnTo>
                    <a:lnTo>
                      <a:pt x="130" y="120"/>
                    </a:lnTo>
                    <a:lnTo>
                      <a:pt x="130" y="217"/>
                    </a:lnTo>
                    <a:lnTo>
                      <a:pt x="0" y="210"/>
                    </a:lnTo>
                    <a:lnTo>
                      <a:pt x="0" y="119"/>
                    </a:lnTo>
                    <a:lnTo>
                      <a:pt x="1" y="102"/>
                    </a:lnTo>
                    <a:lnTo>
                      <a:pt x="3" y="86"/>
                    </a:lnTo>
                    <a:lnTo>
                      <a:pt x="6" y="71"/>
                    </a:lnTo>
                    <a:lnTo>
                      <a:pt x="11" y="55"/>
                    </a:lnTo>
                    <a:lnTo>
                      <a:pt x="17" y="42"/>
                    </a:lnTo>
                    <a:lnTo>
                      <a:pt x="25" y="27"/>
                    </a:lnTo>
                    <a:lnTo>
                      <a:pt x="33" y="14"/>
                    </a:lnTo>
                    <a:lnTo>
                      <a:pt x="43" y="3"/>
                    </a:lnTo>
                    <a:close/>
                  </a:path>
                </a:pathLst>
              </a:custGeom>
              <a:solidFill>
                <a:srgbClr val="386D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1" name="Freeform 86"/>
              <p:cNvSpPr>
                <a:spLocks/>
              </p:cNvSpPr>
              <p:nvPr/>
            </p:nvSpPr>
            <p:spPr bwMode="auto">
              <a:xfrm>
                <a:off x="2664" y="2634"/>
                <a:ext cx="128" cy="106"/>
              </a:xfrm>
              <a:custGeom>
                <a:avLst/>
                <a:gdLst>
                  <a:gd name="T0" fmla="*/ 42 w 128"/>
                  <a:gd name="T1" fmla="*/ 1 h 212"/>
                  <a:gd name="T2" fmla="*/ 44 w 128"/>
                  <a:gd name="T3" fmla="*/ 1 h 212"/>
                  <a:gd name="T4" fmla="*/ 44 w 128"/>
                  <a:gd name="T5" fmla="*/ 1 h 212"/>
                  <a:gd name="T6" fmla="*/ 45 w 128"/>
                  <a:gd name="T7" fmla="*/ 1 h 212"/>
                  <a:gd name="T8" fmla="*/ 45 w 128"/>
                  <a:gd name="T9" fmla="*/ 0 h 212"/>
                  <a:gd name="T10" fmla="*/ 128 w 128"/>
                  <a:gd name="T11" fmla="*/ 8 h 212"/>
                  <a:gd name="T12" fmla="*/ 128 w 128"/>
                  <a:gd name="T13" fmla="*/ 14 h 212"/>
                  <a:gd name="T14" fmla="*/ 0 w 128"/>
                  <a:gd name="T15" fmla="*/ 13 h 212"/>
                  <a:gd name="T16" fmla="*/ 0 w 128"/>
                  <a:gd name="T17" fmla="*/ 8 h 212"/>
                  <a:gd name="T18" fmla="*/ 3 w 128"/>
                  <a:gd name="T19" fmla="*/ 6 h 212"/>
                  <a:gd name="T20" fmla="*/ 10 w 128"/>
                  <a:gd name="T21" fmla="*/ 4 h 212"/>
                  <a:gd name="T22" fmla="*/ 24 w 128"/>
                  <a:gd name="T23" fmla="*/ 2 h 212"/>
                  <a:gd name="T24" fmla="*/ 42 w 128"/>
                  <a:gd name="T25" fmla="*/ 1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212"/>
                  <a:gd name="T41" fmla="*/ 128 w 128"/>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212">
                    <a:moveTo>
                      <a:pt x="42" y="4"/>
                    </a:moveTo>
                    <a:lnTo>
                      <a:pt x="44" y="2"/>
                    </a:lnTo>
                    <a:lnTo>
                      <a:pt x="45" y="2"/>
                    </a:lnTo>
                    <a:lnTo>
                      <a:pt x="45" y="0"/>
                    </a:lnTo>
                    <a:lnTo>
                      <a:pt x="128" y="119"/>
                    </a:lnTo>
                    <a:lnTo>
                      <a:pt x="128" y="212"/>
                    </a:lnTo>
                    <a:lnTo>
                      <a:pt x="0" y="206"/>
                    </a:lnTo>
                    <a:lnTo>
                      <a:pt x="0" y="118"/>
                    </a:lnTo>
                    <a:lnTo>
                      <a:pt x="3" y="87"/>
                    </a:lnTo>
                    <a:lnTo>
                      <a:pt x="10" y="56"/>
                    </a:lnTo>
                    <a:lnTo>
                      <a:pt x="24" y="28"/>
                    </a:lnTo>
                    <a:lnTo>
                      <a:pt x="42" y="4"/>
                    </a:lnTo>
                    <a:close/>
                  </a:path>
                </a:pathLst>
              </a:custGeom>
              <a:solidFill>
                <a:srgbClr val="4477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2" name="Freeform 87"/>
              <p:cNvSpPr>
                <a:spLocks/>
              </p:cNvSpPr>
              <p:nvPr/>
            </p:nvSpPr>
            <p:spPr bwMode="auto">
              <a:xfrm>
                <a:off x="2666" y="2634"/>
                <a:ext cx="123" cy="104"/>
              </a:xfrm>
              <a:custGeom>
                <a:avLst/>
                <a:gdLst>
                  <a:gd name="T0" fmla="*/ 40 w 123"/>
                  <a:gd name="T1" fmla="*/ 1 h 207"/>
                  <a:gd name="T2" fmla="*/ 42 w 123"/>
                  <a:gd name="T3" fmla="*/ 1 h 207"/>
                  <a:gd name="T4" fmla="*/ 42 w 123"/>
                  <a:gd name="T5" fmla="*/ 1 h 207"/>
                  <a:gd name="T6" fmla="*/ 42 w 123"/>
                  <a:gd name="T7" fmla="*/ 1 h 207"/>
                  <a:gd name="T8" fmla="*/ 43 w 123"/>
                  <a:gd name="T9" fmla="*/ 0 h 207"/>
                  <a:gd name="T10" fmla="*/ 123 w 123"/>
                  <a:gd name="T11" fmla="*/ 8 h 207"/>
                  <a:gd name="T12" fmla="*/ 123 w 123"/>
                  <a:gd name="T13" fmla="*/ 13 h 207"/>
                  <a:gd name="T14" fmla="*/ 0 w 123"/>
                  <a:gd name="T15" fmla="*/ 13 h 207"/>
                  <a:gd name="T16" fmla="*/ 0 w 123"/>
                  <a:gd name="T17" fmla="*/ 8 h 207"/>
                  <a:gd name="T18" fmla="*/ 3 w 123"/>
                  <a:gd name="T19" fmla="*/ 6 h 207"/>
                  <a:gd name="T20" fmla="*/ 10 w 123"/>
                  <a:gd name="T21" fmla="*/ 4 h 207"/>
                  <a:gd name="T22" fmla="*/ 23 w 123"/>
                  <a:gd name="T23" fmla="*/ 2 h 207"/>
                  <a:gd name="T24" fmla="*/ 40 w 123"/>
                  <a:gd name="T25" fmla="*/ 1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207"/>
                  <a:gd name="T41" fmla="*/ 123 w 123"/>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207">
                    <a:moveTo>
                      <a:pt x="40" y="3"/>
                    </a:moveTo>
                    <a:lnTo>
                      <a:pt x="42" y="3"/>
                    </a:lnTo>
                    <a:lnTo>
                      <a:pt x="42" y="2"/>
                    </a:lnTo>
                    <a:lnTo>
                      <a:pt x="43" y="0"/>
                    </a:lnTo>
                    <a:lnTo>
                      <a:pt x="123" y="116"/>
                    </a:lnTo>
                    <a:lnTo>
                      <a:pt x="123" y="207"/>
                    </a:lnTo>
                    <a:lnTo>
                      <a:pt x="0" y="202"/>
                    </a:lnTo>
                    <a:lnTo>
                      <a:pt x="0" y="116"/>
                    </a:lnTo>
                    <a:lnTo>
                      <a:pt x="3" y="85"/>
                    </a:lnTo>
                    <a:lnTo>
                      <a:pt x="10" y="55"/>
                    </a:lnTo>
                    <a:lnTo>
                      <a:pt x="23" y="28"/>
                    </a:lnTo>
                    <a:lnTo>
                      <a:pt x="40" y="3"/>
                    </a:lnTo>
                    <a:close/>
                  </a:path>
                </a:pathLst>
              </a:custGeom>
              <a:solidFill>
                <a:srgbClr val="5184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3" name="Freeform 88"/>
              <p:cNvSpPr>
                <a:spLocks/>
              </p:cNvSpPr>
              <p:nvPr/>
            </p:nvSpPr>
            <p:spPr bwMode="auto">
              <a:xfrm>
                <a:off x="2666" y="2636"/>
                <a:ext cx="121" cy="101"/>
              </a:xfrm>
              <a:custGeom>
                <a:avLst/>
                <a:gdLst>
                  <a:gd name="T0" fmla="*/ 40 w 121"/>
                  <a:gd name="T1" fmla="*/ 1 h 202"/>
                  <a:gd name="T2" fmla="*/ 40 w 121"/>
                  <a:gd name="T3" fmla="*/ 1 h 202"/>
                  <a:gd name="T4" fmla="*/ 42 w 121"/>
                  <a:gd name="T5" fmla="*/ 1 h 202"/>
                  <a:gd name="T6" fmla="*/ 42 w 121"/>
                  <a:gd name="T7" fmla="*/ 0 h 202"/>
                  <a:gd name="T8" fmla="*/ 43 w 121"/>
                  <a:gd name="T9" fmla="*/ 0 h 202"/>
                  <a:gd name="T10" fmla="*/ 121 w 121"/>
                  <a:gd name="T11" fmla="*/ 7 h 202"/>
                  <a:gd name="T12" fmla="*/ 121 w 121"/>
                  <a:gd name="T13" fmla="*/ 13 h 202"/>
                  <a:gd name="T14" fmla="*/ 0 w 121"/>
                  <a:gd name="T15" fmla="*/ 13 h 202"/>
                  <a:gd name="T16" fmla="*/ 0 w 121"/>
                  <a:gd name="T17" fmla="*/ 7 h 202"/>
                  <a:gd name="T18" fmla="*/ 3 w 121"/>
                  <a:gd name="T19" fmla="*/ 6 h 202"/>
                  <a:gd name="T20" fmla="*/ 10 w 121"/>
                  <a:gd name="T21" fmla="*/ 4 h 202"/>
                  <a:gd name="T22" fmla="*/ 23 w 121"/>
                  <a:gd name="T23" fmla="*/ 2 h 202"/>
                  <a:gd name="T24" fmla="*/ 40 w 121"/>
                  <a:gd name="T25" fmla="*/ 1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02"/>
                  <a:gd name="T41" fmla="*/ 121 w 121"/>
                  <a:gd name="T42" fmla="*/ 202 h 2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02">
                    <a:moveTo>
                      <a:pt x="40" y="4"/>
                    </a:moveTo>
                    <a:lnTo>
                      <a:pt x="40" y="2"/>
                    </a:lnTo>
                    <a:lnTo>
                      <a:pt x="42" y="2"/>
                    </a:lnTo>
                    <a:lnTo>
                      <a:pt x="42" y="0"/>
                    </a:lnTo>
                    <a:lnTo>
                      <a:pt x="43" y="0"/>
                    </a:lnTo>
                    <a:lnTo>
                      <a:pt x="121" y="113"/>
                    </a:lnTo>
                    <a:lnTo>
                      <a:pt x="121" y="202"/>
                    </a:lnTo>
                    <a:lnTo>
                      <a:pt x="0" y="196"/>
                    </a:lnTo>
                    <a:lnTo>
                      <a:pt x="0" y="111"/>
                    </a:lnTo>
                    <a:lnTo>
                      <a:pt x="3" y="82"/>
                    </a:lnTo>
                    <a:lnTo>
                      <a:pt x="10" y="52"/>
                    </a:lnTo>
                    <a:lnTo>
                      <a:pt x="23" y="26"/>
                    </a:lnTo>
                    <a:lnTo>
                      <a:pt x="40" y="4"/>
                    </a:lnTo>
                    <a:close/>
                  </a:path>
                </a:pathLst>
              </a:custGeom>
              <a:solidFill>
                <a:srgbClr val="5E91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4" name="Freeform 89"/>
              <p:cNvSpPr>
                <a:spLocks/>
              </p:cNvSpPr>
              <p:nvPr/>
            </p:nvSpPr>
            <p:spPr bwMode="auto">
              <a:xfrm>
                <a:off x="2667" y="2637"/>
                <a:ext cx="117" cy="99"/>
              </a:xfrm>
              <a:custGeom>
                <a:avLst/>
                <a:gdLst>
                  <a:gd name="T0" fmla="*/ 39 w 117"/>
                  <a:gd name="T1" fmla="*/ 1 h 197"/>
                  <a:gd name="T2" fmla="*/ 39 w 117"/>
                  <a:gd name="T3" fmla="*/ 1 h 197"/>
                  <a:gd name="T4" fmla="*/ 41 w 117"/>
                  <a:gd name="T5" fmla="*/ 1 h 197"/>
                  <a:gd name="T6" fmla="*/ 41 w 117"/>
                  <a:gd name="T7" fmla="*/ 1 h 197"/>
                  <a:gd name="T8" fmla="*/ 42 w 117"/>
                  <a:gd name="T9" fmla="*/ 0 h 197"/>
                  <a:gd name="T10" fmla="*/ 117 w 117"/>
                  <a:gd name="T11" fmla="*/ 7 h 197"/>
                  <a:gd name="T12" fmla="*/ 117 w 117"/>
                  <a:gd name="T13" fmla="*/ 13 h 197"/>
                  <a:gd name="T14" fmla="*/ 0 w 117"/>
                  <a:gd name="T15" fmla="*/ 12 h 197"/>
                  <a:gd name="T16" fmla="*/ 0 w 117"/>
                  <a:gd name="T17" fmla="*/ 7 h 197"/>
                  <a:gd name="T18" fmla="*/ 3 w 117"/>
                  <a:gd name="T19" fmla="*/ 5 h 197"/>
                  <a:gd name="T20" fmla="*/ 10 w 117"/>
                  <a:gd name="T21" fmla="*/ 4 h 197"/>
                  <a:gd name="T22" fmla="*/ 22 w 117"/>
                  <a:gd name="T23" fmla="*/ 2 h 197"/>
                  <a:gd name="T24" fmla="*/ 39 w 117"/>
                  <a:gd name="T25" fmla="*/ 1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197"/>
                  <a:gd name="T41" fmla="*/ 117 w 117"/>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197">
                    <a:moveTo>
                      <a:pt x="39" y="3"/>
                    </a:moveTo>
                    <a:lnTo>
                      <a:pt x="39" y="2"/>
                    </a:lnTo>
                    <a:lnTo>
                      <a:pt x="41" y="2"/>
                    </a:lnTo>
                    <a:lnTo>
                      <a:pt x="42" y="0"/>
                    </a:lnTo>
                    <a:lnTo>
                      <a:pt x="117" y="111"/>
                    </a:lnTo>
                    <a:lnTo>
                      <a:pt x="117" y="197"/>
                    </a:lnTo>
                    <a:lnTo>
                      <a:pt x="0" y="191"/>
                    </a:lnTo>
                    <a:lnTo>
                      <a:pt x="0" y="109"/>
                    </a:lnTo>
                    <a:lnTo>
                      <a:pt x="3" y="80"/>
                    </a:lnTo>
                    <a:lnTo>
                      <a:pt x="10" y="50"/>
                    </a:lnTo>
                    <a:lnTo>
                      <a:pt x="22" y="26"/>
                    </a:lnTo>
                    <a:lnTo>
                      <a:pt x="39" y="3"/>
                    </a:lnTo>
                    <a:close/>
                  </a:path>
                </a:pathLst>
              </a:custGeom>
              <a:solidFill>
                <a:srgbClr val="6B9B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5" name="Freeform 90"/>
              <p:cNvSpPr>
                <a:spLocks/>
              </p:cNvSpPr>
              <p:nvPr/>
            </p:nvSpPr>
            <p:spPr bwMode="auto">
              <a:xfrm>
                <a:off x="2667" y="2638"/>
                <a:ext cx="116" cy="96"/>
              </a:xfrm>
              <a:custGeom>
                <a:avLst/>
                <a:gdLst>
                  <a:gd name="T0" fmla="*/ 39 w 116"/>
                  <a:gd name="T1" fmla="*/ 1 h 192"/>
                  <a:gd name="T2" fmla="*/ 39 w 116"/>
                  <a:gd name="T3" fmla="*/ 1 h 192"/>
                  <a:gd name="T4" fmla="*/ 41 w 116"/>
                  <a:gd name="T5" fmla="*/ 1 h 192"/>
                  <a:gd name="T6" fmla="*/ 41 w 116"/>
                  <a:gd name="T7" fmla="*/ 1 h 192"/>
                  <a:gd name="T8" fmla="*/ 42 w 116"/>
                  <a:gd name="T9" fmla="*/ 0 h 192"/>
                  <a:gd name="T10" fmla="*/ 116 w 116"/>
                  <a:gd name="T11" fmla="*/ 7 h 192"/>
                  <a:gd name="T12" fmla="*/ 116 w 116"/>
                  <a:gd name="T13" fmla="*/ 12 h 192"/>
                  <a:gd name="T14" fmla="*/ 0 w 116"/>
                  <a:gd name="T15" fmla="*/ 12 h 192"/>
                  <a:gd name="T16" fmla="*/ 0 w 116"/>
                  <a:gd name="T17" fmla="*/ 7 h 192"/>
                  <a:gd name="T18" fmla="*/ 3 w 116"/>
                  <a:gd name="T19" fmla="*/ 5 h 192"/>
                  <a:gd name="T20" fmla="*/ 10 w 116"/>
                  <a:gd name="T21" fmla="*/ 3 h 192"/>
                  <a:gd name="T22" fmla="*/ 23 w 116"/>
                  <a:gd name="T23" fmla="*/ 2 h 192"/>
                  <a:gd name="T24" fmla="*/ 39 w 116"/>
                  <a:gd name="T25" fmla="*/ 1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92"/>
                  <a:gd name="T41" fmla="*/ 116 w 116"/>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92">
                    <a:moveTo>
                      <a:pt x="39" y="3"/>
                    </a:moveTo>
                    <a:lnTo>
                      <a:pt x="39" y="3"/>
                    </a:lnTo>
                    <a:lnTo>
                      <a:pt x="41" y="1"/>
                    </a:lnTo>
                    <a:lnTo>
                      <a:pt x="42" y="0"/>
                    </a:lnTo>
                    <a:lnTo>
                      <a:pt x="116" y="107"/>
                    </a:lnTo>
                    <a:lnTo>
                      <a:pt x="116" y="192"/>
                    </a:lnTo>
                    <a:lnTo>
                      <a:pt x="0" y="187"/>
                    </a:lnTo>
                    <a:lnTo>
                      <a:pt x="0" y="106"/>
                    </a:lnTo>
                    <a:lnTo>
                      <a:pt x="3" y="78"/>
                    </a:lnTo>
                    <a:lnTo>
                      <a:pt x="10" y="50"/>
                    </a:lnTo>
                    <a:lnTo>
                      <a:pt x="23" y="26"/>
                    </a:lnTo>
                    <a:lnTo>
                      <a:pt x="39" y="3"/>
                    </a:lnTo>
                    <a:close/>
                  </a:path>
                </a:pathLst>
              </a:custGeom>
              <a:solidFill>
                <a:srgbClr val="77A5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6" name="Freeform 91"/>
              <p:cNvSpPr>
                <a:spLocks/>
              </p:cNvSpPr>
              <p:nvPr/>
            </p:nvSpPr>
            <p:spPr bwMode="auto">
              <a:xfrm>
                <a:off x="2669" y="2639"/>
                <a:ext cx="111" cy="93"/>
              </a:xfrm>
              <a:custGeom>
                <a:avLst/>
                <a:gdLst>
                  <a:gd name="T0" fmla="*/ 37 w 111"/>
                  <a:gd name="T1" fmla="*/ 1 h 186"/>
                  <a:gd name="T2" fmla="*/ 37 w 111"/>
                  <a:gd name="T3" fmla="*/ 1 h 186"/>
                  <a:gd name="T4" fmla="*/ 39 w 111"/>
                  <a:gd name="T5" fmla="*/ 1 h 186"/>
                  <a:gd name="T6" fmla="*/ 39 w 111"/>
                  <a:gd name="T7" fmla="*/ 0 h 186"/>
                  <a:gd name="T8" fmla="*/ 39 w 111"/>
                  <a:gd name="T9" fmla="*/ 0 h 186"/>
                  <a:gd name="T10" fmla="*/ 111 w 111"/>
                  <a:gd name="T11" fmla="*/ 7 h 186"/>
                  <a:gd name="T12" fmla="*/ 111 w 111"/>
                  <a:gd name="T13" fmla="*/ 12 h 186"/>
                  <a:gd name="T14" fmla="*/ 0 w 111"/>
                  <a:gd name="T15" fmla="*/ 12 h 186"/>
                  <a:gd name="T16" fmla="*/ 0 w 111"/>
                  <a:gd name="T17" fmla="*/ 7 h 186"/>
                  <a:gd name="T18" fmla="*/ 3 w 111"/>
                  <a:gd name="T19" fmla="*/ 5 h 186"/>
                  <a:gd name="T20" fmla="*/ 10 w 111"/>
                  <a:gd name="T21" fmla="*/ 3 h 186"/>
                  <a:gd name="T22" fmla="*/ 21 w 111"/>
                  <a:gd name="T23" fmla="*/ 2 h 186"/>
                  <a:gd name="T24" fmla="*/ 37 w 111"/>
                  <a:gd name="T25" fmla="*/ 1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86"/>
                  <a:gd name="T41" fmla="*/ 111 w 111"/>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86">
                    <a:moveTo>
                      <a:pt x="37" y="3"/>
                    </a:moveTo>
                    <a:lnTo>
                      <a:pt x="37" y="1"/>
                    </a:lnTo>
                    <a:lnTo>
                      <a:pt x="39" y="1"/>
                    </a:lnTo>
                    <a:lnTo>
                      <a:pt x="39" y="0"/>
                    </a:lnTo>
                    <a:lnTo>
                      <a:pt x="111" y="104"/>
                    </a:lnTo>
                    <a:lnTo>
                      <a:pt x="111" y="186"/>
                    </a:lnTo>
                    <a:lnTo>
                      <a:pt x="0" y="181"/>
                    </a:lnTo>
                    <a:lnTo>
                      <a:pt x="0" y="103"/>
                    </a:lnTo>
                    <a:lnTo>
                      <a:pt x="3" y="75"/>
                    </a:lnTo>
                    <a:lnTo>
                      <a:pt x="10" y="49"/>
                    </a:lnTo>
                    <a:lnTo>
                      <a:pt x="21" y="24"/>
                    </a:lnTo>
                    <a:lnTo>
                      <a:pt x="37" y="3"/>
                    </a:lnTo>
                    <a:close/>
                  </a:path>
                </a:pathLst>
              </a:custGeom>
              <a:solidFill>
                <a:srgbClr val="84B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7" name="Freeform 92"/>
              <p:cNvSpPr>
                <a:spLocks/>
              </p:cNvSpPr>
              <p:nvPr/>
            </p:nvSpPr>
            <p:spPr bwMode="auto">
              <a:xfrm>
                <a:off x="2834" y="2630"/>
                <a:ext cx="133" cy="119"/>
              </a:xfrm>
              <a:custGeom>
                <a:avLst/>
                <a:gdLst>
                  <a:gd name="T0" fmla="*/ 133 w 133"/>
                  <a:gd name="T1" fmla="*/ 15 h 236"/>
                  <a:gd name="T2" fmla="*/ 0 w 133"/>
                  <a:gd name="T3" fmla="*/ 15 h 236"/>
                  <a:gd name="T4" fmla="*/ 0 w 133"/>
                  <a:gd name="T5" fmla="*/ 8 h 236"/>
                  <a:gd name="T6" fmla="*/ 85 w 133"/>
                  <a:gd name="T7" fmla="*/ 0 h 236"/>
                  <a:gd name="T8" fmla="*/ 87 w 133"/>
                  <a:gd name="T9" fmla="*/ 1 h 236"/>
                  <a:gd name="T10" fmla="*/ 87 w 133"/>
                  <a:gd name="T11" fmla="*/ 1 h 236"/>
                  <a:gd name="T12" fmla="*/ 88 w 133"/>
                  <a:gd name="T13" fmla="*/ 1 h 236"/>
                  <a:gd name="T14" fmla="*/ 88 w 133"/>
                  <a:gd name="T15" fmla="*/ 1 h 236"/>
                  <a:gd name="T16" fmla="*/ 98 w 133"/>
                  <a:gd name="T17" fmla="*/ 1 h 236"/>
                  <a:gd name="T18" fmla="*/ 107 w 133"/>
                  <a:gd name="T19" fmla="*/ 2 h 236"/>
                  <a:gd name="T20" fmla="*/ 115 w 133"/>
                  <a:gd name="T21" fmla="*/ 3 h 236"/>
                  <a:gd name="T22" fmla="*/ 121 w 133"/>
                  <a:gd name="T23" fmla="*/ 4 h 236"/>
                  <a:gd name="T24" fmla="*/ 126 w 133"/>
                  <a:gd name="T25" fmla="*/ 5 h 236"/>
                  <a:gd name="T26" fmla="*/ 130 w 133"/>
                  <a:gd name="T27" fmla="*/ 6 h 236"/>
                  <a:gd name="T28" fmla="*/ 131 w 133"/>
                  <a:gd name="T29" fmla="*/ 7 h 236"/>
                  <a:gd name="T30" fmla="*/ 133 w 133"/>
                  <a:gd name="T31" fmla="*/ 8 h 236"/>
                  <a:gd name="T32" fmla="*/ 133 w 133"/>
                  <a:gd name="T33" fmla="*/ 9 h 236"/>
                  <a:gd name="T34" fmla="*/ 133 w 133"/>
                  <a:gd name="T35" fmla="*/ 11 h 236"/>
                  <a:gd name="T36" fmla="*/ 133 w 133"/>
                  <a:gd name="T37" fmla="*/ 13 h 236"/>
                  <a:gd name="T38" fmla="*/ 133 w 133"/>
                  <a:gd name="T39" fmla="*/ 15 h 2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236"/>
                  <a:gd name="T62" fmla="*/ 133 w 133"/>
                  <a:gd name="T63" fmla="*/ 236 h 2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236">
                    <a:moveTo>
                      <a:pt x="133" y="236"/>
                    </a:moveTo>
                    <a:lnTo>
                      <a:pt x="0" y="230"/>
                    </a:lnTo>
                    <a:lnTo>
                      <a:pt x="0" y="127"/>
                    </a:lnTo>
                    <a:lnTo>
                      <a:pt x="85" y="0"/>
                    </a:lnTo>
                    <a:lnTo>
                      <a:pt x="87" y="1"/>
                    </a:lnTo>
                    <a:lnTo>
                      <a:pt x="88" y="1"/>
                    </a:lnTo>
                    <a:lnTo>
                      <a:pt x="88" y="3"/>
                    </a:lnTo>
                    <a:lnTo>
                      <a:pt x="98" y="16"/>
                    </a:lnTo>
                    <a:lnTo>
                      <a:pt x="107" y="29"/>
                    </a:lnTo>
                    <a:lnTo>
                      <a:pt x="115" y="44"/>
                    </a:lnTo>
                    <a:lnTo>
                      <a:pt x="121" y="59"/>
                    </a:lnTo>
                    <a:lnTo>
                      <a:pt x="126" y="75"/>
                    </a:lnTo>
                    <a:lnTo>
                      <a:pt x="130" y="91"/>
                    </a:lnTo>
                    <a:lnTo>
                      <a:pt x="131" y="109"/>
                    </a:lnTo>
                    <a:lnTo>
                      <a:pt x="133" y="125"/>
                    </a:lnTo>
                    <a:lnTo>
                      <a:pt x="133" y="137"/>
                    </a:lnTo>
                    <a:lnTo>
                      <a:pt x="133" y="166"/>
                    </a:lnTo>
                    <a:lnTo>
                      <a:pt x="133" y="204"/>
                    </a:lnTo>
                    <a:lnTo>
                      <a:pt x="133" y="236"/>
                    </a:lnTo>
                    <a:close/>
                  </a:path>
                </a:pathLst>
              </a:custGeom>
              <a:solidFill>
                <a:srgbClr val="1C5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8" name="Freeform 93"/>
              <p:cNvSpPr>
                <a:spLocks/>
              </p:cNvSpPr>
              <p:nvPr/>
            </p:nvSpPr>
            <p:spPr bwMode="auto">
              <a:xfrm>
                <a:off x="2834" y="2632"/>
                <a:ext cx="131" cy="115"/>
              </a:xfrm>
              <a:custGeom>
                <a:avLst/>
                <a:gdLst>
                  <a:gd name="T0" fmla="*/ 131 w 131"/>
                  <a:gd name="T1" fmla="*/ 15 h 230"/>
                  <a:gd name="T2" fmla="*/ 0 w 131"/>
                  <a:gd name="T3" fmla="*/ 14 h 230"/>
                  <a:gd name="T4" fmla="*/ 0 w 131"/>
                  <a:gd name="T5" fmla="*/ 8 h 230"/>
                  <a:gd name="T6" fmla="*/ 85 w 131"/>
                  <a:gd name="T7" fmla="*/ 0 h 230"/>
                  <a:gd name="T8" fmla="*/ 87 w 131"/>
                  <a:gd name="T9" fmla="*/ 0 h 230"/>
                  <a:gd name="T10" fmla="*/ 87 w 131"/>
                  <a:gd name="T11" fmla="*/ 0 h 230"/>
                  <a:gd name="T12" fmla="*/ 87 w 131"/>
                  <a:gd name="T13" fmla="*/ 1 h 230"/>
                  <a:gd name="T14" fmla="*/ 88 w 131"/>
                  <a:gd name="T15" fmla="*/ 1 h 230"/>
                  <a:gd name="T16" fmla="*/ 98 w 131"/>
                  <a:gd name="T17" fmla="*/ 1 h 230"/>
                  <a:gd name="T18" fmla="*/ 107 w 131"/>
                  <a:gd name="T19" fmla="*/ 2 h 230"/>
                  <a:gd name="T20" fmla="*/ 114 w 131"/>
                  <a:gd name="T21" fmla="*/ 3 h 230"/>
                  <a:gd name="T22" fmla="*/ 121 w 131"/>
                  <a:gd name="T23" fmla="*/ 4 h 230"/>
                  <a:gd name="T24" fmla="*/ 126 w 131"/>
                  <a:gd name="T25" fmla="*/ 5 h 230"/>
                  <a:gd name="T26" fmla="*/ 128 w 131"/>
                  <a:gd name="T27" fmla="*/ 6 h 230"/>
                  <a:gd name="T28" fmla="*/ 131 w 131"/>
                  <a:gd name="T29" fmla="*/ 7 h 230"/>
                  <a:gd name="T30" fmla="*/ 131 w 131"/>
                  <a:gd name="T31" fmla="*/ 8 h 230"/>
                  <a:gd name="T32" fmla="*/ 131 w 131"/>
                  <a:gd name="T33" fmla="*/ 9 h 230"/>
                  <a:gd name="T34" fmla="*/ 131 w 131"/>
                  <a:gd name="T35" fmla="*/ 11 h 230"/>
                  <a:gd name="T36" fmla="*/ 131 w 131"/>
                  <a:gd name="T37" fmla="*/ 13 h 230"/>
                  <a:gd name="T38" fmla="*/ 131 w 131"/>
                  <a:gd name="T39" fmla="*/ 15 h 2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230"/>
                  <a:gd name="T62" fmla="*/ 131 w 131"/>
                  <a:gd name="T63" fmla="*/ 230 h 2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230">
                    <a:moveTo>
                      <a:pt x="131" y="230"/>
                    </a:moveTo>
                    <a:lnTo>
                      <a:pt x="0" y="224"/>
                    </a:lnTo>
                    <a:lnTo>
                      <a:pt x="0" y="124"/>
                    </a:lnTo>
                    <a:lnTo>
                      <a:pt x="85" y="0"/>
                    </a:lnTo>
                    <a:lnTo>
                      <a:pt x="87" y="0"/>
                    </a:lnTo>
                    <a:lnTo>
                      <a:pt x="87" y="2"/>
                    </a:lnTo>
                    <a:lnTo>
                      <a:pt x="88" y="2"/>
                    </a:lnTo>
                    <a:lnTo>
                      <a:pt x="98" y="15"/>
                    </a:lnTo>
                    <a:lnTo>
                      <a:pt x="107" y="28"/>
                    </a:lnTo>
                    <a:lnTo>
                      <a:pt x="114" y="42"/>
                    </a:lnTo>
                    <a:lnTo>
                      <a:pt x="121" y="57"/>
                    </a:lnTo>
                    <a:lnTo>
                      <a:pt x="126" y="73"/>
                    </a:lnTo>
                    <a:lnTo>
                      <a:pt x="128" y="88"/>
                    </a:lnTo>
                    <a:lnTo>
                      <a:pt x="131" y="106"/>
                    </a:lnTo>
                    <a:lnTo>
                      <a:pt x="131" y="122"/>
                    </a:lnTo>
                    <a:lnTo>
                      <a:pt x="131" y="134"/>
                    </a:lnTo>
                    <a:lnTo>
                      <a:pt x="131" y="163"/>
                    </a:lnTo>
                    <a:lnTo>
                      <a:pt x="131" y="197"/>
                    </a:lnTo>
                    <a:lnTo>
                      <a:pt x="131" y="230"/>
                    </a:lnTo>
                    <a:close/>
                  </a:path>
                </a:pathLst>
              </a:custGeom>
              <a:solidFill>
                <a:srgbClr val="2860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19" name="Freeform 94"/>
              <p:cNvSpPr>
                <a:spLocks/>
              </p:cNvSpPr>
              <p:nvPr/>
            </p:nvSpPr>
            <p:spPr bwMode="auto">
              <a:xfrm>
                <a:off x="2835" y="2633"/>
                <a:ext cx="129" cy="112"/>
              </a:xfrm>
              <a:custGeom>
                <a:avLst/>
                <a:gdLst>
                  <a:gd name="T0" fmla="*/ 129 w 129"/>
                  <a:gd name="T1" fmla="*/ 14 h 225"/>
                  <a:gd name="T2" fmla="*/ 0 w 129"/>
                  <a:gd name="T3" fmla="*/ 13 h 225"/>
                  <a:gd name="T4" fmla="*/ 0 w 129"/>
                  <a:gd name="T5" fmla="*/ 7 h 225"/>
                  <a:gd name="T6" fmla="*/ 83 w 129"/>
                  <a:gd name="T7" fmla="*/ 0 h 225"/>
                  <a:gd name="T8" fmla="*/ 84 w 129"/>
                  <a:gd name="T9" fmla="*/ 0 h 225"/>
                  <a:gd name="T10" fmla="*/ 84 w 129"/>
                  <a:gd name="T11" fmla="*/ 0 h 225"/>
                  <a:gd name="T12" fmla="*/ 86 w 129"/>
                  <a:gd name="T13" fmla="*/ 0 h 225"/>
                  <a:gd name="T14" fmla="*/ 86 w 129"/>
                  <a:gd name="T15" fmla="*/ 0 h 225"/>
                  <a:gd name="T16" fmla="*/ 96 w 129"/>
                  <a:gd name="T17" fmla="*/ 0 h 225"/>
                  <a:gd name="T18" fmla="*/ 104 w 129"/>
                  <a:gd name="T19" fmla="*/ 1 h 225"/>
                  <a:gd name="T20" fmla="*/ 112 w 129"/>
                  <a:gd name="T21" fmla="*/ 2 h 225"/>
                  <a:gd name="T22" fmla="*/ 119 w 129"/>
                  <a:gd name="T23" fmla="*/ 3 h 225"/>
                  <a:gd name="T24" fmla="*/ 123 w 129"/>
                  <a:gd name="T25" fmla="*/ 4 h 225"/>
                  <a:gd name="T26" fmla="*/ 126 w 129"/>
                  <a:gd name="T27" fmla="*/ 5 h 225"/>
                  <a:gd name="T28" fmla="*/ 129 w 129"/>
                  <a:gd name="T29" fmla="*/ 6 h 225"/>
                  <a:gd name="T30" fmla="*/ 129 w 129"/>
                  <a:gd name="T31" fmla="*/ 7 h 225"/>
                  <a:gd name="T32" fmla="*/ 129 w 129"/>
                  <a:gd name="T33" fmla="*/ 8 h 225"/>
                  <a:gd name="T34" fmla="*/ 129 w 129"/>
                  <a:gd name="T35" fmla="*/ 10 h 225"/>
                  <a:gd name="T36" fmla="*/ 129 w 129"/>
                  <a:gd name="T37" fmla="*/ 12 h 225"/>
                  <a:gd name="T38" fmla="*/ 129 w 129"/>
                  <a:gd name="T39" fmla="*/ 14 h 2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225"/>
                  <a:gd name="T62" fmla="*/ 129 w 129"/>
                  <a:gd name="T63" fmla="*/ 225 h 2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225">
                    <a:moveTo>
                      <a:pt x="129" y="225"/>
                    </a:moveTo>
                    <a:lnTo>
                      <a:pt x="0" y="220"/>
                    </a:lnTo>
                    <a:lnTo>
                      <a:pt x="0" y="122"/>
                    </a:lnTo>
                    <a:lnTo>
                      <a:pt x="83" y="0"/>
                    </a:lnTo>
                    <a:lnTo>
                      <a:pt x="84" y="1"/>
                    </a:lnTo>
                    <a:lnTo>
                      <a:pt x="86" y="1"/>
                    </a:lnTo>
                    <a:lnTo>
                      <a:pt x="86" y="3"/>
                    </a:lnTo>
                    <a:lnTo>
                      <a:pt x="96" y="14"/>
                    </a:lnTo>
                    <a:lnTo>
                      <a:pt x="104" y="27"/>
                    </a:lnTo>
                    <a:lnTo>
                      <a:pt x="112" y="42"/>
                    </a:lnTo>
                    <a:lnTo>
                      <a:pt x="119" y="57"/>
                    </a:lnTo>
                    <a:lnTo>
                      <a:pt x="123" y="71"/>
                    </a:lnTo>
                    <a:lnTo>
                      <a:pt x="126" y="88"/>
                    </a:lnTo>
                    <a:lnTo>
                      <a:pt x="129" y="104"/>
                    </a:lnTo>
                    <a:lnTo>
                      <a:pt x="129" y="120"/>
                    </a:lnTo>
                    <a:lnTo>
                      <a:pt x="129" y="132"/>
                    </a:lnTo>
                    <a:lnTo>
                      <a:pt x="129" y="160"/>
                    </a:lnTo>
                    <a:lnTo>
                      <a:pt x="129" y="194"/>
                    </a:lnTo>
                    <a:lnTo>
                      <a:pt x="129" y="225"/>
                    </a:lnTo>
                    <a:close/>
                  </a:path>
                </a:pathLst>
              </a:custGeom>
              <a:solidFill>
                <a:srgbClr val="386D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0" name="Freeform 95"/>
              <p:cNvSpPr>
                <a:spLocks/>
              </p:cNvSpPr>
              <p:nvPr/>
            </p:nvSpPr>
            <p:spPr bwMode="auto">
              <a:xfrm>
                <a:off x="2837" y="2634"/>
                <a:ext cx="125" cy="111"/>
              </a:xfrm>
              <a:custGeom>
                <a:avLst/>
                <a:gdLst>
                  <a:gd name="T0" fmla="*/ 125 w 125"/>
                  <a:gd name="T1" fmla="*/ 14 h 222"/>
                  <a:gd name="T2" fmla="*/ 0 w 125"/>
                  <a:gd name="T3" fmla="*/ 14 h 222"/>
                  <a:gd name="T4" fmla="*/ 0 w 125"/>
                  <a:gd name="T5" fmla="*/ 8 h 222"/>
                  <a:gd name="T6" fmla="*/ 81 w 125"/>
                  <a:gd name="T7" fmla="*/ 0 h 222"/>
                  <a:gd name="T8" fmla="*/ 82 w 125"/>
                  <a:gd name="T9" fmla="*/ 1 h 222"/>
                  <a:gd name="T10" fmla="*/ 82 w 125"/>
                  <a:gd name="T11" fmla="*/ 1 h 222"/>
                  <a:gd name="T12" fmla="*/ 82 w 125"/>
                  <a:gd name="T13" fmla="*/ 1 h 222"/>
                  <a:gd name="T14" fmla="*/ 84 w 125"/>
                  <a:gd name="T15" fmla="*/ 1 h 222"/>
                  <a:gd name="T16" fmla="*/ 102 w 125"/>
                  <a:gd name="T17" fmla="*/ 2 h 222"/>
                  <a:gd name="T18" fmla="*/ 115 w 125"/>
                  <a:gd name="T19" fmla="*/ 4 h 222"/>
                  <a:gd name="T20" fmla="*/ 123 w 125"/>
                  <a:gd name="T21" fmla="*/ 6 h 222"/>
                  <a:gd name="T22" fmla="*/ 125 w 125"/>
                  <a:gd name="T23" fmla="*/ 8 h 222"/>
                  <a:gd name="T24" fmla="*/ 125 w 125"/>
                  <a:gd name="T25" fmla="*/ 9 h 222"/>
                  <a:gd name="T26" fmla="*/ 125 w 125"/>
                  <a:gd name="T27" fmla="*/ 10 h 222"/>
                  <a:gd name="T28" fmla="*/ 125 w 125"/>
                  <a:gd name="T29" fmla="*/ 12 h 222"/>
                  <a:gd name="T30" fmla="*/ 125 w 125"/>
                  <a:gd name="T31" fmla="*/ 14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222"/>
                  <a:gd name="T50" fmla="*/ 125 w 125"/>
                  <a:gd name="T51" fmla="*/ 222 h 2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222">
                    <a:moveTo>
                      <a:pt x="125" y="222"/>
                    </a:moveTo>
                    <a:lnTo>
                      <a:pt x="0" y="216"/>
                    </a:lnTo>
                    <a:lnTo>
                      <a:pt x="0" y="119"/>
                    </a:lnTo>
                    <a:lnTo>
                      <a:pt x="81" y="0"/>
                    </a:lnTo>
                    <a:lnTo>
                      <a:pt x="82" y="2"/>
                    </a:lnTo>
                    <a:lnTo>
                      <a:pt x="82" y="4"/>
                    </a:lnTo>
                    <a:lnTo>
                      <a:pt x="84" y="4"/>
                    </a:lnTo>
                    <a:lnTo>
                      <a:pt x="102" y="28"/>
                    </a:lnTo>
                    <a:lnTo>
                      <a:pt x="115" y="56"/>
                    </a:lnTo>
                    <a:lnTo>
                      <a:pt x="123" y="87"/>
                    </a:lnTo>
                    <a:lnTo>
                      <a:pt x="125" y="119"/>
                    </a:lnTo>
                    <a:lnTo>
                      <a:pt x="125" y="131"/>
                    </a:lnTo>
                    <a:lnTo>
                      <a:pt x="125" y="159"/>
                    </a:lnTo>
                    <a:lnTo>
                      <a:pt x="125" y="191"/>
                    </a:lnTo>
                    <a:lnTo>
                      <a:pt x="125" y="222"/>
                    </a:lnTo>
                    <a:close/>
                  </a:path>
                </a:pathLst>
              </a:custGeom>
              <a:solidFill>
                <a:srgbClr val="4477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1" name="Freeform 96"/>
              <p:cNvSpPr>
                <a:spLocks/>
              </p:cNvSpPr>
              <p:nvPr/>
            </p:nvSpPr>
            <p:spPr bwMode="auto">
              <a:xfrm>
                <a:off x="2838" y="2635"/>
                <a:ext cx="123" cy="108"/>
              </a:xfrm>
              <a:custGeom>
                <a:avLst/>
                <a:gdLst>
                  <a:gd name="T0" fmla="*/ 122 w 123"/>
                  <a:gd name="T1" fmla="*/ 14 h 215"/>
                  <a:gd name="T2" fmla="*/ 0 w 123"/>
                  <a:gd name="T3" fmla="*/ 14 h 215"/>
                  <a:gd name="T4" fmla="*/ 0 w 123"/>
                  <a:gd name="T5" fmla="*/ 8 h 215"/>
                  <a:gd name="T6" fmla="*/ 78 w 123"/>
                  <a:gd name="T7" fmla="*/ 0 h 215"/>
                  <a:gd name="T8" fmla="*/ 80 w 123"/>
                  <a:gd name="T9" fmla="*/ 1 h 215"/>
                  <a:gd name="T10" fmla="*/ 80 w 123"/>
                  <a:gd name="T11" fmla="*/ 1 h 215"/>
                  <a:gd name="T12" fmla="*/ 81 w 123"/>
                  <a:gd name="T13" fmla="*/ 1 h 215"/>
                  <a:gd name="T14" fmla="*/ 81 w 123"/>
                  <a:gd name="T15" fmla="*/ 1 h 215"/>
                  <a:gd name="T16" fmla="*/ 100 w 123"/>
                  <a:gd name="T17" fmla="*/ 2 h 215"/>
                  <a:gd name="T18" fmla="*/ 113 w 123"/>
                  <a:gd name="T19" fmla="*/ 4 h 215"/>
                  <a:gd name="T20" fmla="*/ 120 w 123"/>
                  <a:gd name="T21" fmla="*/ 6 h 215"/>
                  <a:gd name="T22" fmla="*/ 123 w 123"/>
                  <a:gd name="T23" fmla="*/ 8 h 215"/>
                  <a:gd name="T24" fmla="*/ 123 w 123"/>
                  <a:gd name="T25" fmla="*/ 8 h 215"/>
                  <a:gd name="T26" fmla="*/ 123 w 123"/>
                  <a:gd name="T27" fmla="*/ 10 h 215"/>
                  <a:gd name="T28" fmla="*/ 123 w 123"/>
                  <a:gd name="T29" fmla="*/ 12 h 215"/>
                  <a:gd name="T30" fmla="*/ 122 w 123"/>
                  <a:gd name="T31" fmla="*/ 14 h 2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215"/>
                  <a:gd name="T50" fmla="*/ 123 w 123"/>
                  <a:gd name="T51" fmla="*/ 215 h 2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215">
                    <a:moveTo>
                      <a:pt x="122" y="215"/>
                    </a:moveTo>
                    <a:lnTo>
                      <a:pt x="0" y="210"/>
                    </a:lnTo>
                    <a:lnTo>
                      <a:pt x="0" y="115"/>
                    </a:lnTo>
                    <a:lnTo>
                      <a:pt x="78" y="0"/>
                    </a:lnTo>
                    <a:lnTo>
                      <a:pt x="80" y="1"/>
                    </a:lnTo>
                    <a:lnTo>
                      <a:pt x="81" y="1"/>
                    </a:lnTo>
                    <a:lnTo>
                      <a:pt x="81" y="3"/>
                    </a:lnTo>
                    <a:lnTo>
                      <a:pt x="100" y="27"/>
                    </a:lnTo>
                    <a:lnTo>
                      <a:pt x="113" y="53"/>
                    </a:lnTo>
                    <a:lnTo>
                      <a:pt x="120" y="83"/>
                    </a:lnTo>
                    <a:lnTo>
                      <a:pt x="123" y="114"/>
                    </a:lnTo>
                    <a:lnTo>
                      <a:pt x="123" y="125"/>
                    </a:lnTo>
                    <a:lnTo>
                      <a:pt x="123" y="151"/>
                    </a:lnTo>
                    <a:lnTo>
                      <a:pt x="123" y="186"/>
                    </a:lnTo>
                    <a:lnTo>
                      <a:pt x="122" y="215"/>
                    </a:lnTo>
                    <a:close/>
                  </a:path>
                </a:pathLst>
              </a:custGeom>
              <a:solidFill>
                <a:srgbClr val="5184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2" name="Freeform 97"/>
              <p:cNvSpPr>
                <a:spLocks/>
              </p:cNvSpPr>
              <p:nvPr/>
            </p:nvSpPr>
            <p:spPr bwMode="auto">
              <a:xfrm>
                <a:off x="2839" y="2636"/>
                <a:ext cx="121" cy="106"/>
              </a:xfrm>
              <a:custGeom>
                <a:avLst/>
                <a:gdLst>
                  <a:gd name="T0" fmla="*/ 119 w 121"/>
                  <a:gd name="T1" fmla="*/ 14 h 212"/>
                  <a:gd name="T2" fmla="*/ 0 w 121"/>
                  <a:gd name="T3" fmla="*/ 13 h 212"/>
                  <a:gd name="T4" fmla="*/ 0 w 121"/>
                  <a:gd name="T5" fmla="*/ 7 h 212"/>
                  <a:gd name="T6" fmla="*/ 77 w 121"/>
                  <a:gd name="T7" fmla="*/ 0 h 212"/>
                  <a:gd name="T8" fmla="*/ 79 w 121"/>
                  <a:gd name="T9" fmla="*/ 1 h 212"/>
                  <a:gd name="T10" fmla="*/ 79 w 121"/>
                  <a:gd name="T11" fmla="*/ 1 h 212"/>
                  <a:gd name="T12" fmla="*/ 79 w 121"/>
                  <a:gd name="T13" fmla="*/ 1 h 212"/>
                  <a:gd name="T14" fmla="*/ 80 w 121"/>
                  <a:gd name="T15" fmla="*/ 1 h 212"/>
                  <a:gd name="T16" fmla="*/ 97 w 121"/>
                  <a:gd name="T17" fmla="*/ 2 h 212"/>
                  <a:gd name="T18" fmla="*/ 110 w 121"/>
                  <a:gd name="T19" fmla="*/ 4 h 212"/>
                  <a:gd name="T20" fmla="*/ 118 w 121"/>
                  <a:gd name="T21" fmla="*/ 6 h 212"/>
                  <a:gd name="T22" fmla="*/ 121 w 121"/>
                  <a:gd name="T23" fmla="*/ 7 h 212"/>
                  <a:gd name="T24" fmla="*/ 121 w 121"/>
                  <a:gd name="T25" fmla="*/ 8 h 212"/>
                  <a:gd name="T26" fmla="*/ 121 w 121"/>
                  <a:gd name="T27" fmla="*/ 10 h 212"/>
                  <a:gd name="T28" fmla="*/ 119 w 121"/>
                  <a:gd name="T29" fmla="*/ 12 h 212"/>
                  <a:gd name="T30" fmla="*/ 119 w 121"/>
                  <a:gd name="T31" fmla="*/ 14 h 2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212"/>
                  <a:gd name="T50" fmla="*/ 121 w 121"/>
                  <a:gd name="T51" fmla="*/ 212 h 2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212">
                    <a:moveTo>
                      <a:pt x="119" y="212"/>
                    </a:moveTo>
                    <a:lnTo>
                      <a:pt x="0" y="206"/>
                    </a:lnTo>
                    <a:lnTo>
                      <a:pt x="0" y="114"/>
                    </a:lnTo>
                    <a:lnTo>
                      <a:pt x="77" y="0"/>
                    </a:lnTo>
                    <a:lnTo>
                      <a:pt x="79" y="2"/>
                    </a:lnTo>
                    <a:lnTo>
                      <a:pt x="80" y="4"/>
                    </a:lnTo>
                    <a:lnTo>
                      <a:pt x="97" y="28"/>
                    </a:lnTo>
                    <a:lnTo>
                      <a:pt x="110" y="54"/>
                    </a:lnTo>
                    <a:lnTo>
                      <a:pt x="118" y="83"/>
                    </a:lnTo>
                    <a:lnTo>
                      <a:pt x="121" y="113"/>
                    </a:lnTo>
                    <a:lnTo>
                      <a:pt x="121" y="124"/>
                    </a:lnTo>
                    <a:lnTo>
                      <a:pt x="121" y="150"/>
                    </a:lnTo>
                    <a:lnTo>
                      <a:pt x="119" y="183"/>
                    </a:lnTo>
                    <a:lnTo>
                      <a:pt x="119" y="212"/>
                    </a:lnTo>
                    <a:close/>
                  </a:path>
                </a:pathLst>
              </a:custGeom>
              <a:solidFill>
                <a:srgbClr val="5E91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3" name="Freeform 98"/>
              <p:cNvSpPr>
                <a:spLocks/>
              </p:cNvSpPr>
              <p:nvPr/>
            </p:nvSpPr>
            <p:spPr bwMode="auto">
              <a:xfrm>
                <a:off x="2839" y="2638"/>
                <a:ext cx="118" cy="102"/>
              </a:xfrm>
              <a:custGeom>
                <a:avLst/>
                <a:gdLst>
                  <a:gd name="T0" fmla="*/ 118 w 118"/>
                  <a:gd name="T1" fmla="*/ 12 h 205"/>
                  <a:gd name="T2" fmla="*/ 0 w 118"/>
                  <a:gd name="T3" fmla="*/ 12 h 205"/>
                  <a:gd name="T4" fmla="*/ 0 w 118"/>
                  <a:gd name="T5" fmla="*/ 6 h 205"/>
                  <a:gd name="T6" fmla="*/ 76 w 118"/>
                  <a:gd name="T7" fmla="*/ 0 h 205"/>
                  <a:gd name="T8" fmla="*/ 77 w 118"/>
                  <a:gd name="T9" fmla="*/ 0 h 205"/>
                  <a:gd name="T10" fmla="*/ 77 w 118"/>
                  <a:gd name="T11" fmla="*/ 0 h 205"/>
                  <a:gd name="T12" fmla="*/ 79 w 118"/>
                  <a:gd name="T13" fmla="*/ 0 h 205"/>
                  <a:gd name="T14" fmla="*/ 79 w 118"/>
                  <a:gd name="T15" fmla="*/ 0 h 205"/>
                  <a:gd name="T16" fmla="*/ 96 w 118"/>
                  <a:gd name="T17" fmla="*/ 1 h 205"/>
                  <a:gd name="T18" fmla="*/ 108 w 118"/>
                  <a:gd name="T19" fmla="*/ 3 h 205"/>
                  <a:gd name="T20" fmla="*/ 115 w 118"/>
                  <a:gd name="T21" fmla="*/ 4 h 205"/>
                  <a:gd name="T22" fmla="*/ 118 w 118"/>
                  <a:gd name="T23" fmla="*/ 6 h 205"/>
                  <a:gd name="T24" fmla="*/ 118 w 118"/>
                  <a:gd name="T25" fmla="*/ 7 h 205"/>
                  <a:gd name="T26" fmla="*/ 118 w 118"/>
                  <a:gd name="T27" fmla="*/ 9 h 205"/>
                  <a:gd name="T28" fmla="*/ 118 w 118"/>
                  <a:gd name="T29" fmla="*/ 11 h 205"/>
                  <a:gd name="T30" fmla="*/ 118 w 118"/>
                  <a:gd name="T31" fmla="*/ 12 h 2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205"/>
                  <a:gd name="T50" fmla="*/ 118 w 118"/>
                  <a:gd name="T51" fmla="*/ 205 h 2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205">
                    <a:moveTo>
                      <a:pt x="118" y="205"/>
                    </a:moveTo>
                    <a:lnTo>
                      <a:pt x="0" y="200"/>
                    </a:lnTo>
                    <a:lnTo>
                      <a:pt x="0" y="110"/>
                    </a:lnTo>
                    <a:lnTo>
                      <a:pt x="76" y="0"/>
                    </a:lnTo>
                    <a:lnTo>
                      <a:pt x="77" y="0"/>
                    </a:lnTo>
                    <a:lnTo>
                      <a:pt x="77" y="1"/>
                    </a:lnTo>
                    <a:lnTo>
                      <a:pt x="79" y="1"/>
                    </a:lnTo>
                    <a:lnTo>
                      <a:pt x="79" y="3"/>
                    </a:lnTo>
                    <a:lnTo>
                      <a:pt x="96" y="26"/>
                    </a:lnTo>
                    <a:lnTo>
                      <a:pt x="108" y="50"/>
                    </a:lnTo>
                    <a:lnTo>
                      <a:pt x="115" y="79"/>
                    </a:lnTo>
                    <a:lnTo>
                      <a:pt x="118" y="109"/>
                    </a:lnTo>
                    <a:lnTo>
                      <a:pt x="118" y="119"/>
                    </a:lnTo>
                    <a:lnTo>
                      <a:pt x="118" y="145"/>
                    </a:lnTo>
                    <a:lnTo>
                      <a:pt x="118" y="176"/>
                    </a:lnTo>
                    <a:lnTo>
                      <a:pt x="118" y="205"/>
                    </a:lnTo>
                    <a:close/>
                  </a:path>
                </a:pathLst>
              </a:custGeom>
              <a:solidFill>
                <a:srgbClr val="6B9B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4" name="Freeform 99"/>
              <p:cNvSpPr>
                <a:spLocks/>
              </p:cNvSpPr>
              <p:nvPr/>
            </p:nvSpPr>
            <p:spPr bwMode="auto">
              <a:xfrm>
                <a:off x="2841" y="2639"/>
                <a:ext cx="114" cy="101"/>
              </a:xfrm>
              <a:custGeom>
                <a:avLst/>
                <a:gdLst>
                  <a:gd name="T0" fmla="*/ 114 w 114"/>
                  <a:gd name="T1" fmla="*/ 13 h 202"/>
                  <a:gd name="T2" fmla="*/ 0 w 114"/>
                  <a:gd name="T3" fmla="*/ 13 h 202"/>
                  <a:gd name="T4" fmla="*/ 0 w 114"/>
                  <a:gd name="T5" fmla="*/ 7 h 202"/>
                  <a:gd name="T6" fmla="*/ 74 w 114"/>
                  <a:gd name="T7" fmla="*/ 0 h 202"/>
                  <a:gd name="T8" fmla="*/ 75 w 114"/>
                  <a:gd name="T9" fmla="*/ 1 h 202"/>
                  <a:gd name="T10" fmla="*/ 75 w 114"/>
                  <a:gd name="T11" fmla="*/ 1 h 202"/>
                  <a:gd name="T12" fmla="*/ 75 w 114"/>
                  <a:gd name="T13" fmla="*/ 1 h 202"/>
                  <a:gd name="T14" fmla="*/ 77 w 114"/>
                  <a:gd name="T15" fmla="*/ 1 h 202"/>
                  <a:gd name="T16" fmla="*/ 93 w 114"/>
                  <a:gd name="T17" fmla="*/ 2 h 202"/>
                  <a:gd name="T18" fmla="*/ 104 w 114"/>
                  <a:gd name="T19" fmla="*/ 4 h 202"/>
                  <a:gd name="T20" fmla="*/ 111 w 114"/>
                  <a:gd name="T21" fmla="*/ 5 h 202"/>
                  <a:gd name="T22" fmla="*/ 114 w 114"/>
                  <a:gd name="T23" fmla="*/ 7 h 202"/>
                  <a:gd name="T24" fmla="*/ 114 w 114"/>
                  <a:gd name="T25" fmla="*/ 8 h 202"/>
                  <a:gd name="T26" fmla="*/ 114 w 114"/>
                  <a:gd name="T27" fmla="*/ 9 h 202"/>
                  <a:gd name="T28" fmla="*/ 114 w 114"/>
                  <a:gd name="T29" fmla="*/ 11 h 202"/>
                  <a:gd name="T30" fmla="*/ 114 w 114"/>
                  <a:gd name="T31" fmla="*/ 13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202"/>
                  <a:gd name="T50" fmla="*/ 114 w 114"/>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202">
                    <a:moveTo>
                      <a:pt x="114" y="202"/>
                    </a:moveTo>
                    <a:lnTo>
                      <a:pt x="0" y="196"/>
                    </a:lnTo>
                    <a:lnTo>
                      <a:pt x="0" y="109"/>
                    </a:lnTo>
                    <a:lnTo>
                      <a:pt x="74" y="0"/>
                    </a:lnTo>
                    <a:lnTo>
                      <a:pt x="75" y="2"/>
                    </a:lnTo>
                    <a:lnTo>
                      <a:pt x="77" y="3"/>
                    </a:lnTo>
                    <a:lnTo>
                      <a:pt x="93" y="26"/>
                    </a:lnTo>
                    <a:lnTo>
                      <a:pt x="104" y="51"/>
                    </a:lnTo>
                    <a:lnTo>
                      <a:pt x="111" y="78"/>
                    </a:lnTo>
                    <a:lnTo>
                      <a:pt x="114" y="108"/>
                    </a:lnTo>
                    <a:lnTo>
                      <a:pt x="114" y="118"/>
                    </a:lnTo>
                    <a:lnTo>
                      <a:pt x="114" y="142"/>
                    </a:lnTo>
                    <a:lnTo>
                      <a:pt x="114" y="173"/>
                    </a:lnTo>
                    <a:lnTo>
                      <a:pt x="114" y="202"/>
                    </a:lnTo>
                    <a:close/>
                  </a:path>
                </a:pathLst>
              </a:custGeom>
              <a:solidFill>
                <a:srgbClr val="77A5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5" name="Freeform 100"/>
              <p:cNvSpPr>
                <a:spLocks/>
              </p:cNvSpPr>
              <p:nvPr/>
            </p:nvSpPr>
            <p:spPr bwMode="auto">
              <a:xfrm>
                <a:off x="2842" y="2640"/>
                <a:ext cx="112" cy="98"/>
              </a:xfrm>
              <a:custGeom>
                <a:avLst/>
                <a:gdLst>
                  <a:gd name="T0" fmla="*/ 112 w 112"/>
                  <a:gd name="T1" fmla="*/ 13 h 196"/>
                  <a:gd name="T2" fmla="*/ 0 w 112"/>
                  <a:gd name="T3" fmla="*/ 12 h 196"/>
                  <a:gd name="T4" fmla="*/ 0 w 112"/>
                  <a:gd name="T5" fmla="*/ 7 h 196"/>
                  <a:gd name="T6" fmla="*/ 73 w 112"/>
                  <a:gd name="T7" fmla="*/ 0 h 196"/>
                  <a:gd name="T8" fmla="*/ 73 w 112"/>
                  <a:gd name="T9" fmla="*/ 0 h 196"/>
                  <a:gd name="T10" fmla="*/ 74 w 112"/>
                  <a:gd name="T11" fmla="*/ 0 h 196"/>
                  <a:gd name="T12" fmla="*/ 74 w 112"/>
                  <a:gd name="T13" fmla="*/ 1 h 196"/>
                  <a:gd name="T14" fmla="*/ 74 w 112"/>
                  <a:gd name="T15" fmla="*/ 1 h 196"/>
                  <a:gd name="T16" fmla="*/ 90 w 112"/>
                  <a:gd name="T17" fmla="*/ 2 h 196"/>
                  <a:gd name="T18" fmla="*/ 102 w 112"/>
                  <a:gd name="T19" fmla="*/ 3 h 196"/>
                  <a:gd name="T20" fmla="*/ 109 w 112"/>
                  <a:gd name="T21" fmla="*/ 5 h 196"/>
                  <a:gd name="T22" fmla="*/ 112 w 112"/>
                  <a:gd name="T23" fmla="*/ 7 h 196"/>
                  <a:gd name="T24" fmla="*/ 112 w 112"/>
                  <a:gd name="T25" fmla="*/ 8 h 196"/>
                  <a:gd name="T26" fmla="*/ 112 w 112"/>
                  <a:gd name="T27" fmla="*/ 9 h 196"/>
                  <a:gd name="T28" fmla="*/ 112 w 112"/>
                  <a:gd name="T29" fmla="*/ 11 h 196"/>
                  <a:gd name="T30" fmla="*/ 112 w 112"/>
                  <a:gd name="T31" fmla="*/ 13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196"/>
                  <a:gd name="T50" fmla="*/ 112 w 112"/>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196">
                    <a:moveTo>
                      <a:pt x="112" y="196"/>
                    </a:moveTo>
                    <a:lnTo>
                      <a:pt x="0" y="191"/>
                    </a:lnTo>
                    <a:lnTo>
                      <a:pt x="0" y="105"/>
                    </a:lnTo>
                    <a:lnTo>
                      <a:pt x="73" y="0"/>
                    </a:lnTo>
                    <a:lnTo>
                      <a:pt x="74" y="0"/>
                    </a:lnTo>
                    <a:lnTo>
                      <a:pt x="74" y="2"/>
                    </a:lnTo>
                    <a:lnTo>
                      <a:pt x="90" y="25"/>
                    </a:lnTo>
                    <a:lnTo>
                      <a:pt x="102" y="49"/>
                    </a:lnTo>
                    <a:lnTo>
                      <a:pt x="109" y="75"/>
                    </a:lnTo>
                    <a:lnTo>
                      <a:pt x="112" y="105"/>
                    </a:lnTo>
                    <a:lnTo>
                      <a:pt x="112" y="115"/>
                    </a:lnTo>
                    <a:lnTo>
                      <a:pt x="112" y="139"/>
                    </a:lnTo>
                    <a:lnTo>
                      <a:pt x="112" y="168"/>
                    </a:lnTo>
                    <a:lnTo>
                      <a:pt x="112" y="196"/>
                    </a:lnTo>
                    <a:close/>
                  </a:path>
                </a:pathLst>
              </a:custGeom>
              <a:solidFill>
                <a:srgbClr val="84B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6" name="Freeform 101"/>
              <p:cNvSpPr>
                <a:spLocks/>
              </p:cNvSpPr>
              <p:nvPr/>
            </p:nvSpPr>
            <p:spPr bwMode="auto">
              <a:xfrm>
                <a:off x="2744" y="2457"/>
                <a:ext cx="19" cy="10"/>
              </a:xfrm>
              <a:custGeom>
                <a:avLst/>
                <a:gdLst>
                  <a:gd name="T0" fmla="*/ 0 w 19"/>
                  <a:gd name="T1" fmla="*/ 0 h 22"/>
                  <a:gd name="T2" fmla="*/ 1 w 19"/>
                  <a:gd name="T3" fmla="*/ 0 h 22"/>
                  <a:gd name="T4" fmla="*/ 3 w 19"/>
                  <a:gd name="T5" fmla="*/ 1 h 22"/>
                  <a:gd name="T6" fmla="*/ 6 w 19"/>
                  <a:gd name="T7" fmla="*/ 1 h 22"/>
                  <a:gd name="T8" fmla="*/ 10 w 19"/>
                  <a:gd name="T9" fmla="*/ 1 h 22"/>
                  <a:gd name="T10" fmla="*/ 13 w 19"/>
                  <a:gd name="T11" fmla="*/ 1 h 22"/>
                  <a:gd name="T12" fmla="*/ 16 w 19"/>
                  <a:gd name="T13" fmla="*/ 1 h 22"/>
                  <a:gd name="T14" fmla="*/ 17 w 19"/>
                  <a:gd name="T15" fmla="*/ 0 h 22"/>
                  <a:gd name="T16" fmla="*/ 19 w 19"/>
                  <a:gd name="T17" fmla="*/ 0 h 22"/>
                  <a:gd name="T18" fmla="*/ 17 w 19"/>
                  <a:gd name="T19" fmla="*/ 0 h 22"/>
                  <a:gd name="T20" fmla="*/ 16 w 19"/>
                  <a:gd name="T21" fmla="*/ 0 h 22"/>
                  <a:gd name="T22" fmla="*/ 13 w 19"/>
                  <a:gd name="T23" fmla="*/ 0 h 22"/>
                  <a:gd name="T24" fmla="*/ 10 w 19"/>
                  <a:gd name="T25" fmla="*/ 0 h 22"/>
                  <a:gd name="T26" fmla="*/ 6 w 19"/>
                  <a:gd name="T27" fmla="*/ 0 h 22"/>
                  <a:gd name="T28" fmla="*/ 3 w 19"/>
                  <a:gd name="T29" fmla="*/ 0 h 22"/>
                  <a:gd name="T30" fmla="*/ 1 w 19"/>
                  <a:gd name="T31" fmla="*/ 0 h 22"/>
                  <a:gd name="T32" fmla="*/ 0 w 19"/>
                  <a:gd name="T33" fmla="*/ 0 h 22"/>
                  <a:gd name="T34" fmla="*/ 0 w 19"/>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2"/>
                  <a:gd name="T56" fmla="*/ 19 w 19"/>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2">
                    <a:moveTo>
                      <a:pt x="0" y="10"/>
                    </a:moveTo>
                    <a:lnTo>
                      <a:pt x="1" y="15"/>
                    </a:lnTo>
                    <a:lnTo>
                      <a:pt x="3" y="18"/>
                    </a:lnTo>
                    <a:lnTo>
                      <a:pt x="6" y="20"/>
                    </a:lnTo>
                    <a:lnTo>
                      <a:pt x="10" y="22"/>
                    </a:lnTo>
                    <a:lnTo>
                      <a:pt x="13" y="20"/>
                    </a:lnTo>
                    <a:lnTo>
                      <a:pt x="16" y="18"/>
                    </a:lnTo>
                    <a:lnTo>
                      <a:pt x="17" y="15"/>
                    </a:lnTo>
                    <a:lnTo>
                      <a:pt x="19" y="10"/>
                    </a:lnTo>
                    <a:lnTo>
                      <a:pt x="17" y="7"/>
                    </a:lnTo>
                    <a:lnTo>
                      <a:pt x="16" y="4"/>
                    </a:lnTo>
                    <a:lnTo>
                      <a:pt x="13" y="2"/>
                    </a:lnTo>
                    <a:lnTo>
                      <a:pt x="10" y="0"/>
                    </a:lnTo>
                    <a:lnTo>
                      <a:pt x="6" y="2"/>
                    </a:lnTo>
                    <a:lnTo>
                      <a:pt x="3" y="4"/>
                    </a:lnTo>
                    <a:lnTo>
                      <a:pt x="1" y="7"/>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7" name="Freeform 102"/>
              <p:cNvSpPr>
                <a:spLocks/>
              </p:cNvSpPr>
              <p:nvPr/>
            </p:nvSpPr>
            <p:spPr bwMode="auto">
              <a:xfrm>
                <a:off x="2853" y="2457"/>
                <a:ext cx="20" cy="10"/>
              </a:xfrm>
              <a:custGeom>
                <a:avLst/>
                <a:gdLst>
                  <a:gd name="T0" fmla="*/ 0 w 20"/>
                  <a:gd name="T1" fmla="*/ 0 h 22"/>
                  <a:gd name="T2" fmla="*/ 1 w 20"/>
                  <a:gd name="T3" fmla="*/ 0 h 22"/>
                  <a:gd name="T4" fmla="*/ 2 w 20"/>
                  <a:gd name="T5" fmla="*/ 1 h 22"/>
                  <a:gd name="T6" fmla="*/ 5 w 20"/>
                  <a:gd name="T7" fmla="*/ 1 h 22"/>
                  <a:gd name="T8" fmla="*/ 10 w 20"/>
                  <a:gd name="T9" fmla="*/ 1 h 22"/>
                  <a:gd name="T10" fmla="*/ 14 w 20"/>
                  <a:gd name="T11" fmla="*/ 1 h 22"/>
                  <a:gd name="T12" fmla="*/ 17 w 20"/>
                  <a:gd name="T13" fmla="*/ 1 h 22"/>
                  <a:gd name="T14" fmla="*/ 18 w 20"/>
                  <a:gd name="T15" fmla="*/ 0 h 22"/>
                  <a:gd name="T16" fmla="*/ 20 w 20"/>
                  <a:gd name="T17" fmla="*/ 0 h 22"/>
                  <a:gd name="T18" fmla="*/ 18 w 20"/>
                  <a:gd name="T19" fmla="*/ 0 h 22"/>
                  <a:gd name="T20" fmla="*/ 17 w 20"/>
                  <a:gd name="T21" fmla="*/ 0 h 22"/>
                  <a:gd name="T22" fmla="*/ 14 w 20"/>
                  <a:gd name="T23" fmla="*/ 0 h 22"/>
                  <a:gd name="T24" fmla="*/ 10 w 20"/>
                  <a:gd name="T25" fmla="*/ 0 h 22"/>
                  <a:gd name="T26" fmla="*/ 5 w 20"/>
                  <a:gd name="T27" fmla="*/ 0 h 22"/>
                  <a:gd name="T28" fmla="*/ 2 w 20"/>
                  <a:gd name="T29" fmla="*/ 0 h 22"/>
                  <a:gd name="T30" fmla="*/ 1 w 20"/>
                  <a:gd name="T31" fmla="*/ 0 h 22"/>
                  <a:gd name="T32" fmla="*/ 0 w 20"/>
                  <a:gd name="T33" fmla="*/ 0 h 22"/>
                  <a:gd name="T34" fmla="*/ 0 w 20"/>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2"/>
                  <a:gd name="T56" fmla="*/ 20 w 20"/>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2">
                    <a:moveTo>
                      <a:pt x="0" y="10"/>
                    </a:moveTo>
                    <a:lnTo>
                      <a:pt x="1" y="15"/>
                    </a:lnTo>
                    <a:lnTo>
                      <a:pt x="2" y="18"/>
                    </a:lnTo>
                    <a:lnTo>
                      <a:pt x="5" y="20"/>
                    </a:lnTo>
                    <a:lnTo>
                      <a:pt x="10" y="22"/>
                    </a:lnTo>
                    <a:lnTo>
                      <a:pt x="14" y="20"/>
                    </a:lnTo>
                    <a:lnTo>
                      <a:pt x="17" y="18"/>
                    </a:lnTo>
                    <a:lnTo>
                      <a:pt x="18" y="15"/>
                    </a:lnTo>
                    <a:lnTo>
                      <a:pt x="20" y="10"/>
                    </a:lnTo>
                    <a:lnTo>
                      <a:pt x="18" y="7"/>
                    </a:lnTo>
                    <a:lnTo>
                      <a:pt x="17" y="4"/>
                    </a:lnTo>
                    <a:lnTo>
                      <a:pt x="14" y="2"/>
                    </a:lnTo>
                    <a:lnTo>
                      <a:pt x="10" y="0"/>
                    </a:lnTo>
                    <a:lnTo>
                      <a:pt x="5" y="2"/>
                    </a:lnTo>
                    <a:lnTo>
                      <a:pt x="2" y="4"/>
                    </a:lnTo>
                    <a:lnTo>
                      <a:pt x="1" y="7"/>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8" name="Freeform 103"/>
              <p:cNvSpPr>
                <a:spLocks/>
              </p:cNvSpPr>
              <p:nvPr/>
            </p:nvSpPr>
            <p:spPr bwMode="auto">
              <a:xfrm>
                <a:off x="2731" y="2375"/>
                <a:ext cx="94" cy="24"/>
              </a:xfrm>
              <a:custGeom>
                <a:avLst/>
                <a:gdLst>
                  <a:gd name="T0" fmla="*/ 0 w 94"/>
                  <a:gd name="T1" fmla="*/ 3 h 48"/>
                  <a:gd name="T2" fmla="*/ 4 w 94"/>
                  <a:gd name="T3" fmla="*/ 3 h 48"/>
                  <a:gd name="T4" fmla="*/ 14 w 94"/>
                  <a:gd name="T5" fmla="*/ 3 h 48"/>
                  <a:gd name="T6" fmla="*/ 29 w 94"/>
                  <a:gd name="T7" fmla="*/ 2 h 48"/>
                  <a:gd name="T8" fmla="*/ 46 w 94"/>
                  <a:gd name="T9" fmla="*/ 2 h 48"/>
                  <a:gd name="T10" fmla="*/ 64 w 94"/>
                  <a:gd name="T11" fmla="*/ 1 h 48"/>
                  <a:gd name="T12" fmla="*/ 78 w 94"/>
                  <a:gd name="T13" fmla="*/ 1 h 48"/>
                  <a:gd name="T14" fmla="*/ 90 w 94"/>
                  <a:gd name="T15" fmla="*/ 0 h 48"/>
                  <a:gd name="T16" fmla="*/ 94 w 94"/>
                  <a:gd name="T17" fmla="*/ 0 h 48"/>
                  <a:gd name="T18" fmla="*/ 91 w 94"/>
                  <a:gd name="T19" fmla="*/ 1 h 48"/>
                  <a:gd name="T20" fmla="*/ 81 w 94"/>
                  <a:gd name="T21" fmla="*/ 1 h 48"/>
                  <a:gd name="T22" fmla="*/ 65 w 94"/>
                  <a:gd name="T23" fmla="*/ 2 h 48"/>
                  <a:gd name="T24" fmla="*/ 48 w 94"/>
                  <a:gd name="T25" fmla="*/ 2 h 48"/>
                  <a:gd name="T26" fmla="*/ 30 w 94"/>
                  <a:gd name="T27" fmla="*/ 3 h 48"/>
                  <a:gd name="T28" fmla="*/ 14 w 94"/>
                  <a:gd name="T29" fmla="*/ 3 h 48"/>
                  <a:gd name="T30" fmla="*/ 4 w 94"/>
                  <a:gd name="T31" fmla="*/ 3 h 48"/>
                  <a:gd name="T32" fmla="*/ 0 w 94"/>
                  <a:gd name="T33" fmla="*/ 3 h 48"/>
                  <a:gd name="T34" fmla="*/ 0 w 94"/>
                  <a:gd name="T35" fmla="*/ 3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48"/>
                  <a:gd name="T56" fmla="*/ 94 w 9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48">
                    <a:moveTo>
                      <a:pt x="0" y="39"/>
                    </a:moveTo>
                    <a:lnTo>
                      <a:pt x="4" y="38"/>
                    </a:lnTo>
                    <a:lnTo>
                      <a:pt x="14" y="33"/>
                    </a:lnTo>
                    <a:lnTo>
                      <a:pt x="29" y="26"/>
                    </a:lnTo>
                    <a:lnTo>
                      <a:pt x="46" y="18"/>
                    </a:lnTo>
                    <a:lnTo>
                      <a:pt x="64" y="10"/>
                    </a:lnTo>
                    <a:lnTo>
                      <a:pt x="78" y="4"/>
                    </a:lnTo>
                    <a:lnTo>
                      <a:pt x="90" y="0"/>
                    </a:lnTo>
                    <a:lnTo>
                      <a:pt x="94" y="0"/>
                    </a:lnTo>
                    <a:lnTo>
                      <a:pt x="91" y="4"/>
                    </a:lnTo>
                    <a:lnTo>
                      <a:pt x="81" y="10"/>
                    </a:lnTo>
                    <a:lnTo>
                      <a:pt x="65" y="18"/>
                    </a:lnTo>
                    <a:lnTo>
                      <a:pt x="48" y="26"/>
                    </a:lnTo>
                    <a:lnTo>
                      <a:pt x="30" y="35"/>
                    </a:lnTo>
                    <a:lnTo>
                      <a:pt x="14" y="41"/>
                    </a:lnTo>
                    <a:lnTo>
                      <a:pt x="4" y="46"/>
                    </a:lnTo>
                    <a:lnTo>
                      <a:pt x="0" y="48"/>
                    </a:lnTo>
                    <a:lnTo>
                      <a:pt x="0" y="39"/>
                    </a:lnTo>
                    <a:close/>
                  </a:path>
                </a:pathLst>
              </a:custGeom>
              <a:solidFill>
                <a:srgbClr val="FFDD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29" name="Freeform 104"/>
              <p:cNvSpPr>
                <a:spLocks/>
              </p:cNvSpPr>
              <p:nvPr/>
            </p:nvSpPr>
            <p:spPr bwMode="auto">
              <a:xfrm>
                <a:off x="2829" y="2387"/>
                <a:ext cx="55" cy="8"/>
              </a:xfrm>
              <a:custGeom>
                <a:avLst/>
                <a:gdLst>
                  <a:gd name="T0" fmla="*/ 2 w 55"/>
                  <a:gd name="T1" fmla="*/ 1 h 16"/>
                  <a:gd name="T2" fmla="*/ 5 w 55"/>
                  <a:gd name="T3" fmla="*/ 1 h 16"/>
                  <a:gd name="T4" fmla="*/ 10 w 55"/>
                  <a:gd name="T5" fmla="*/ 1 h 16"/>
                  <a:gd name="T6" fmla="*/ 19 w 55"/>
                  <a:gd name="T7" fmla="*/ 1 h 16"/>
                  <a:gd name="T8" fmla="*/ 29 w 55"/>
                  <a:gd name="T9" fmla="*/ 1 h 16"/>
                  <a:gd name="T10" fmla="*/ 39 w 55"/>
                  <a:gd name="T11" fmla="*/ 0 h 16"/>
                  <a:gd name="T12" fmla="*/ 48 w 55"/>
                  <a:gd name="T13" fmla="*/ 0 h 16"/>
                  <a:gd name="T14" fmla="*/ 54 w 55"/>
                  <a:gd name="T15" fmla="*/ 0 h 16"/>
                  <a:gd name="T16" fmla="*/ 55 w 55"/>
                  <a:gd name="T17" fmla="*/ 1 h 16"/>
                  <a:gd name="T18" fmla="*/ 52 w 55"/>
                  <a:gd name="T19" fmla="*/ 1 h 16"/>
                  <a:gd name="T20" fmla="*/ 47 w 55"/>
                  <a:gd name="T21" fmla="*/ 1 h 16"/>
                  <a:gd name="T22" fmla="*/ 38 w 55"/>
                  <a:gd name="T23" fmla="*/ 1 h 16"/>
                  <a:gd name="T24" fmla="*/ 28 w 55"/>
                  <a:gd name="T25" fmla="*/ 1 h 16"/>
                  <a:gd name="T26" fmla="*/ 18 w 55"/>
                  <a:gd name="T27" fmla="*/ 1 h 16"/>
                  <a:gd name="T28" fmla="*/ 9 w 55"/>
                  <a:gd name="T29" fmla="*/ 1 h 16"/>
                  <a:gd name="T30" fmla="*/ 3 w 55"/>
                  <a:gd name="T31" fmla="*/ 1 h 16"/>
                  <a:gd name="T32" fmla="*/ 0 w 55"/>
                  <a:gd name="T33" fmla="*/ 1 h 16"/>
                  <a:gd name="T34" fmla="*/ 2 w 55"/>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16"/>
                  <a:gd name="T56" fmla="*/ 55 w 55"/>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16">
                    <a:moveTo>
                      <a:pt x="2" y="7"/>
                    </a:moveTo>
                    <a:lnTo>
                      <a:pt x="5" y="7"/>
                    </a:lnTo>
                    <a:lnTo>
                      <a:pt x="10" y="5"/>
                    </a:lnTo>
                    <a:lnTo>
                      <a:pt x="19" y="3"/>
                    </a:lnTo>
                    <a:lnTo>
                      <a:pt x="29" y="2"/>
                    </a:lnTo>
                    <a:lnTo>
                      <a:pt x="39" y="0"/>
                    </a:lnTo>
                    <a:lnTo>
                      <a:pt x="48" y="0"/>
                    </a:lnTo>
                    <a:lnTo>
                      <a:pt x="54" y="0"/>
                    </a:lnTo>
                    <a:lnTo>
                      <a:pt x="55" y="2"/>
                    </a:lnTo>
                    <a:lnTo>
                      <a:pt x="52" y="3"/>
                    </a:lnTo>
                    <a:lnTo>
                      <a:pt x="47" y="7"/>
                    </a:lnTo>
                    <a:lnTo>
                      <a:pt x="38" y="8"/>
                    </a:lnTo>
                    <a:lnTo>
                      <a:pt x="28" y="12"/>
                    </a:lnTo>
                    <a:lnTo>
                      <a:pt x="18" y="13"/>
                    </a:lnTo>
                    <a:lnTo>
                      <a:pt x="9" y="15"/>
                    </a:lnTo>
                    <a:lnTo>
                      <a:pt x="3" y="16"/>
                    </a:lnTo>
                    <a:lnTo>
                      <a:pt x="0" y="16"/>
                    </a:lnTo>
                    <a:lnTo>
                      <a:pt x="2" y="7"/>
                    </a:lnTo>
                    <a:close/>
                  </a:path>
                </a:pathLst>
              </a:custGeom>
              <a:solidFill>
                <a:srgbClr val="FFDD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0" name="Freeform 105"/>
              <p:cNvSpPr>
                <a:spLocks/>
              </p:cNvSpPr>
              <p:nvPr/>
            </p:nvSpPr>
            <p:spPr bwMode="auto">
              <a:xfrm>
                <a:off x="2666" y="2637"/>
                <a:ext cx="43" cy="68"/>
              </a:xfrm>
              <a:custGeom>
                <a:avLst/>
                <a:gdLst>
                  <a:gd name="T0" fmla="*/ 43 w 43"/>
                  <a:gd name="T1" fmla="*/ 0 h 137"/>
                  <a:gd name="T2" fmla="*/ 39 w 43"/>
                  <a:gd name="T3" fmla="*/ 0 h 137"/>
                  <a:gd name="T4" fmla="*/ 30 w 43"/>
                  <a:gd name="T5" fmla="*/ 1 h 137"/>
                  <a:gd name="T6" fmla="*/ 19 w 43"/>
                  <a:gd name="T7" fmla="*/ 2 h 137"/>
                  <a:gd name="T8" fmla="*/ 8 w 43"/>
                  <a:gd name="T9" fmla="*/ 4 h 137"/>
                  <a:gd name="T10" fmla="*/ 3 w 43"/>
                  <a:gd name="T11" fmla="*/ 6 h 137"/>
                  <a:gd name="T12" fmla="*/ 0 w 43"/>
                  <a:gd name="T13" fmla="*/ 7 h 137"/>
                  <a:gd name="T14" fmla="*/ 0 w 43"/>
                  <a:gd name="T15" fmla="*/ 8 h 137"/>
                  <a:gd name="T16" fmla="*/ 3 w 43"/>
                  <a:gd name="T17" fmla="*/ 8 h 137"/>
                  <a:gd name="T18" fmla="*/ 6 w 43"/>
                  <a:gd name="T19" fmla="*/ 6 h 137"/>
                  <a:gd name="T20" fmla="*/ 11 w 43"/>
                  <a:gd name="T21" fmla="*/ 5 h 137"/>
                  <a:gd name="T22" fmla="*/ 17 w 43"/>
                  <a:gd name="T23" fmla="*/ 3 h 137"/>
                  <a:gd name="T24" fmla="*/ 27 w 43"/>
                  <a:gd name="T25" fmla="*/ 2 h 137"/>
                  <a:gd name="T26" fmla="*/ 36 w 43"/>
                  <a:gd name="T27" fmla="*/ 1 h 137"/>
                  <a:gd name="T28" fmla="*/ 40 w 43"/>
                  <a:gd name="T29" fmla="*/ 0 h 137"/>
                  <a:gd name="T30" fmla="*/ 43 w 43"/>
                  <a:gd name="T31" fmla="*/ 0 h 137"/>
                  <a:gd name="T32" fmla="*/ 43 w 43"/>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37"/>
                  <a:gd name="T53" fmla="*/ 43 w 43"/>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37">
                    <a:moveTo>
                      <a:pt x="43" y="0"/>
                    </a:moveTo>
                    <a:lnTo>
                      <a:pt x="39" y="3"/>
                    </a:lnTo>
                    <a:lnTo>
                      <a:pt x="30" y="16"/>
                    </a:lnTo>
                    <a:lnTo>
                      <a:pt x="19" y="36"/>
                    </a:lnTo>
                    <a:lnTo>
                      <a:pt x="8" y="67"/>
                    </a:lnTo>
                    <a:lnTo>
                      <a:pt x="3" y="99"/>
                    </a:lnTo>
                    <a:lnTo>
                      <a:pt x="0" y="125"/>
                    </a:lnTo>
                    <a:lnTo>
                      <a:pt x="0" y="137"/>
                    </a:lnTo>
                    <a:lnTo>
                      <a:pt x="3" y="132"/>
                    </a:lnTo>
                    <a:lnTo>
                      <a:pt x="6" y="111"/>
                    </a:lnTo>
                    <a:lnTo>
                      <a:pt x="11" y="86"/>
                    </a:lnTo>
                    <a:lnTo>
                      <a:pt x="17" y="60"/>
                    </a:lnTo>
                    <a:lnTo>
                      <a:pt x="27" y="42"/>
                    </a:lnTo>
                    <a:lnTo>
                      <a:pt x="36" y="28"/>
                    </a:lnTo>
                    <a:lnTo>
                      <a:pt x="40" y="13"/>
                    </a:lnTo>
                    <a:lnTo>
                      <a:pt x="43" y="3"/>
                    </a:lnTo>
                    <a:lnTo>
                      <a:pt x="43" y="0"/>
                    </a:lnTo>
                    <a:close/>
                  </a:path>
                </a:pathLst>
              </a:custGeom>
              <a:solidFill>
                <a:srgbClr val="BAE5F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1" name="Freeform 106"/>
              <p:cNvSpPr>
                <a:spLocks/>
              </p:cNvSpPr>
              <p:nvPr/>
            </p:nvSpPr>
            <p:spPr bwMode="auto">
              <a:xfrm>
                <a:off x="2842" y="2640"/>
                <a:ext cx="77" cy="56"/>
              </a:xfrm>
              <a:custGeom>
                <a:avLst/>
                <a:gdLst>
                  <a:gd name="T0" fmla="*/ 74 w 77"/>
                  <a:gd name="T1" fmla="*/ 0 h 113"/>
                  <a:gd name="T2" fmla="*/ 71 w 77"/>
                  <a:gd name="T3" fmla="*/ 0 h 113"/>
                  <a:gd name="T4" fmla="*/ 61 w 77"/>
                  <a:gd name="T5" fmla="*/ 1 h 113"/>
                  <a:gd name="T6" fmla="*/ 48 w 77"/>
                  <a:gd name="T7" fmla="*/ 2 h 113"/>
                  <a:gd name="T8" fmla="*/ 34 w 77"/>
                  <a:gd name="T9" fmla="*/ 3 h 113"/>
                  <a:gd name="T10" fmla="*/ 19 w 77"/>
                  <a:gd name="T11" fmla="*/ 4 h 113"/>
                  <a:gd name="T12" fmla="*/ 8 w 77"/>
                  <a:gd name="T13" fmla="*/ 5 h 113"/>
                  <a:gd name="T14" fmla="*/ 0 w 77"/>
                  <a:gd name="T15" fmla="*/ 6 h 113"/>
                  <a:gd name="T16" fmla="*/ 0 w 77"/>
                  <a:gd name="T17" fmla="*/ 7 h 113"/>
                  <a:gd name="T18" fmla="*/ 6 w 77"/>
                  <a:gd name="T19" fmla="*/ 6 h 113"/>
                  <a:gd name="T20" fmla="*/ 16 w 77"/>
                  <a:gd name="T21" fmla="*/ 6 h 113"/>
                  <a:gd name="T22" fmla="*/ 29 w 77"/>
                  <a:gd name="T23" fmla="*/ 5 h 113"/>
                  <a:gd name="T24" fmla="*/ 44 w 77"/>
                  <a:gd name="T25" fmla="*/ 4 h 113"/>
                  <a:gd name="T26" fmla="*/ 57 w 77"/>
                  <a:gd name="T27" fmla="*/ 2 h 113"/>
                  <a:gd name="T28" fmla="*/ 67 w 77"/>
                  <a:gd name="T29" fmla="*/ 1 h 113"/>
                  <a:gd name="T30" fmla="*/ 74 w 77"/>
                  <a:gd name="T31" fmla="*/ 1 h 113"/>
                  <a:gd name="T32" fmla="*/ 77 w 77"/>
                  <a:gd name="T33" fmla="*/ 0 h 113"/>
                  <a:gd name="T34" fmla="*/ 76 w 77"/>
                  <a:gd name="T35" fmla="*/ 0 h 113"/>
                  <a:gd name="T36" fmla="*/ 76 w 77"/>
                  <a:gd name="T37" fmla="*/ 0 h 113"/>
                  <a:gd name="T38" fmla="*/ 74 w 77"/>
                  <a:gd name="T39" fmla="*/ 0 h 113"/>
                  <a:gd name="T40" fmla="*/ 74 w 77"/>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113"/>
                  <a:gd name="T65" fmla="*/ 77 w 77"/>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113">
                    <a:moveTo>
                      <a:pt x="74" y="0"/>
                    </a:moveTo>
                    <a:lnTo>
                      <a:pt x="71" y="5"/>
                    </a:lnTo>
                    <a:lnTo>
                      <a:pt x="61" y="18"/>
                    </a:lnTo>
                    <a:lnTo>
                      <a:pt x="48" y="36"/>
                    </a:lnTo>
                    <a:lnTo>
                      <a:pt x="34" y="56"/>
                    </a:lnTo>
                    <a:lnTo>
                      <a:pt x="19" y="77"/>
                    </a:lnTo>
                    <a:lnTo>
                      <a:pt x="8" y="95"/>
                    </a:lnTo>
                    <a:lnTo>
                      <a:pt x="0" y="108"/>
                    </a:lnTo>
                    <a:lnTo>
                      <a:pt x="0" y="113"/>
                    </a:lnTo>
                    <a:lnTo>
                      <a:pt x="6" y="108"/>
                    </a:lnTo>
                    <a:lnTo>
                      <a:pt x="16" y="97"/>
                    </a:lnTo>
                    <a:lnTo>
                      <a:pt x="29" y="82"/>
                    </a:lnTo>
                    <a:lnTo>
                      <a:pt x="44" y="64"/>
                    </a:lnTo>
                    <a:lnTo>
                      <a:pt x="57" y="46"/>
                    </a:lnTo>
                    <a:lnTo>
                      <a:pt x="67" y="30"/>
                    </a:lnTo>
                    <a:lnTo>
                      <a:pt x="74" y="18"/>
                    </a:lnTo>
                    <a:lnTo>
                      <a:pt x="77" y="12"/>
                    </a:lnTo>
                    <a:lnTo>
                      <a:pt x="76" y="7"/>
                    </a:lnTo>
                    <a:lnTo>
                      <a:pt x="76" y="4"/>
                    </a:lnTo>
                    <a:lnTo>
                      <a:pt x="74" y="2"/>
                    </a:lnTo>
                    <a:lnTo>
                      <a:pt x="74" y="0"/>
                    </a:lnTo>
                    <a:close/>
                  </a:path>
                </a:pathLst>
              </a:custGeom>
              <a:solidFill>
                <a:srgbClr val="BAE5F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2" name="Freeform 107"/>
              <p:cNvSpPr>
                <a:spLocks/>
              </p:cNvSpPr>
              <p:nvPr/>
            </p:nvSpPr>
            <p:spPr bwMode="auto">
              <a:xfrm>
                <a:off x="1947" y="2213"/>
                <a:ext cx="570" cy="497"/>
              </a:xfrm>
              <a:custGeom>
                <a:avLst/>
                <a:gdLst>
                  <a:gd name="T0" fmla="*/ 494 w 570"/>
                  <a:gd name="T1" fmla="*/ 52 h 993"/>
                  <a:gd name="T2" fmla="*/ 506 w 570"/>
                  <a:gd name="T3" fmla="*/ 52 h 993"/>
                  <a:gd name="T4" fmla="*/ 528 w 570"/>
                  <a:gd name="T5" fmla="*/ 52 h 993"/>
                  <a:gd name="T6" fmla="*/ 548 w 570"/>
                  <a:gd name="T7" fmla="*/ 51 h 993"/>
                  <a:gd name="T8" fmla="*/ 555 w 570"/>
                  <a:gd name="T9" fmla="*/ 49 h 993"/>
                  <a:gd name="T10" fmla="*/ 548 w 570"/>
                  <a:gd name="T11" fmla="*/ 47 h 993"/>
                  <a:gd name="T12" fmla="*/ 539 w 570"/>
                  <a:gd name="T13" fmla="*/ 47 h 993"/>
                  <a:gd name="T14" fmla="*/ 570 w 570"/>
                  <a:gd name="T15" fmla="*/ 42 h 993"/>
                  <a:gd name="T16" fmla="*/ 486 w 570"/>
                  <a:gd name="T17" fmla="*/ 39 h 993"/>
                  <a:gd name="T18" fmla="*/ 467 w 570"/>
                  <a:gd name="T19" fmla="*/ 36 h 993"/>
                  <a:gd name="T20" fmla="*/ 437 w 570"/>
                  <a:gd name="T21" fmla="*/ 33 h 993"/>
                  <a:gd name="T22" fmla="*/ 400 w 570"/>
                  <a:gd name="T23" fmla="*/ 31 h 993"/>
                  <a:gd name="T24" fmla="*/ 357 w 570"/>
                  <a:gd name="T25" fmla="*/ 30 h 993"/>
                  <a:gd name="T26" fmla="*/ 331 w 570"/>
                  <a:gd name="T27" fmla="*/ 29 h 993"/>
                  <a:gd name="T28" fmla="*/ 358 w 570"/>
                  <a:gd name="T29" fmla="*/ 28 h 993"/>
                  <a:gd name="T30" fmla="*/ 383 w 570"/>
                  <a:gd name="T31" fmla="*/ 27 h 993"/>
                  <a:gd name="T32" fmla="*/ 409 w 570"/>
                  <a:gd name="T33" fmla="*/ 26 h 993"/>
                  <a:gd name="T34" fmla="*/ 429 w 570"/>
                  <a:gd name="T35" fmla="*/ 22 h 993"/>
                  <a:gd name="T36" fmla="*/ 441 w 570"/>
                  <a:gd name="T37" fmla="*/ 6 h 993"/>
                  <a:gd name="T38" fmla="*/ 457 w 570"/>
                  <a:gd name="T39" fmla="*/ 3 h 993"/>
                  <a:gd name="T40" fmla="*/ 448 w 570"/>
                  <a:gd name="T41" fmla="*/ 2 h 993"/>
                  <a:gd name="T42" fmla="*/ 422 w 570"/>
                  <a:gd name="T43" fmla="*/ 1 h 993"/>
                  <a:gd name="T44" fmla="*/ 386 w 570"/>
                  <a:gd name="T45" fmla="*/ 2 h 993"/>
                  <a:gd name="T46" fmla="*/ 354 w 570"/>
                  <a:gd name="T47" fmla="*/ 3 h 993"/>
                  <a:gd name="T48" fmla="*/ 331 w 570"/>
                  <a:gd name="T49" fmla="*/ 1 h 993"/>
                  <a:gd name="T50" fmla="*/ 290 w 570"/>
                  <a:gd name="T51" fmla="*/ 1 h 993"/>
                  <a:gd name="T52" fmla="*/ 246 w 570"/>
                  <a:gd name="T53" fmla="*/ 3 h 993"/>
                  <a:gd name="T54" fmla="*/ 211 w 570"/>
                  <a:gd name="T55" fmla="*/ 6 h 993"/>
                  <a:gd name="T56" fmla="*/ 212 w 570"/>
                  <a:gd name="T57" fmla="*/ 23 h 993"/>
                  <a:gd name="T58" fmla="*/ 243 w 570"/>
                  <a:gd name="T59" fmla="*/ 27 h 993"/>
                  <a:gd name="T60" fmla="*/ 263 w 570"/>
                  <a:gd name="T61" fmla="*/ 28 h 993"/>
                  <a:gd name="T62" fmla="*/ 286 w 570"/>
                  <a:gd name="T63" fmla="*/ 28 h 993"/>
                  <a:gd name="T64" fmla="*/ 298 w 570"/>
                  <a:gd name="T65" fmla="*/ 30 h 993"/>
                  <a:gd name="T66" fmla="*/ 243 w 570"/>
                  <a:gd name="T67" fmla="*/ 30 h 993"/>
                  <a:gd name="T68" fmla="*/ 196 w 570"/>
                  <a:gd name="T69" fmla="*/ 32 h 993"/>
                  <a:gd name="T70" fmla="*/ 66 w 570"/>
                  <a:gd name="T71" fmla="*/ 33 h 993"/>
                  <a:gd name="T72" fmla="*/ 76 w 570"/>
                  <a:gd name="T73" fmla="*/ 27 h 993"/>
                  <a:gd name="T74" fmla="*/ 92 w 570"/>
                  <a:gd name="T75" fmla="*/ 26 h 993"/>
                  <a:gd name="T76" fmla="*/ 99 w 570"/>
                  <a:gd name="T77" fmla="*/ 24 h 993"/>
                  <a:gd name="T78" fmla="*/ 91 w 570"/>
                  <a:gd name="T79" fmla="*/ 22 h 993"/>
                  <a:gd name="T80" fmla="*/ 68 w 570"/>
                  <a:gd name="T81" fmla="*/ 20 h 993"/>
                  <a:gd name="T82" fmla="*/ 44 w 570"/>
                  <a:gd name="T83" fmla="*/ 16 h 993"/>
                  <a:gd name="T84" fmla="*/ 20 w 570"/>
                  <a:gd name="T85" fmla="*/ 21 h 993"/>
                  <a:gd name="T86" fmla="*/ 0 w 570"/>
                  <a:gd name="T87" fmla="*/ 24 h 993"/>
                  <a:gd name="T88" fmla="*/ 8 w 570"/>
                  <a:gd name="T89" fmla="*/ 26 h 993"/>
                  <a:gd name="T90" fmla="*/ 26 w 570"/>
                  <a:gd name="T91" fmla="*/ 27 h 993"/>
                  <a:gd name="T92" fmla="*/ 39 w 570"/>
                  <a:gd name="T93" fmla="*/ 34 h 993"/>
                  <a:gd name="T94" fmla="*/ 134 w 570"/>
                  <a:gd name="T95" fmla="*/ 39 h 993"/>
                  <a:gd name="T96" fmla="*/ 128 w 570"/>
                  <a:gd name="T97" fmla="*/ 63 h 9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993"/>
                  <a:gd name="T149" fmla="*/ 570 w 570"/>
                  <a:gd name="T150" fmla="*/ 993 h 9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993">
                    <a:moveTo>
                      <a:pt x="487" y="990"/>
                    </a:moveTo>
                    <a:lnTo>
                      <a:pt x="487" y="845"/>
                    </a:lnTo>
                    <a:lnTo>
                      <a:pt x="494" y="825"/>
                    </a:lnTo>
                    <a:lnTo>
                      <a:pt x="497" y="827"/>
                    </a:lnTo>
                    <a:lnTo>
                      <a:pt x="502" y="828"/>
                    </a:lnTo>
                    <a:lnTo>
                      <a:pt x="506" y="830"/>
                    </a:lnTo>
                    <a:lnTo>
                      <a:pt x="510" y="830"/>
                    </a:lnTo>
                    <a:lnTo>
                      <a:pt x="519" y="828"/>
                    </a:lnTo>
                    <a:lnTo>
                      <a:pt x="528" y="825"/>
                    </a:lnTo>
                    <a:lnTo>
                      <a:pt x="535" y="820"/>
                    </a:lnTo>
                    <a:lnTo>
                      <a:pt x="542" y="814"/>
                    </a:lnTo>
                    <a:lnTo>
                      <a:pt x="548" y="805"/>
                    </a:lnTo>
                    <a:lnTo>
                      <a:pt x="552" y="797"/>
                    </a:lnTo>
                    <a:lnTo>
                      <a:pt x="554" y="788"/>
                    </a:lnTo>
                    <a:lnTo>
                      <a:pt x="555" y="778"/>
                    </a:lnTo>
                    <a:lnTo>
                      <a:pt x="554" y="766"/>
                    </a:lnTo>
                    <a:lnTo>
                      <a:pt x="552" y="757"/>
                    </a:lnTo>
                    <a:lnTo>
                      <a:pt x="548" y="748"/>
                    </a:lnTo>
                    <a:lnTo>
                      <a:pt x="542" y="742"/>
                    </a:lnTo>
                    <a:lnTo>
                      <a:pt x="541" y="740"/>
                    </a:lnTo>
                    <a:lnTo>
                      <a:pt x="539" y="739"/>
                    </a:lnTo>
                    <a:lnTo>
                      <a:pt x="538" y="737"/>
                    </a:lnTo>
                    <a:lnTo>
                      <a:pt x="536" y="735"/>
                    </a:lnTo>
                    <a:lnTo>
                      <a:pt x="570" y="660"/>
                    </a:lnTo>
                    <a:lnTo>
                      <a:pt x="490" y="660"/>
                    </a:lnTo>
                    <a:lnTo>
                      <a:pt x="489" y="641"/>
                    </a:lnTo>
                    <a:lnTo>
                      <a:pt x="486" y="623"/>
                    </a:lnTo>
                    <a:lnTo>
                      <a:pt x="480" y="605"/>
                    </a:lnTo>
                    <a:lnTo>
                      <a:pt x="474" y="587"/>
                    </a:lnTo>
                    <a:lnTo>
                      <a:pt x="467" y="571"/>
                    </a:lnTo>
                    <a:lnTo>
                      <a:pt x="458" y="554"/>
                    </a:lnTo>
                    <a:lnTo>
                      <a:pt x="448" y="540"/>
                    </a:lnTo>
                    <a:lnTo>
                      <a:pt x="437" y="525"/>
                    </a:lnTo>
                    <a:lnTo>
                      <a:pt x="425" y="514"/>
                    </a:lnTo>
                    <a:lnTo>
                      <a:pt x="413" y="502"/>
                    </a:lnTo>
                    <a:lnTo>
                      <a:pt x="400" y="494"/>
                    </a:lnTo>
                    <a:lnTo>
                      <a:pt x="386" y="486"/>
                    </a:lnTo>
                    <a:lnTo>
                      <a:pt x="373" y="478"/>
                    </a:lnTo>
                    <a:lnTo>
                      <a:pt x="357" y="473"/>
                    </a:lnTo>
                    <a:lnTo>
                      <a:pt x="343" y="469"/>
                    </a:lnTo>
                    <a:lnTo>
                      <a:pt x="327" y="466"/>
                    </a:lnTo>
                    <a:lnTo>
                      <a:pt x="331" y="453"/>
                    </a:lnTo>
                    <a:lnTo>
                      <a:pt x="340" y="452"/>
                    </a:lnTo>
                    <a:lnTo>
                      <a:pt x="350" y="450"/>
                    </a:lnTo>
                    <a:lnTo>
                      <a:pt x="358" y="447"/>
                    </a:lnTo>
                    <a:lnTo>
                      <a:pt x="367" y="442"/>
                    </a:lnTo>
                    <a:lnTo>
                      <a:pt x="374" y="437"/>
                    </a:lnTo>
                    <a:lnTo>
                      <a:pt x="383" y="432"/>
                    </a:lnTo>
                    <a:lnTo>
                      <a:pt x="390" y="425"/>
                    </a:lnTo>
                    <a:lnTo>
                      <a:pt x="398" y="417"/>
                    </a:lnTo>
                    <a:lnTo>
                      <a:pt x="409" y="401"/>
                    </a:lnTo>
                    <a:lnTo>
                      <a:pt x="419" y="385"/>
                    </a:lnTo>
                    <a:lnTo>
                      <a:pt x="425" y="365"/>
                    </a:lnTo>
                    <a:lnTo>
                      <a:pt x="429" y="346"/>
                    </a:lnTo>
                    <a:lnTo>
                      <a:pt x="479" y="342"/>
                    </a:lnTo>
                    <a:lnTo>
                      <a:pt x="434" y="109"/>
                    </a:lnTo>
                    <a:lnTo>
                      <a:pt x="441" y="96"/>
                    </a:lnTo>
                    <a:lnTo>
                      <a:pt x="450" y="80"/>
                    </a:lnTo>
                    <a:lnTo>
                      <a:pt x="457" y="60"/>
                    </a:lnTo>
                    <a:lnTo>
                      <a:pt x="457" y="42"/>
                    </a:lnTo>
                    <a:lnTo>
                      <a:pt x="455" y="34"/>
                    </a:lnTo>
                    <a:lnTo>
                      <a:pt x="453" y="28"/>
                    </a:lnTo>
                    <a:lnTo>
                      <a:pt x="448" y="23"/>
                    </a:lnTo>
                    <a:lnTo>
                      <a:pt x="442" y="18"/>
                    </a:lnTo>
                    <a:lnTo>
                      <a:pt x="432" y="14"/>
                    </a:lnTo>
                    <a:lnTo>
                      <a:pt x="422" y="13"/>
                    </a:lnTo>
                    <a:lnTo>
                      <a:pt x="411" y="13"/>
                    </a:lnTo>
                    <a:lnTo>
                      <a:pt x="399" y="16"/>
                    </a:lnTo>
                    <a:lnTo>
                      <a:pt x="386" y="21"/>
                    </a:lnTo>
                    <a:lnTo>
                      <a:pt x="374" y="26"/>
                    </a:lnTo>
                    <a:lnTo>
                      <a:pt x="364" y="31"/>
                    </a:lnTo>
                    <a:lnTo>
                      <a:pt x="354" y="36"/>
                    </a:lnTo>
                    <a:lnTo>
                      <a:pt x="348" y="26"/>
                    </a:lnTo>
                    <a:lnTo>
                      <a:pt x="341" y="16"/>
                    </a:lnTo>
                    <a:lnTo>
                      <a:pt x="331" y="8"/>
                    </a:lnTo>
                    <a:lnTo>
                      <a:pt x="318" y="1"/>
                    </a:lnTo>
                    <a:lnTo>
                      <a:pt x="305" y="0"/>
                    </a:lnTo>
                    <a:lnTo>
                      <a:pt x="290" y="6"/>
                    </a:lnTo>
                    <a:lnTo>
                      <a:pt x="275" y="16"/>
                    </a:lnTo>
                    <a:lnTo>
                      <a:pt x="260" y="29"/>
                    </a:lnTo>
                    <a:lnTo>
                      <a:pt x="246" y="44"/>
                    </a:lnTo>
                    <a:lnTo>
                      <a:pt x="233" y="58"/>
                    </a:lnTo>
                    <a:lnTo>
                      <a:pt x="221" y="73"/>
                    </a:lnTo>
                    <a:lnTo>
                      <a:pt x="211" y="86"/>
                    </a:lnTo>
                    <a:lnTo>
                      <a:pt x="208" y="89"/>
                    </a:lnTo>
                    <a:lnTo>
                      <a:pt x="211" y="331"/>
                    </a:lnTo>
                    <a:lnTo>
                      <a:pt x="212" y="355"/>
                    </a:lnTo>
                    <a:lnTo>
                      <a:pt x="220" y="378"/>
                    </a:lnTo>
                    <a:lnTo>
                      <a:pt x="230" y="399"/>
                    </a:lnTo>
                    <a:lnTo>
                      <a:pt x="243" y="417"/>
                    </a:lnTo>
                    <a:lnTo>
                      <a:pt x="248" y="424"/>
                    </a:lnTo>
                    <a:lnTo>
                      <a:pt x="256" y="430"/>
                    </a:lnTo>
                    <a:lnTo>
                      <a:pt x="263" y="435"/>
                    </a:lnTo>
                    <a:lnTo>
                      <a:pt x="270" y="440"/>
                    </a:lnTo>
                    <a:lnTo>
                      <a:pt x="277" y="445"/>
                    </a:lnTo>
                    <a:lnTo>
                      <a:pt x="286" y="448"/>
                    </a:lnTo>
                    <a:lnTo>
                      <a:pt x="293" y="450"/>
                    </a:lnTo>
                    <a:lnTo>
                      <a:pt x="302" y="452"/>
                    </a:lnTo>
                    <a:lnTo>
                      <a:pt x="298" y="466"/>
                    </a:lnTo>
                    <a:lnTo>
                      <a:pt x="279" y="468"/>
                    </a:lnTo>
                    <a:lnTo>
                      <a:pt x="260" y="473"/>
                    </a:lnTo>
                    <a:lnTo>
                      <a:pt x="243" y="479"/>
                    </a:lnTo>
                    <a:lnTo>
                      <a:pt x="227" y="487"/>
                    </a:lnTo>
                    <a:lnTo>
                      <a:pt x="211" y="499"/>
                    </a:lnTo>
                    <a:lnTo>
                      <a:pt x="196" y="510"/>
                    </a:lnTo>
                    <a:lnTo>
                      <a:pt x="182" y="523"/>
                    </a:lnTo>
                    <a:lnTo>
                      <a:pt x="170" y="538"/>
                    </a:lnTo>
                    <a:lnTo>
                      <a:pt x="66" y="515"/>
                    </a:lnTo>
                    <a:lnTo>
                      <a:pt x="66" y="425"/>
                    </a:lnTo>
                    <a:lnTo>
                      <a:pt x="72" y="422"/>
                    </a:lnTo>
                    <a:lnTo>
                      <a:pt x="76" y="419"/>
                    </a:lnTo>
                    <a:lnTo>
                      <a:pt x="81" y="416"/>
                    </a:lnTo>
                    <a:lnTo>
                      <a:pt x="85" y="412"/>
                    </a:lnTo>
                    <a:lnTo>
                      <a:pt x="92" y="404"/>
                    </a:lnTo>
                    <a:lnTo>
                      <a:pt x="96" y="394"/>
                    </a:lnTo>
                    <a:lnTo>
                      <a:pt x="98" y="383"/>
                    </a:lnTo>
                    <a:lnTo>
                      <a:pt x="99" y="372"/>
                    </a:lnTo>
                    <a:lnTo>
                      <a:pt x="98" y="360"/>
                    </a:lnTo>
                    <a:lnTo>
                      <a:pt x="95" y="350"/>
                    </a:lnTo>
                    <a:lnTo>
                      <a:pt x="91" y="341"/>
                    </a:lnTo>
                    <a:lnTo>
                      <a:pt x="85" y="332"/>
                    </a:lnTo>
                    <a:lnTo>
                      <a:pt x="76" y="323"/>
                    </a:lnTo>
                    <a:lnTo>
                      <a:pt x="68" y="319"/>
                    </a:lnTo>
                    <a:lnTo>
                      <a:pt x="62" y="318"/>
                    </a:lnTo>
                    <a:lnTo>
                      <a:pt x="55" y="316"/>
                    </a:lnTo>
                    <a:lnTo>
                      <a:pt x="44" y="243"/>
                    </a:lnTo>
                    <a:lnTo>
                      <a:pt x="27" y="248"/>
                    </a:lnTo>
                    <a:lnTo>
                      <a:pt x="34" y="319"/>
                    </a:lnTo>
                    <a:lnTo>
                      <a:pt x="20" y="328"/>
                    </a:lnTo>
                    <a:lnTo>
                      <a:pt x="10" y="339"/>
                    </a:lnTo>
                    <a:lnTo>
                      <a:pt x="2" y="354"/>
                    </a:lnTo>
                    <a:lnTo>
                      <a:pt x="0" y="372"/>
                    </a:lnTo>
                    <a:lnTo>
                      <a:pt x="1" y="383"/>
                    </a:lnTo>
                    <a:lnTo>
                      <a:pt x="4" y="394"/>
                    </a:lnTo>
                    <a:lnTo>
                      <a:pt x="8" y="404"/>
                    </a:lnTo>
                    <a:lnTo>
                      <a:pt x="14" y="412"/>
                    </a:lnTo>
                    <a:lnTo>
                      <a:pt x="20" y="417"/>
                    </a:lnTo>
                    <a:lnTo>
                      <a:pt x="26" y="421"/>
                    </a:lnTo>
                    <a:lnTo>
                      <a:pt x="33" y="424"/>
                    </a:lnTo>
                    <a:lnTo>
                      <a:pt x="39" y="427"/>
                    </a:lnTo>
                    <a:lnTo>
                      <a:pt x="39" y="540"/>
                    </a:lnTo>
                    <a:lnTo>
                      <a:pt x="153" y="567"/>
                    </a:lnTo>
                    <a:lnTo>
                      <a:pt x="143" y="590"/>
                    </a:lnTo>
                    <a:lnTo>
                      <a:pt x="134" y="616"/>
                    </a:lnTo>
                    <a:lnTo>
                      <a:pt x="130" y="642"/>
                    </a:lnTo>
                    <a:lnTo>
                      <a:pt x="128" y="670"/>
                    </a:lnTo>
                    <a:lnTo>
                      <a:pt x="128" y="993"/>
                    </a:lnTo>
                    <a:lnTo>
                      <a:pt x="487" y="9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3" name="Freeform 108"/>
              <p:cNvSpPr>
                <a:spLocks/>
              </p:cNvSpPr>
              <p:nvPr/>
            </p:nvSpPr>
            <p:spPr bwMode="auto">
              <a:xfrm>
                <a:off x="2326" y="2559"/>
                <a:ext cx="144" cy="67"/>
              </a:xfrm>
              <a:custGeom>
                <a:avLst/>
                <a:gdLst>
                  <a:gd name="T0" fmla="*/ 85 w 144"/>
                  <a:gd name="T1" fmla="*/ 6 h 134"/>
                  <a:gd name="T2" fmla="*/ 85 w 144"/>
                  <a:gd name="T3" fmla="*/ 6 h 134"/>
                  <a:gd name="T4" fmla="*/ 87 w 144"/>
                  <a:gd name="T5" fmla="*/ 7 h 134"/>
                  <a:gd name="T6" fmla="*/ 89 w 144"/>
                  <a:gd name="T7" fmla="*/ 7 h 134"/>
                  <a:gd name="T8" fmla="*/ 92 w 144"/>
                  <a:gd name="T9" fmla="*/ 7 h 134"/>
                  <a:gd name="T10" fmla="*/ 85 w 144"/>
                  <a:gd name="T11" fmla="*/ 9 h 134"/>
                  <a:gd name="T12" fmla="*/ 0 w 144"/>
                  <a:gd name="T13" fmla="*/ 9 h 134"/>
                  <a:gd name="T14" fmla="*/ 58 w 144"/>
                  <a:gd name="T15" fmla="*/ 0 h 134"/>
                  <a:gd name="T16" fmla="*/ 144 w 144"/>
                  <a:gd name="T17" fmla="*/ 0 h 134"/>
                  <a:gd name="T18" fmla="*/ 130 w 144"/>
                  <a:gd name="T19" fmla="*/ 3 h 134"/>
                  <a:gd name="T20" fmla="*/ 121 w 144"/>
                  <a:gd name="T21" fmla="*/ 3 h 134"/>
                  <a:gd name="T22" fmla="*/ 113 w 144"/>
                  <a:gd name="T23" fmla="*/ 3 h 134"/>
                  <a:gd name="T24" fmla="*/ 105 w 144"/>
                  <a:gd name="T25" fmla="*/ 3 h 134"/>
                  <a:gd name="T26" fmla="*/ 98 w 144"/>
                  <a:gd name="T27" fmla="*/ 4 h 134"/>
                  <a:gd name="T28" fmla="*/ 92 w 144"/>
                  <a:gd name="T29" fmla="*/ 4 h 134"/>
                  <a:gd name="T30" fmla="*/ 88 w 144"/>
                  <a:gd name="T31" fmla="*/ 5 h 134"/>
                  <a:gd name="T32" fmla="*/ 87 w 144"/>
                  <a:gd name="T33" fmla="*/ 5 h 134"/>
                  <a:gd name="T34" fmla="*/ 85 w 144"/>
                  <a:gd name="T35" fmla="*/ 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34"/>
                  <a:gd name="T56" fmla="*/ 144 w 144"/>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34">
                    <a:moveTo>
                      <a:pt x="85" y="87"/>
                    </a:moveTo>
                    <a:lnTo>
                      <a:pt x="85" y="93"/>
                    </a:lnTo>
                    <a:lnTo>
                      <a:pt x="87" y="101"/>
                    </a:lnTo>
                    <a:lnTo>
                      <a:pt x="89" y="108"/>
                    </a:lnTo>
                    <a:lnTo>
                      <a:pt x="92" y="114"/>
                    </a:lnTo>
                    <a:lnTo>
                      <a:pt x="85" y="134"/>
                    </a:lnTo>
                    <a:lnTo>
                      <a:pt x="0" y="134"/>
                    </a:lnTo>
                    <a:lnTo>
                      <a:pt x="58" y="0"/>
                    </a:lnTo>
                    <a:lnTo>
                      <a:pt x="144" y="0"/>
                    </a:lnTo>
                    <a:lnTo>
                      <a:pt x="130" y="35"/>
                    </a:lnTo>
                    <a:lnTo>
                      <a:pt x="121" y="36"/>
                    </a:lnTo>
                    <a:lnTo>
                      <a:pt x="113" y="39"/>
                    </a:lnTo>
                    <a:lnTo>
                      <a:pt x="105" y="44"/>
                    </a:lnTo>
                    <a:lnTo>
                      <a:pt x="98" y="51"/>
                    </a:lnTo>
                    <a:lnTo>
                      <a:pt x="92" y="59"/>
                    </a:lnTo>
                    <a:lnTo>
                      <a:pt x="88" y="67"/>
                    </a:lnTo>
                    <a:lnTo>
                      <a:pt x="87" y="77"/>
                    </a:lnTo>
                    <a:lnTo>
                      <a:pt x="85" y="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4" name="Freeform 109"/>
              <p:cNvSpPr>
                <a:spLocks/>
              </p:cNvSpPr>
              <p:nvPr/>
            </p:nvSpPr>
            <p:spPr bwMode="auto">
              <a:xfrm>
                <a:off x="2269" y="2476"/>
                <a:ext cx="139" cy="217"/>
              </a:xfrm>
              <a:custGeom>
                <a:avLst/>
                <a:gdLst>
                  <a:gd name="T0" fmla="*/ 139 w 139"/>
                  <a:gd name="T1" fmla="*/ 9 h 433"/>
                  <a:gd name="T2" fmla="*/ 99 w 139"/>
                  <a:gd name="T3" fmla="*/ 9 h 433"/>
                  <a:gd name="T4" fmla="*/ 5 w 139"/>
                  <a:gd name="T5" fmla="*/ 21 h 433"/>
                  <a:gd name="T6" fmla="*/ 138 w 139"/>
                  <a:gd name="T7" fmla="*/ 21 h 433"/>
                  <a:gd name="T8" fmla="*/ 138 w 139"/>
                  <a:gd name="T9" fmla="*/ 27 h 433"/>
                  <a:gd name="T10" fmla="*/ 0 w 139"/>
                  <a:gd name="T11" fmla="*/ 28 h 433"/>
                  <a:gd name="T12" fmla="*/ 0 w 139"/>
                  <a:gd name="T13" fmla="*/ 10 h 433"/>
                  <a:gd name="T14" fmla="*/ 73 w 139"/>
                  <a:gd name="T15" fmla="*/ 0 h 433"/>
                  <a:gd name="T16" fmla="*/ 78 w 139"/>
                  <a:gd name="T17" fmla="*/ 1 h 433"/>
                  <a:gd name="T18" fmla="*/ 84 w 139"/>
                  <a:gd name="T19" fmla="*/ 1 h 433"/>
                  <a:gd name="T20" fmla="*/ 90 w 139"/>
                  <a:gd name="T21" fmla="*/ 1 h 433"/>
                  <a:gd name="T22" fmla="*/ 96 w 139"/>
                  <a:gd name="T23" fmla="*/ 2 h 433"/>
                  <a:gd name="T24" fmla="*/ 104 w 139"/>
                  <a:gd name="T25" fmla="*/ 2 h 433"/>
                  <a:gd name="T26" fmla="*/ 113 w 139"/>
                  <a:gd name="T27" fmla="*/ 3 h 433"/>
                  <a:gd name="T28" fmla="*/ 120 w 139"/>
                  <a:gd name="T29" fmla="*/ 4 h 433"/>
                  <a:gd name="T30" fmla="*/ 126 w 139"/>
                  <a:gd name="T31" fmla="*/ 5 h 433"/>
                  <a:gd name="T32" fmla="*/ 132 w 139"/>
                  <a:gd name="T33" fmla="*/ 6 h 433"/>
                  <a:gd name="T34" fmla="*/ 135 w 139"/>
                  <a:gd name="T35" fmla="*/ 7 h 433"/>
                  <a:gd name="T36" fmla="*/ 138 w 139"/>
                  <a:gd name="T37" fmla="*/ 8 h 433"/>
                  <a:gd name="T38" fmla="*/ 139 w 139"/>
                  <a:gd name="T39" fmla="*/ 9 h 4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433"/>
                  <a:gd name="T62" fmla="*/ 139 w 139"/>
                  <a:gd name="T63" fmla="*/ 433 h 4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433">
                    <a:moveTo>
                      <a:pt x="139" y="133"/>
                    </a:moveTo>
                    <a:lnTo>
                      <a:pt x="99" y="133"/>
                    </a:lnTo>
                    <a:lnTo>
                      <a:pt x="5" y="329"/>
                    </a:lnTo>
                    <a:lnTo>
                      <a:pt x="138" y="329"/>
                    </a:lnTo>
                    <a:lnTo>
                      <a:pt x="138" y="432"/>
                    </a:lnTo>
                    <a:lnTo>
                      <a:pt x="0" y="433"/>
                    </a:lnTo>
                    <a:lnTo>
                      <a:pt x="0" y="159"/>
                    </a:lnTo>
                    <a:lnTo>
                      <a:pt x="73" y="0"/>
                    </a:lnTo>
                    <a:lnTo>
                      <a:pt x="78" y="4"/>
                    </a:lnTo>
                    <a:lnTo>
                      <a:pt x="84" y="9"/>
                    </a:lnTo>
                    <a:lnTo>
                      <a:pt x="90" y="14"/>
                    </a:lnTo>
                    <a:lnTo>
                      <a:pt x="96" y="21"/>
                    </a:lnTo>
                    <a:lnTo>
                      <a:pt x="104" y="32"/>
                    </a:lnTo>
                    <a:lnTo>
                      <a:pt x="113" y="45"/>
                    </a:lnTo>
                    <a:lnTo>
                      <a:pt x="120" y="58"/>
                    </a:lnTo>
                    <a:lnTo>
                      <a:pt x="126" y="73"/>
                    </a:lnTo>
                    <a:lnTo>
                      <a:pt x="132" y="88"/>
                    </a:lnTo>
                    <a:lnTo>
                      <a:pt x="135" y="102"/>
                    </a:lnTo>
                    <a:lnTo>
                      <a:pt x="138" y="117"/>
                    </a:lnTo>
                    <a:lnTo>
                      <a:pt x="139" y="133"/>
                    </a:lnTo>
                    <a:close/>
                  </a:path>
                </a:pathLst>
              </a:custGeom>
              <a:solidFill>
                <a:srgbClr val="00009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5" name="Freeform 110"/>
              <p:cNvSpPr>
                <a:spLocks/>
              </p:cNvSpPr>
              <p:nvPr/>
            </p:nvSpPr>
            <p:spPr bwMode="auto">
              <a:xfrm>
                <a:off x="2271" y="2477"/>
                <a:ext cx="137" cy="215"/>
              </a:xfrm>
              <a:custGeom>
                <a:avLst/>
                <a:gdLst>
                  <a:gd name="T0" fmla="*/ 137 w 137"/>
                  <a:gd name="T1" fmla="*/ 9 h 429"/>
                  <a:gd name="T2" fmla="*/ 97 w 137"/>
                  <a:gd name="T3" fmla="*/ 9 h 429"/>
                  <a:gd name="T4" fmla="*/ 4 w 137"/>
                  <a:gd name="T5" fmla="*/ 21 h 429"/>
                  <a:gd name="T6" fmla="*/ 133 w 137"/>
                  <a:gd name="T7" fmla="*/ 21 h 429"/>
                  <a:gd name="T8" fmla="*/ 133 w 137"/>
                  <a:gd name="T9" fmla="*/ 27 h 429"/>
                  <a:gd name="T10" fmla="*/ 0 w 137"/>
                  <a:gd name="T11" fmla="*/ 27 h 429"/>
                  <a:gd name="T12" fmla="*/ 0 w 137"/>
                  <a:gd name="T13" fmla="*/ 10 h 429"/>
                  <a:gd name="T14" fmla="*/ 71 w 137"/>
                  <a:gd name="T15" fmla="*/ 0 h 429"/>
                  <a:gd name="T16" fmla="*/ 76 w 137"/>
                  <a:gd name="T17" fmla="*/ 1 h 429"/>
                  <a:gd name="T18" fmla="*/ 82 w 137"/>
                  <a:gd name="T19" fmla="*/ 1 h 429"/>
                  <a:gd name="T20" fmla="*/ 88 w 137"/>
                  <a:gd name="T21" fmla="*/ 1 h 429"/>
                  <a:gd name="T22" fmla="*/ 92 w 137"/>
                  <a:gd name="T23" fmla="*/ 2 h 429"/>
                  <a:gd name="T24" fmla="*/ 102 w 137"/>
                  <a:gd name="T25" fmla="*/ 3 h 429"/>
                  <a:gd name="T26" fmla="*/ 111 w 137"/>
                  <a:gd name="T27" fmla="*/ 3 h 429"/>
                  <a:gd name="T28" fmla="*/ 118 w 137"/>
                  <a:gd name="T29" fmla="*/ 4 h 429"/>
                  <a:gd name="T30" fmla="*/ 124 w 137"/>
                  <a:gd name="T31" fmla="*/ 5 h 429"/>
                  <a:gd name="T32" fmla="*/ 129 w 137"/>
                  <a:gd name="T33" fmla="*/ 6 h 429"/>
                  <a:gd name="T34" fmla="*/ 133 w 137"/>
                  <a:gd name="T35" fmla="*/ 7 h 429"/>
                  <a:gd name="T36" fmla="*/ 136 w 137"/>
                  <a:gd name="T37" fmla="*/ 8 h 429"/>
                  <a:gd name="T38" fmla="*/ 137 w 137"/>
                  <a:gd name="T39" fmla="*/ 9 h 4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7"/>
                  <a:gd name="T61" fmla="*/ 0 h 429"/>
                  <a:gd name="T62" fmla="*/ 137 w 137"/>
                  <a:gd name="T63" fmla="*/ 429 h 4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7" h="429">
                    <a:moveTo>
                      <a:pt x="137" y="132"/>
                    </a:moveTo>
                    <a:lnTo>
                      <a:pt x="97" y="132"/>
                    </a:lnTo>
                    <a:lnTo>
                      <a:pt x="4" y="328"/>
                    </a:lnTo>
                    <a:lnTo>
                      <a:pt x="133" y="328"/>
                    </a:lnTo>
                    <a:lnTo>
                      <a:pt x="133" y="429"/>
                    </a:lnTo>
                    <a:lnTo>
                      <a:pt x="0" y="429"/>
                    </a:lnTo>
                    <a:lnTo>
                      <a:pt x="0" y="158"/>
                    </a:lnTo>
                    <a:lnTo>
                      <a:pt x="71" y="0"/>
                    </a:lnTo>
                    <a:lnTo>
                      <a:pt x="76" y="5"/>
                    </a:lnTo>
                    <a:lnTo>
                      <a:pt x="82" y="10"/>
                    </a:lnTo>
                    <a:lnTo>
                      <a:pt x="88" y="15"/>
                    </a:lnTo>
                    <a:lnTo>
                      <a:pt x="92" y="21"/>
                    </a:lnTo>
                    <a:lnTo>
                      <a:pt x="102" y="33"/>
                    </a:lnTo>
                    <a:lnTo>
                      <a:pt x="111" y="46"/>
                    </a:lnTo>
                    <a:lnTo>
                      <a:pt x="118" y="59"/>
                    </a:lnTo>
                    <a:lnTo>
                      <a:pt x="124" y="72"/>
                    </a:lnTo>
                    <a:lnTo>
                      <a:pt x="129" y="87"/>
                    </a:lnTo>
                    <a:lnTo>
                      <a:pt x="133" y="101"/>
                    </a:lnTo>
                    <a:lnTo>
                      <a:pt x="136" y="116"/>
                    </a:lnTo>
                    <a:lnTo>
                      <a:pt x="137" y="132"/>
                    </a:lnTo>
                    <a:close/>
                  </a:path>
                </a:pathLst>
              </a:custGeom>
              <a:solidFill>
                <a:srgbClr val="0000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6" name="Freeform 111"/>
              <p:cNvSpPr>
                <a:spLocks/>
              </p:cNvSpPr>
              <p:nvPr/>
            </p:nvSpPr>
            <p:spPr bwMode="auto">
              <a:xfrm>
                <a:off x="2271" y="2478"/>
                <a:ext cx="136" cy="213"/>
              </a:xfrm>
              <a:custGeom>
                <a:avLst/>
                <a:gdLst>
                  <a:gd name="T0" fmla="*/ 136 w 136"/>
                  <a:gd name="T1" fmla="*/ 9 h 426"/>
                  <a:gd name="T2" fmla="*/ 97 w 136"/>
                  <a:gd name="T3" fmla="*/ 9 h 426"/>
                  <a:gd name="T4" fmla="*/ 6 w 136"/>
                  <a:gd name="T5" fmla="*/ 21 h 426"/>
                  <a:gd name="T6" fmla="*/ 131 w 136"/>
                  <a:gd name="T7" fmla="*/ 21 h 426"/>
                  <a:gd name="T8" fmla="*/ 131 w 136"/>
                  <a:gd name="T9" fmla="*/ 27 h 426"/>
                  <a:gd name="T10" fmla="*/ 0 w 136"/>
                  <a:gd name="T11" fmla="*/ 27 h 426"/>
                  <a:gd name="T12" fmla="*/ 1 w 136"/>
                  <a:gd name="T13" fmla="*/ 10 h 426"/>
                  <a:gd name="T14" fmla="*/ 72 w 136"/>
                  <a:gd name="T15" fmla="*/ 0 h 426"/>
                  <a:gd name="T16" fmla="*/ 78 w 136"/>
                  <a:gd name="T17" fmla="*/ 1 h 426"/>
                  <a:gd name="T18" fmla="*/ 82 w 136"/>
                  <a:gd name="T19" fmla="*/ 1 h 426"/>
                  <a:gd name="T20" fmla="*/ 87 w 136"/>
                  <a:gd name="T21" fmla="*/ 1 h 426"/>
                  <a:gd name="T22" fmla="*/ 92 w 136"/>
                  <a:gd name="T23" fmla="*/ 2 h 426"/>
                  <a:gd name="T24" fmla="*/ 102 w 136"/>
                  <a:gd name="T25" fmla="*/ 2 h 426"/>
                  <a:gd name="T26" fmla="*/ 111 w 136"/>
                  <a:gd name="T27" fmla="*/ 3 h 426"/>
                  <a:gd name="T28" fmla="*/ 118 w 136"/>
                  <a:gd name="T29" fmla="*/ 4 h 426"/>
                  <a:gd name="T30" fmla="*/ 124 w 136"/>
                  <a:gd name="T31" fmla="*/ 5 h 426"/>
                  <a:gd name="T32" fmla="*/ 129 w 136"/>
                  <a:gd name="T33" fmla="*/ 6 h 426"/>
                  <a:gd name="T34" fmla="*/ 133 w 136"/>
                  <a:gd name="T35" fmla="*/ 7 h 426"/>
                  <a:gd name="T36" fmla="*/ 134 w 136"/>
                  <a:gd name="T37" fmla="*/ 7 h 426"/>
                  <a:gd name="T38" fmla="*/ 136 w 136"/>
                  <a:gd name="T39" fmla="*/ 9 h 4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426"/>
                  <a:gd name="T62" fmla="*/ 136 w 136"/>
                  <a:gd name="T63" fmla="*/ 426 h 4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426">
                    <a:moveTo>
                      <a:pt x="136" y="130"/>
                    </a:moveTo>
                    <a:lnTo>
                      <a:pt x="97" y="130"/>
                    </a:lnTo>
                    <a:lnTo>
                      <a:pt x="6" y="326"/>
                    </a:lnTo>
                    <a:lnTo>
                      <a:pt x="131" y="326"/>
                    </a:lnTo>
                    <a:lnTo>
                      <a:pt x="131" y="426"/>
                    </a:lnTo>
                    <a:lnTo>
                      <a:pt x="0" y="426"/>
                    </a:lnTo>
                    <a:lnTo>
                      <a:pt x="1" y="158"/>
                    </a:lnTo>
                    <a:lnTo>
                      <a:pt x="72" y="0"/>
                    </a:lnTo>
                    <a:lnTo>
                      <a:pt x="78" y="5"/>
                    </a:lnTo>
                    <a:lnTo>
                      <a:pt x="82" y="10"/>
                    </a:lnTo>
                    <a:lnTo>
                      <a:pt x="87" y="15"/>
                    </a:lnTo>
                    <a:lnTo>
                      <a:pt x="92" y="21"/>
                    </a:lnTo>
                    <a:lnTo>
                      <a:pt x="102" y="32"/>
                    </a:lnTo>
                    <a:lnTo>
                      <a:pt x="111" y="44"/>
                    </a:lnTo>
                    <a:lnTo>
                      <a:pt x="118" y="57"/>
                    </a:lnTo>
                    <a:lnTo>
                      <a:pt x="124" y="70"/>
                    </a:lnTo>
                    <a:lnTo>
                      <a:pt x="129" y="85"/>
                    </a:lnTo>
                    <a:lnTo>
                      <a:pt x="133" y="99"/>
                    </a:lnTo>
                    <a:lnTo>
                      <a:pt x="134" y="114"/>
                    </a:lnTo>
                    <a:lnTo>
                      <a:pt x="136" y="130"/>
                    </a:lnTo>
                    <a:close/>
                  </a:path>
                </a:pathLst>
              </a:custGeom>
              <a:solidFill>
                <a:srgbClr val="0000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7" name="Freeform 112"/>
              <p:cNvSpPr>
                <a:spLocks/>
              </p:cNvSpPr>
              <p:nvPr/>
            </p:nvSpPr>
            <p:spPr bwMode="auto">
              <a:xfrm>
                <a:off x="2272" y="2479"/>
                <a:ext cx="135" cy="210"/>
              </a:xfrm>
              <a:custGeom>
                <a:avLst/>
                <a:gdLst>
                  <a:gd name="T0" fmla="*/ 135 w 135"/>
                  <a:gd name="T1" fmla="*/ 8 h 421"/>
                  <a:gd name="T2" fmla="*/ 96 w 135"/>
                  <a:gd name="T3" fmla="*/ 8 h 421"/>
                  <a:gd name="T4" fmla="*/ 6 w 135"/>
                  <a:gd name="T5" fmla="*/ 20 h 421"/>
                  <a:gd name="T6" fmla="*/ 129 w 135"/>
                  <a:gd name="T7" fmla="*/ 20 h 421"/>
                  <a:gd name="T8" fmla="*/ 129 w 135"/>
                  <a:gd name="T9" fmla="*/ 26 h 421"/>
                  <a:gd name="T10" fmla="*/ 0 w 135"/>
                  <a:gd name="T11" fmla="*/ 26 h 421"/>
                  <a:gd name="T12" fmla="*/ 0 w 135"/>
                  <a:gd name="T13" fmla="*/ 9 h 421"/>
                  <a:gd name="T14" fmla="*/ 71 w 135"/>
                  <a:gd name="T15" fmla="*/ 0 h 421"/>
                  <a:gd name="T16" fmla="*/ 77 w 135"/>
                  <a:gd name="T17" fmla="*/ 0 h 421"/>
                  <a:gd name="T18" fmla="*/ 81 w 135"/>
                  <a:gd name="T19" fmla="*/ 0 h 421"/>
                  <a:gd name="T20" fmla="*/ 87 w 135"/>
                  <a:gd name="T21" fmla="*/ 0 h 421"/>
                  <a:gd name="T22" fmla="*/ 91 w 135"/>
                  <a:gd name="T23" fmla="*/ 1 h 421"/>
                  <a:gd name="T24" fmla="*/ 101 w 135"/>
                  <a:gd name="T25" fmla="*/ 1 h 421"/>
                  <a:gd name="T26" fmla="*/ 109 w 135"/>
                  <a:gd name="T27" fmla="*/ 2 h 421"/>
                  <a:gd name="T28" fmla="*/ 116 w 135"/>
                  <a:gd name="T29" fmla="*/ 3 h 421"/>
                  <a:gd name="T30" fmla="*/ 122 w 135"/>
                  <a:gd name="T31" fmla="*/ 4 h 421"/>
                  <a:gd name="T32" fmla="*/ 128 w 135"/>
                  <a:gd name="T33" fmla="*/ 5 h 421"/>
                  <a:gd name="T34" fmla="*/ 130 w 135"/>
                  <a:gd name="T35" fmla="*/ 6 h 421"/>
                  <a:gd name="T36" fmla="*/ 133 w 135"/>
                  <a:gd name="T37" fmla="*/ 7 h 421"/>
                  <a:gd name="T38" fmla="*/ 135 w 135"/>
                  <a:gd name="T39" fmla="*/ 8 h 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421"/>
                  <a:gd name="T62" fmla="*/ 135 w 135"/>
                  <a:gd name="T63" fmla="*/ 421 h 4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421">
                    <a:moveTo>
                      <a:pt x="135" y="129"/>
                    </a:moveTo>
                    <a:lnTo>
                      <a:pt x="96" y="129"/>
                    </a:lnTo>
                    <a:lnTo>
                      <a:pt x="6" y="325"/>
                    </a:lnTo>
                    <a:lnTo>
                      <a:pt x="129" y="325"/>
                    </a:lnTo>
                    <a:lnTo>
                      <a:pt x="129" y="421"/>
                    </a:lnTo>
                    <a:lnTo>
                      <a:pt x="0" y="421"/>
                    </a:lnTo>
                    <a:lnTo>
                      <a:pt x="0" y="157"/>
                    </a:lnTo>
                    <a:lnTo>
                      <a:pt x="71" y="0"/>
                    </a:lnTo>
                    <a:lnTo>
                      <a:pt x="77" y="5"/>
                    </a:lnTo>
                    <a:lnTo>
                      <a:pt x="81" y="10"/>
                    </a:lnTo>
                    <a:lnTo>
                      <a:pt x="87" y="15"/>
                    </a:lnTo>
                    <a:lnTo>
                      <a:pt x="91" y="20"/>
                    </a:lnTo>
                    <a:lnTo>
                      <a:pt x="101" y="31"/>
                    </a:lnTo>
                    <a:lnTo>
                      <a:pt x="109" y="45"/>
                    </a:lnTo>
                    <a:lnTo>
                      <a:pt x="116" y="58"/>
                    </a:lnTo>
                    <a:lnTo>
                      <a:pt x="122" y="71"/>
                    </a:lnTo>
                    <a:lnTo>
                      <a:pt x="128" y="84"/>
                    </a:lnTo>
                    <a:lnTo>
                      <a:pt x="130" y="98"/>
                    </a:lnTo>
                    <a:lnTo>
                      <a:pt x="133" y="113"/>
                    </a:lnTo>
                    <a:lnTo>
                      <a:pt x="135" y="129"/>
                    </a:lnTo>
                    <a:close/>
                  </a:path>
                </a:pathLst>
              </a:custGeom>
              <a:solidFill>
                <a:srgbClr val="0005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8" name="Freeform 113"/>
              <p:cNvSpPr>
                <a:spLocks/>
              </p:cNvSpPr>
              <p:nvPr/>
            </p:nvSpPr>
            <p:spPr bwMode="auto">
              <a:xfrm>
                <a:off x="2272" y="2480"/>
                <a:ext cx="133" cy="208"/>
              </a:xfrm>
              <a:custGeom>
                <a:avLst/>
                <a:gdLst>
                  <a:gd name="T0" fmla="*/ 133 w 133"/>
                  <a:gd name="T1" fmla="*/ 7 h 418"/>
                  <a:gd name="T2" fmla="*/ 96 w 133"/>
                  <a:gd name="T3" fmla="*/ 7 h 418"/>
                  <a:gd name="T4" fmla="*/ 7 w 133"/>
                  <a:gd name="T5" fmla="*/ 20 h 418"/>
                  <a:gd name="T6" fmla="*/ 128 w 133"/>
                  <a:gd name="T7" fmla="*/ 20 h 418"/>
                  <a:gd name="T8" fmla="*/ 128 w 133"/>
                  <a:gd name="T9" fmla="*/ 26 h 418"/>
                  <a:gd name="T10" fmla="*/ 0 w 133"/>
                  <a:gd name="T11" fmla="*/ 26 h 418"/>
                  <a:gd name="T12" fmla="*/ 2 w 133"/>
                  <a:gd name="T13" fmla="*/ 9 h 418"/>
                  <a:gd name="T14" fmla="*/ 71 w 133"/>
                  <a:gd name="T15" fmla="*/ 0 h 418"/>
                  <a:gd name="T16" fmla="*/ 77 w 133"/>
                  <a:gd name="T17" fmla="*/ 0 h 418"/>
                  <a:gd name="T18" fmla="*/ 81 w 133"/>
                  <a:gd name="T19" fmla="*/ 0 h 418"/>
                  <a:gd name="T20" fmla="*/ 87 w 133"/>
                  <a:gd name="T21" fmla="*/ 0 h 418"/>
                  <a:gd name="T22" fmla="*/ 91 w 133"/>
                  <a:gd name="T23" fmla="*/ 1 h 418"/>
                  <a:gd name="T24" fmla="*/ 109 w 133"/>
                  <a:gd name="T25" fmla="*/ 2 h 418"/>
                  <a:gd name="T26" fmla="*/ 122 w 133"/>
                  <a:gd name="T27" fmla="*/ 4 h 418"/>
                  <a:gd name="T28" fmla="*/ 130 w 133"/>
                  <a:gd name="T29" fmla="*/ 6 h 418"/>
                  <a:gd name="T30" fmla="*/ 133 w 133"/>
                  <a:gd name="T31" fmla="*/ 7 h 4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418"/>
                  <a:gd name="T50" fmla="*/ 133 w 133"/>
                  <a:gd name="T51" fmla="*/ 418 h 4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418">
                    <a:moveTo>
                      <a:pt x="133" y="127"/>
                    </a:moveTo>
                    <a:lnTo>
                      <a:pt x="96" y="127"/>
                    </a:lnTo>
                    <a:lnTo>
                      <a:pt x="7" y="321"/>
                    </a:lnTo>
                    <a:lnTo>
                      <a:pt x="128" y="323"/>
                    </a:lnTo>
                    <a:lnTo>
                      <a:pt x="128" y="418"/>
                    </a:lnTo>
                    <a:lnTo>
                      <a:pt x="0" y="418"/>
                    </a:lnTo>
                    <a:lnTo>
                      <a:pt x="2" y="157"/>
                    </a:lnTo>
                    <a:lnTo>
                      <a:pt x="71" y="0"/>
                    </a:lnTo>
                    <a:lnTo>
                      <a:pt x="77" y="5"/>
                    </a:lnTo>
                    <a:lnTo>
                      <a:pt x="81" y="10"/>
                    </a:lnTo>
                    <a:lnTo>
                      <a:pt x="87" y="15"/>
                    </a:lnTo>
                    <a:lnTo>
                      <a:pt x="91" y="20"/>
                    </a:lnTo>
                    <a:lnTo>
                      <a:pt x="109" y="44"/>
                    </a:lnTo>
                    <a:lnTo>
                      <a:pt x="122" y="69"/>
                    </a:lnTo>
                    <a:lnTo>
                      <a:pt x="130" y="96"/>
                    </a:lnTo>
                    <a:lnTo>
                      <a:pt x="133" y="127"/>
                    </a:lnTo>
                    <a:close/>
                  </a:path>
                </a:pathLst>
              </a:custGeom>
              <a:solidFill>
                <a:srgbClr val="001C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39" name="Freeform 114"/>
              <p:cNvSpPr>
                <a:spLocks/>
              </p:cNvSpPr>
              <p:nvPr/>
            </p:nvSpPr>
            <p:spPr bwMode="auto">
              <a:xfrm>
                <a:off x="2274" y="2480"/>
                <a:ext cx="131" cy="207"/>
              </a:xfrm>
              <a:custGeom>
                <a:avLst/>
                <a:gdLst>
                  <a:gd name="T0" fmla="*/ 131 w 131"/>
                  <a:gd name="T1" fmla="*/ 8 h 414"/>
                  <a:gd name="T2" fmla="*/ 94 w 131"/>
                  <a:gd name="T3" fmla="*/ 8 h 414"/>
                  <a:gd name="T4" fmla="*/ 7 w 131"/>
                  <a:gd name="T5" fmla="*/ 20 h 414"/>
                  <a:gd name="T6" fmla="*/ 123 w 131"/>
                  <a:gd name="T7" fmla="*/ 21 h 414"/>
                  <a:gd name="T8" fmla="*/ 123 w 131"/>
                  <a:gd name="T9" fmla="*/ 26 h 414"/>
                  <a:gd name="T10" fmla="*/ 0 w 131"/>
                  <a:gd name="T11" fmla="*/ 26 h 414"/>
                  <a:gd name="T12" fmla="*/ 1 w 131"/>
                  <a:gd name="T13" fmla="*/ 10 h 414"/>
                  <a:gd name="T14" fmla="*/ 71 w 131"/>
                  <a:gd name="T15" fmla="*/ 0 h 414"/>
                  <a:gd name="T16" fmla="*/ 75 w 131"/>
                  <a:gd name="T17" fmla="*/ 1 h 414"/>
                  <a:gd name="T18" fmla="*/ 81 w 131"/>
                  <a:gd name="T19" fmla="*/ 1 h 414"/>
                  <a:gd name="T20" fmla="*/ 85 w 131"/>
                  <a:gd name="T21" fmla="*/ 1 h 414"/>
                  <a:gd name="T22" fmla="*/ 89 w 131"/>
                  <a:gd name="T23" fmla="*/ 2 h 414"/>
                  <a:gd name="T24" fmla="*/ 107 w 131"/>
                  <a:gd name="T25" fmla="*/ 3 h 414"/>
                  <a:gd name="T26" fmla="*/ 120 w 131"/>
                  <a:gd name="T27" fmla="*/ 5 h 414"/>
                  <a:gd name="T28" fmla="*/ 127 w 131"/>
                  <a:gd name="T29" fmla="*/ 6 h 414"/>
                  <a:gd name="T30" fmla="*/ 131 w 131"/>
                  <a:gd name="T31" fmla="*/ 8 h 4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414"/>
                  <a:gd name="T50" fmla="*/ 131 w 131"/>
                  <a:gd name="T51" fmla="*/ 414 h 4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414">
                    <a:moveTo>
                      <a:pt x="131" y="125"/>
                    </a:moveTo>
                    <a:lnTo>
                      <a:pt x="94" y="125"/>
                    </a:lnTo>
                    <a:lnTo>
                      <a:pt x="7" y="319"/>
                    </a:lnTo>
                    <a:lnTo>
                      <a:pt x="123" y="321"/>
                    </a:lnTo>
                    <a:lnTo>
                      <a:pt x="123" y="414"/>
                    </a:lnTo>
                    <a:lnTo>
                      <a:pt x="0" y="414"/>
                    </a:lnTo>
                    <a:lnTo>
                      <a:pt x="1" y="155"/>
                    </a:lnTo>
                    <a:lnTo>
                      <a:pt x="71" y="0"/>
                    </a:lnTo>
                    <a:lnTo>
                      <a:pt x="75" y="5"/>
                    </a:lnTo>
                    <a:lnTo>
                      <a:pt x="81" y="10"/>
                    </a:lnTo>
                    <a:lnTo>
                      <a:pt x="85" y="14"/>
                    </a:lnTo>
                    <a:lnTo>
                      <a:pt x="89" y="19"/>
                    </a:lnTo>
                    <a:lnTo>
                      <a:pt x="107" y="44"/>
                    </a:lnTo>
                    <a:lnTo>
                      <a:pt x="120" y="68"/>
                    </a:lnTo>
                    <a:lnTo>
                      <a:pt x="127" y="96"/>
                    </a:lnTo>
                    <a:lnTo>
                      <a:pt x="131" y="125"/>
                    </a:lnTo>
                    <a:close/>
                  </a:path>
                </a:pathLst>
              </a:custGeom>
              <a:solidFill>
                <a:srgbClr val="0F30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0" name="Freeform 115"/>
              <p:cNvSpPr>
                <a:spLocks/>
              </p:cNvSpPr>
              <p:nvPr/>
            </p:nvSpPr>
            <p:spPr bwMode="auto">
              <a:xfrm>
                <a:off x="2274" y="2481"/>
                <a:ext cx="130" cy="205"/>
              </a:xfrm>
              <a:custGeom>
                <a:avLst/>
                <a:gdLst>
                  <a:gd name="T0" fmla="*/ 130 w 130"/>
                  <a:gd name="T1" fmla="*/ 8 h 410"/>
                  <a:gd name="T2" fmla="*/ 94 w 130"/>
                  <a:gd name="T3" fmla="*/ 8 h 410"/>
                  <a:gd name="T4" fmla="*/ 8 w 130"/>
                  <a:gd name="T5" fmla="*/ 20 h 410"/>
                  <a:gd name="T6" fmla="*/ 121 w 130"/>
                  <a:gd name="T7" fmla="*/ 20 h 410"/>
                  <a:gd name="T8" fmla="*/ 121 w 130"/>
                  <a:gd name="T9" fmla="*/ 26 h 410"/>
                  <a:gd name="T10" fmla="*/ 0 w 130"/>
                  <a:gd name="T11" fmla="*/ 26 h 410"/>
                  <a:gd name="T12" fmla="*/ 1 w 130"/>
                  <a:gd name="T13" fmla="*/ 10 h 410"/>
                  <a:gd name="T14" fmla="*/ 71 w 130"/>
                  <a:gd name="T15" fmla="*/ 0 h 410"/>
                  <a:gd name="T16" fmla="*/ 75 w 130"/>
                  <a:gd name="T17" fmla="*/ 1 h 410"/>
                  <a:gd name="T18" fmla="*/ 81 w 130"/>
                  <a:gd name="T19" fmla="*/ 1 h 410"/>
                  <a:gd name="T20" fmla="*/ 85 w 130"/>
                  <a:gd name="T21" fmla="*/ 1 h 410"/>
                  <a:gd name="T22" fmla="*/ 89 w 130"/>
                  <a:gd name="T23" fmla="*/ 2 h 410"/>
                  <a:gd name="T24" fmla="*/ 107 w 130"/>
                  <a:gd name="T25" fmla="*/ 3 h 410"/>
                  <a:gd name="T26" fmla="*/ 118 w 130"/>
                  <a:gd name="T27" fmla="*/ 5 h 410"/>
                  <a:gd name="T28" fmla="*/ 127 w 130"/>
                  <a:gd name="T29" fmla="*/ 6 h 410"/>
                  <a:gd name="T30" fmla="*/ 130 w 130"/>
                  <a:gd name="T31" fmla="*/ 8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410"/>
                  <a:gd name="T50" fmla="*/ 130 w 130"/>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410">
                    <a:moveTo>
                      <a:pt x="130" y="124"/>
                    </a:moveTo>
                    <a:lnTo>
                      <a:pt x="94" y="124"/>
                    </a:lnTo>
                    <a:lnTo>
                      <a:pt x="8" y="318"/>
                    </a:lnTo>
                    <a:lnTo>
                      <a:pt x="121" y="320"/>
                    </a:lnTo>
                    <a:lnTo>
                      <a:pt x="121" y="410"/>
                    </a:lnTo>
                    <a:lnTo>
                      <a:pt x="0" y="410"/>
                    </a:lnTo>
                    <a:lnTo>
                      <a:pt x="1" y="154"/>
                    </a:lnTo>
                    <a:lnTo>
                      <a:pt x="71" y="0"/>
                    </a:lnTo>
                    <a:lnTo>
                      <a:pt x="75" y="5"/>
                    </a:lnTo>
                    <a:lnTo>
                      <a:pt x="81" y="10"/>
                    </a:lnTo>
                    <a:lnTo>
                      <a:pt x="85" y="15"/>
                    </a:lnTo>
                    <a:lnTo>
                      <a:pt x="89" y="20"/>
                    </a:lnTo>
                    <a:lnTo>
                      <a:pt x="107" y="43"/>
                    </a:lnTo>
                    <a:lnTo>
                      <a:pt x="118" y="67"/>
                    </a:lnTo>
                    <a:lnTo>
                      <a:pt x="127" y="95"/>
                    </a:lnTo>
                    <a:lnTo>
                      <a:pt x="130" y="124"/>
                    </a:lnTo>
                    <a:close/>
                  </a:path>
                </a:pathLst>
              </a:custGeom>
              <a:solidFill>
                <a:srgbClr val="2342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1" name="Freeform 116"/>
              <p:cNvSpPr>
                <a:spLocks/>
              </p:cNvSpPr>
              <p:nvPr/>
            </p:nvSpPr>
            <p:spPr bwMode="auto">
              <a:xfrm>
                <a:off x="2275" y="2482"/>
                <a:ext cx="129" cy="203"/>
              </a:xfrm>
              <a:custGeom>
                <a:avLst/>
                <a:gdLst>
                  <a:gd name="T0" fmla="*/ 129 w 129"/>
                  <a:gd name="T1" fmla="*/ 8 h 406"/>
                  <a:gd name="T2" fmla="*/ 93 w 129"/>
                  <a:gd name="T3" fmla="*/ 8 h 406"/>
                  <a:gd name="T4" fmla="*/ 9 w 129"/>
                  <a:gd name="T5" fmla="*/ 20 h 406"/>
                  <a:gd name="T6" fmla="*/ 119 w 129"/>
                  <a:gd name="T7" fmla="*/ 20 h 406"/>
                  <a:gd name="T8" fmla="*/ 119 w 129"/>
                  <a:gd name="T9" fmla="*/ 26 h 406"/>
                  <a:gd name="T10" fmla="*/ 0 w 129"/>
                  <a:gd name="T11" fmla="*/ 26 h 406"/>
                  <a:gd name="T12" fmla="*/ 2 w 129"/>
                  <a:gd name="T13" fmla="*/ 10 h 406"/>
                  <a:gd name="T14" fmla="*/ 70 w 129"/>
                  <a:gd name="T15" fmla="*/ 0 h 406"/>
                  <a:gd name="T16" fmla="*/ 75 w 129"/>
                  <a:gd name="T17" fmla="*/ 1 h 406"/>
                  <a:gd name="T18" fmla="*/ 80 w 129"/>
                  <a:gd name="T19" fmla="*/ 1 h 406"/>
                  <a:gd name="T20" fmla="*/ 83 w 129"/>
                  <a:gd name="T21" fmla="*/ 1 h 406"/>
                  <a:gd name="T22" fmla="*/ 87 w 129"/>
                  <a:gd name="T23" fmla="*/ 2 h 406"/>
                  <a:gd name="T24" fmla="*/ 104 w 129"/>
                  <a:gd name="T25" fmla="*/ 3 h 406"/>
                  <a:gd name="T26" fmla="*/ 117 w 129"/>
                  <a:gd name="T27" fmla="*/ 5 h 406"/>
                  <a:gd name="T28" fmla="*/ 125 w 129"/>
                  <a:gd name="T29" fmla="*/ 6 h 406"/>
                  <a:gd name="T30" fmla="*/ 129 w 129"/>
                  <a:gd name="T31" fmla="*/ 8 h 4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406"/>
                  <a:gd name="T50" fmla="*/ 129 w 129"/>
                  <a:gd name="T51" fmla="*/ 406 h 4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406">
                    <a:moveTo>
                      <a:pt x="129" y="122"/>
                    </a:moveTo>
                    <a:lnTo>
                      <a:pt x="93" y="122"/>
                    </a:lnTo>
                    <a:lnTo>
                      <a:pt x="9" y="315"/>
                    </a:lnTo>
                    <a:lnTo>
                      <a:pt x="119" y="318"/>
                    </a:lnTo>
                    <a:lnTo>
                      <a:pt x="119" y="406"/>
                    </a:lnTo>
                    <a:lnTo>
                      <a:pt x="0" y="406"/>
                    </a:lnTo>
                    <a:lnTo>
                      <a:pt x="2" y="153"/>
                    </a:lnTo>
                    <a:lnTo>
                      <a:pt x="70" y="0"/>
                    </a:lnTo>
                    <a:lnTo>
                      <a:pt x="75" y="5"/>
                    </a:lnTo>
                    <a:lnTo>
                      <a:pt x="80" y="10"/>
                    </a:lnTo>
                    <a:lnTo>
                      <a:pt x="83" y="15"/>
                    </a:lnTo>
                    <a:lnTo>
                      <a:pt x="87" y="20"/>
                    </a:lnTo>
                    <a:lnTo>
                      <a:pt x="104" y="42"/>
                    </a:lnTo>
                    <a:lnTo>
                      <a:pt x="117" y="65"/>
                    </a:lnTo>
                    <a:lnTo>
                      <a:pt x="125" y="93"/>
                    </a:lnTo>
                    <a:lnTo>
                      <a:pt x="129" y="122"/>
                    </a:lnTo>
                    <a:close/>
                  </a:path>
                </a:pathLst>
              </a:custGeom>
              <a:solidFill>
                <a:srgbClr val="3A59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2" name="Freeform 117"/>
              <p:cNvSpPr>
                <a:spLocks/>
              </p:cNvSpPr>
              <p:nvPr/>
            </p:nvSpPr>
            <p:spPr bwMode="auto">
              <a:xfrm>
                <a:off x="2275" y="2483"/>
                <a:ext cx="127" cy="201"/>
              </a:xfrm>
              <a:custGeom>
                <a:avLst/>
                <a:gdLst>
                  <a:gd name="T0" fmla="*/ 127 w 127"/>
                  <a:gd name="T1" fmla="*/ 8 h 402"/>
                  <a:gd name="T2" fmla="*/ 93 w 127"/>
                  <a:gd name="T3" fmla="*/ 8 h 402"/>
                  <a:gd name="T4" fmla="*/ 10 w 127"/>
                  <a:gd name="T5" fmla="*/ 20 h 402"/>
                  <a:gd name="T6" fmla="*/ 117 w 127"/>
                  <a:gd name="T7" fmla="*/ 20 h 402"/>
                  <a:gd name="T8" fmla="*/ 117 w 127"/>
                  <a:gd name="T9" fmla="*/ 26 h 402"/>
                  <a:gd name="T10" fmla="*/ 0 w 127"/>
                  <a:gd name="T11" fmla="*/ 26 h 402"/>
                  <a:gd name="T12" fmla="*/ 3 w 127"/>
                  <a:gd name="T13" fmla="*/ 10 h 402"/>
                  <a:gd name="T14" fmla="*/ 71 w 127"/>
                  <a:gd name="T15" fmla="*/ 0 h 402"/>
                  <a:gd name="T16" fmla="*/ 75 w 127"/>
                  <a:gd name="T17" fmla="*/ 1 h 402"/>
                  <a:gd name="T18" fmla="*/ 80 w 127"/>
                  <a:gd name="T19" fmla="*/ 1 h 402"/>
                  <a:gd name="T20" fmla="*/ 83 w 127"/>
                  <a:gd name="T21" fmla="*/ 1 h 402"/>
                  <a:gd name="T22" fmla="*/ 87 w 127"/>
                  <a:gd name="T23" fmla="*/ 2 h 402"/>
                  <a:gd name="T24" fmla="*/ 104 w 127"/>
                  <a:gd name="T25" fmla="*/ 3 h 402"/>
                  <a:gd name="T26" fmla="*/ 117 w 127"/>
                  <a:gd name="T27" fmla="*/ 5 h 402"/>
                  <a:gd name="T28" fmla="*/ 125 w 127"/>
                  <a:gd name="T29" fmla="*/ 6 h 402"/>
                  <a:gd name="T30" fmla="*/ 127 w 127"/>
                  <a:gd name="T31" fmla="*/ 8 h 4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402"/>
                  <a:gd name="T50" fmla="*/ 127 w 127"/>
                  <a:gd name="T51" fmla="*/ 402 h 4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402">
                    <a:moveTo>
                      <a:pt x="127" y="120"/>
                    </a:moveTo>
                    <a:lnTo>
                      <a:pt x="93" y="120"/>
                    </a:lnTo>
                    <a:lnTo>
                      <a:pt x="10" y="313"/>
                    </a:lnTo>
                    <a:lnTo>
                      <a:pt x="117" y="316"/>
                    </a:lnTo>
                    <a:lnTo>
                      <a:pt x="117" y="402"/>
                    </a:lnTo>
                    <a:lnTo>
                      <a:pt x="0" y="401"/>
                    </a:lnTo>
                    <a:lnTo>
                      <a:pt x="3" y="151"/>
                    </a:lnTo>
                    <a:lnTo>
                      <a:pt x="71" y="0"/>
                    </a:lnTo>
                    <a:lnTo>
                      <a:pt x="75" y="5"/>
                    </a:lnTo>
                    <a:lnTo>
                      <a:pt x="80" y="8"/>
                    </a:lnTo>
                    <a:lnTo>
                      <a:pt x="83" y="13"/>
                    </a:lnTo>
                    <a:lnTo>
                      <a:pt x="87" y="18"/>
                    </a:lnTo>
                    <a:lnTo>
                      <a:pt x="104" y="40"/>
                    </a:lnTo>
                    <a:lnTo>
                      <a:pt x="117" y="65"/>
                    </a:lnTo>
                    <a:lnTo>
                      <a:pt x="125" y="91"/>
                    </a:lnTo>
                    <a:lnTo>
                      <a:pt x="127" y="120"/>
                    </a:lnTo>
                    <a:close/>
                  </a:path>
                </a:pathLst>
              </a:custGeom>
              <a:solidFill>
                <a:srgbClr val="4F6B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3" name="Freeform 118"/>
              <p:cNvSpPr>
                <a:spLocks/>
              </p:cNvSpPr>
              <p:nvPr/>
            </p:nvSpPr>
            <p:spPr bwMode="auto">
              <a:xfrm>
                <a:off x="2277" y="2484"/>
                <a:ext cx="125" cy="199"/>
              </a:xfrm>
              <a:custGeom>
                <a:avLst/>
                <a:gdLst>
                  <a:gd name="T0" fmla="*/ 125 w 125"/>
                  <a:gd name="T1" fmla="*/ 7 h 400"/>
                  <a:gd name="T2" fmla="*/ 91 w 125"/>
                  <a:gd name="T3" fmla="*/ 7 h 400"/>
                  <a:gd name="T4" fmla="*/ 10 w 125"/>
                  <a:gd name="T5" fmla="*/ 19 h 400"/>
                  <a:gd name="T6" fmla="*/ 112 w 125"/>
                  <a:gd name="T7" fmla="*/ 19 h 400"/>
                  <a:gd name="T8" fmla="*/ 112 w 125"/>
                  <a:gd name="T9" fmla="*/ 24 h 400"/>
                  <a:gd name="T10" fmla="*/ 0 w 125"/>
                  <a:gd name="T11" fmla="*/ 24 h 400"/>
                  <a:gd name="T12" fmla="*/ 1 w 125"/>
                  <a:gd name="T13" fmla="*/ 9 h 400"/>
                  <a:gd name="T14" fmla="*/ 69 w 125"/>
                  <a:gd name="T15" fmla="*/ 0 h 400"/>
                  <a:gd name="T16" fmla="*/ 73 w 125"/>
                  <a:gd name="T17" fmla="*/ 0 h 400"/>
                  <a:gd name="T18" fmla="*/ 78 w 125"/>
                  <a:gd name="T19" fmla="*/ 0 h 400"/>
                  <a:gd name="T20" fmla="*/ 81 w 125"/>
                  <a:gd name="T21" fmla="*/ 0 h 400"/>
                  <a:gd name="T22" fmla="*/ 85 w 125"/>
                  <a:gd name="T23" fmla="*/ 1 h 400"/>
                  <a:gd name="T24" fmla="*/ 102 w 125"/>
                  <a:gd name="T25" fmla="*/ 2 h 400"/>
                  <a:gd name="T26" fmla="*/ 114 w 125"/>
                  <a:gd name="T27" fmla="*/ 4 h 400"/>
                  <a:gd name="T28" fmla="*/ 121 w 125"/>
                  <a:gd name="T29" fmla="*/ 5 h 400"/>
                  <a:gd name="T30" fmla="*/ 125 w 125"/>
                  <a:gd name="T31" fmla="*/ 7 h 4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400"/>
                  <a:gd name="T50" fmla="*/ 125 w 125"/>
                  <a:gd name="T51" fmla="*/ 400 h 4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400">
                    <a:moveTo>
                      <a:pt x="125" y="119"/>
                    </a:moveTo>
                    <a:lnTo>
                      <a:pt x="91" y="119"/>
                    </a:lnTo>
                    <a:lnTo>
                      <a:pt x="10" y="312"/>
                    </a:lnTo>
                    <a:lnTo>
                      <a:pt x="112" y="315"/>
                    </a:lnTo>
                    <a:lnTo>
                      <a:pt x="112" y="400"/>
                    </a:lnTo>
                    <a:lnTo>
                      <a:pt x="0" y="398"/>
                    </a:lnTo>
                    <a:lnTo>
                      <a:pt x="1" y="152"/>
                    </a:lnTo>
                    <a:lnTo>
                      <a:pt x="69" y="0"/>
                    </a:lnTo>
                    <a:lnTo>
                      <a:pt x="73" y="5"/>
                    </a:lnTo>
                    <a:lnTo>
                      <a:pt x="78" y="8"/>
                    </a:lnTo>
                    <a:lnTo>
                      <a:pt x="81" y="13"/>
                    </a:lnTo>
                    <a:lnTo>
                      <a:pt x="85" y="18"/>
                    </a:lnTo>
                    <a:lnTo>
                      <a:pt x="102" y="41"/>
                    </a:lnTo>
                    <a:lnTo>
                      <a:pt x="114" y="64"/>
                    </a:lnTo>
                    <a:lnTo>
                      <a:pt x="121" y="90"/>
                    </a:lnTo>
                    <a:lnTo>
                      <a:pt x="125" y="119"/>
                    </a:lnTo>
                    <a:close/>
                  </a:path>
                </a:pathLst>
              </a:custGeom>
              <a:solidFill>
                <a:srgbClr val="637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4" name="Freeform 119"/>
              <p:cNvSpPr>
                <a:spLocks/>
              </p:cNvSpPr>
              <p:nvPr/>
            </p:nvSpPr>
            <p:spPr bwMode="auto">
              <a:xfrm>
                <a:off x="2275" y="2462"/>
                <a:ext cx="42" cy="54"/>
              </a:xfrm>
              <a:custGeom>
                <a:avLst/>
                <a:gdLst>
                  <a:gd name="T0" fmla="*/ 3 w 42"/>
                  <a:gd name="T1" fmla="*/ 0 h 107"/>
                  <a:gd name="T2" fmla="*/ 13 w 42"/>
                  <a:gd name="T3" fmla="*/ 1 h 107"/>
                  <a:gd name="T4" fmla="*/ 23 w 42"/>
                  <a:gd name="T5" fmla="*/ 1 h 107"/>
                  <a:gd name="T6" fmla="*/ 33 w 42"/>
                  <a:gd name="T7" fmla="*/ 1 h 107"/>
                  <a:gd name="T8" fmla="*/ 42 w 42"/>
                  <a:gd name="T9" fmla="*/ 1 h 107"/>
                  <a:gd name="T10" fmla="*/ 0 w 42"/>
                  <a:gd name="T11" fmla="*/ 7 h 107"/>
                  <a:gd name="T12" fmla="*/ 3 w 42"/>
                  <a:gd name="T13" fmla="*/ 0 h 107"/>
                  <a:gd name="T14" fmla="*/ 0 60000 65536"/>
                  <a:gd name="T15" fmla="*/ 0 60000 65536"/>
                  <a:gd name="T16" fmla="*/ 0 60000 65536"/>
                  <a:gd name="T17" fmla="*/ 0 60000 65536"/>
                  <a:gd name="T18" fmla="*/ 0 60000 65536"/>
                  <a:gd name="T19" fmla="*/ 0 60000 65536"/>
                  <a:gd name="T20" fmla="*/ 0 60000 65536"/>
                  <a:gd name="T21" fmla="*/ 0 w 42"/>
                  <a:gd name="T22" fmla="*/ 0 h 107"/>
                  <a:gd name="T23" fmla="*/ 42 w 42"/>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07">
                    <a:moveTo>
                      <a:pt x="3" y="0"/>
                    </a:moveTo>
                    <a:lnTo>
                      <a:pt x="13" y="3"/>
                    </a:lnTo>
                    <a:lnTo>
                      <a:pt x="23" y="5"/>
                    </a:lnTo>
                    <a:lnTo>
                      <a:pt x="33" y="8"/>
                    </a:lnTo>
                    <a:lnTo>
                      <a:pt x="42" y="13"/>
                    </a:lnTo>
                    <a:lnTo>
                      <a:pt x="0" y="107"/>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5" name="Freeform 120"/>
              <p:cNvSpPr>
                <a:spLocks/>
              </p:cNvSpPr>
              <p:nvPr/>
            </p:nvSpPr>
            <p:spPr bwMode="auto">
              <a:xfrm>
                <a:off x="2213" y="2462"/>
                <a:ext cx="37" cy="55"/>
              </a:xfrm>
              <a:custGeom>
                <a:avLst/>
                <a:gdLst>
                  <a:gd name="T0" fmla="*/ 33 w 37"/>
                  <a:gd name="T1" fmla="*/ 6 h 111"/>
                  <a:gd name="T2" fmla="*/ 0 w 37"/>
                  <a:gd name="T3" fmla="*/ 0 h 111"/>
                  <a:gd name="T4" fmla="*/ 9 w 37"/>
                  <a:gd name="T5" fmla="*/ 0 h 111"/>
                  <a:gd name="T6" fmla="*/ 19 w 37"/>
                  <a:gd name="T7" fmla="*/ 0 h 111"/>
                  <a:gd name="T8" fmla="*/ 27 w 37"/>
                  <a:gd name="T9" fmla="*/ 0 h 111"/>
                  <a:gd name="T10" fmla="*/ 37 w 37"/>
                  <a:gd name="T11" fmla="*/ 0 h 111"/>
                  <a:gd name="T12" fmla="*/ 33 w 37"/>
                  <a:gd name="T13" fmla="*/ 6 h 111"/>
                  <a:gd name="T14" fmla="*/ 0 60000 65536"/>
                  <a:gd name="T15" fmla="*/ 0 60000 65536"/>
                  <a:gd name="T16" fmla="*/ 0 60000 65536"/>
                  <a:gd name="T17" fmla="*/ 0 60000 65536"/>
                  <a:gd name="T18" fmla="*/ 0 60000 65536"/>
                  <a:gd name="T19" fmla="*/ 0 60000 65536"/>
                  <a:gd name="T20" fmla="*/ 0 60000 65536"/>
                  <a:gd name="T21" fmla="*/ 0 w 37"/>
                  <a:gd name="T22" fmla="*/ 0 h 111"/>
                  <a:gd name="T23" fmla="*/ 37 w 37"/>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11">
                    <a:moveTo>
                      <a:pt x="33" y="111"/>
                    </a:moveTo>
                    <a:lnTo>
                      <a:pt x="0" y="7"/>
                    </a:lnTo>
                    <a:lnTo>
                      <a:pt x="9" y="5"/>
                    </a:lnTo>
                    <a:lnTo>
                      <a:pt x="19" y="2"/>
                    </a:lnTo>
                    <a:lnTo>
                      <a:pt x="27" y="0"/>
                    </a:lnTo>
                    <a:lnTo>
                      <a:pt x="37" y="0"/>
                    </a:lnTo>
                    <a:lnTo>
                      <a:pt x="33" y="1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6" name="Freeform 121"/>
              <p:cNvSpPr>
                <a:spLocks/>
              </p:cNvSpPr>
              <p:nvPr/>
            </p:nvSpPr>
            <p:spPr bwMode="auto">
              <a:xfrm>
                <a:off x="2182" y="2228"/>
                <a:ext cx="209" cy="196"/>
              </a:xfrm>
              <a:custGeom>
                <a:avLst/>
                <a:gdLst>
                  <a:gd name="T0" fmla="*/ 3 w 209"/>
                  <a:gd name="T1" fmla="*/ 19 h 391"/>
                  <a:gd name="T2" fmla="*/ 3 w 209"/>
                  <a:gd name="T3" fmla="*/ 17 h 391"/>
                  <a:gd name="T4" fmla="*/ 2 w 209"/>
                  <a:gd name="T5" fmla="*/ 13 h 391"/>
                  <a:gd name="T6" fmla="*/ 0 w 209"/>
                  <a:gd name="T7" fmla="*/ 8 h 391"/>
                  <a:gd name="T8" fmla="*/ 0 w 209"/>
                  <a:gd name="T9" fmla="*/ 5 h 391"/>
                  <a:gd name="T10" fmla="*/ 12 w 209"/>
                  <a:gd name="T11" fmla="*/ 4 h 391"/>
                  <a:gd name="T12" fmla="*/ 24 w 209"/>
                  <a:gd name="T13" fmla="*/ 3 h 391"/>
                  <a:gd name="T14" fmla="*/ 35 w 209"/>
                  <a:gd name="T15" fmla="*/ 2 h 391"/>
                  <a:gd name="T16" fmla="*/ 45 w 209"/>
                  <a:gd name="T17" fmla="*/ 2 h 391"/>
                  <a:gd name="T18" fmla="*/ 55 w 209"/>
                  <a:gd name="T19" fmla="*/ 1 h 391"/>
                  <a:gd name="T20" fmla="*/ 64 w 209"/>
                  <a:gd name="T21" fmla="*/ 1 h 391"/>
                  <a:gd name="T22" fmla="*/ 71 w 209"/>
                  <a:gd name="T23" fmla="*/ 1 h 391"/>
                  <a:gd name="T24" fmla="*/ 76 w 209"/>
                  <a:gd name="T25" fmla="*/ 0 h 391"/>
                  <a:gd name="T26" fmla="*/ 86 w 209"/>
                  <a:gd name="T27" fmla="*/ 1 h 391"/>
                  <a:gd name="T28" fmla="*/ 93 w 209"/>
                  <a:gd name="T29" fmla="*/ 1 h 391"/>
                  <a:gd name="T30" fmla="*/ 96 w 209"/>
                  <a:gd name="T31" fmla="*/ 2 h 391"/>
                  <a:gd name="T32" fmla="*/ 96 w 209"/>
                  <a:gd name="T33" fmla="*/ 2 h 391"/>
                  <a:gd name="T34" fmla="*/ 99 w 209"/>
                  <a:gd name="T35" fmla="*/ 4 h 391"/>
                  <a:gd name="T36" fmla="*/ 102 w 209"/>
                  <a:gd name="T37" fmla="*/ 4 h 391"/>
                  <a:gd name="T38" fmla="*/ 109 w 209"/>
                  <a:gd name="T39" fmla="*/ 3 h 391"/>
                  <a:gd name="T40" fmla="*/ 115 w 209"/>
                  <a:gd name="T41" fmla="*/ 3 h 391"/>
                  <a:gd name="T42" fmla="*/ 118 w 209"/>
                  <a:gd name="T43" fmla="*/ 3 h 391"/>
                  <a:gd name="T44" fmla="*/ 128 w 209"/>
                  <a:gd name="T45" fmla="*/ 3 h 391"/>
                  <a:gd name="T46" fmla="*/ 139 w 209"/>
                  <a:gd name="T47" fmla="*/ 2 h 391"/>
                  <a:gd name="T48" fmla="*/ 151 w 209"/>
                  <a:gd name="T49" fmla="*/ 2 h 391"/>
                  <a:gd name="T50" fmla="*/ 163 w 209"/>
                  <a:gd name="T51" fmla="*/ 2 h 391"/>
                  <a:gd name="T52" fmla="*/ 173 w 209"/>
                  <a:gd name="T53" fmla="*/ 1 h 391"/>
                  <a:gd name="T54" fmla="*/ 181 w 209"/>
                  <a:gd name="T55" fmla="*/ 1 h 391"/>
                  <a:gd name="T56" fmla="*/ 189 w 209"/>
                  <a:gd name="T57" fmla="*/ 1 h 391"/>
                  <a:gd name="T58" fmla="*/ 194 w 209"/>
                  <a:gd name="T59" fmla="*/ 1 h 391"/>
                  <a:gd name="T60" fmla="*/ 194 w 209"/>
                  <a:gd name="T61" fmla="*/ 1 h 391"/>
                  <a:gd name="T62" fmla="*/ 194 w 209"/>
                  <a:gd name="T63" fmla="*/ 1 h 391"/>
                  <a:gd name="T64" fmla="*/ 194 w 209"/>
                  <a:gd name="T65" fmla="*/ 1 h 391"/>
                  <a:gd name="T66" fmla="*/ 194 w 209"/>
                  <a:gd name="T67" fmla="*/ 1 h 391"/>
                  <a:gd name="T68" fmla="*/ 193 w 209"/>
                  <a:gd name="T69" fmla="*/ 2 h 391"/>
                  <a:gd name="T70" fmla="*/ 189 w 209"/>
                  <a:gd name="T71" fmla="*/ 3 h 391"/>
                  <a:gd name="T72" fmla="*/ 181 w 209"/>
                  <a:gd name="T73" fmla="*/ 4 h 391"/>
                  <a:gd name="T74" fmla="*/ 173 w 209"/>
                  <a:gd name="T75" fmla="*/ 4 h 391"/>
                  <a:gd name="T76" fmla="*/ 168 w 209"/>
                  <a:gd name="T77" fmla="*/ 5 h 391"/>
                  <a:gd name="T78" fmla="*/ 209 w 209"/>
                  <a:gd name="T79" fmla="*/ 18 h 391"/>
                  <a:gd name="T80" fmla="*/ 167 w 209"/>
                  <a:gd name="T81" fmla="*/ 18 h 391"/>
                  <a:gd name="T82" fmla="*/ 167 w 209"/>
                  <a:gd name="T83" fmla="*/ 19 h 391"/>
                  <a:gd name="T84" fmla="*/ 165 w 209"/>
                  <a:gd name="T85" fmla="*/ 20 h 391"/>
                  <a:gd name="T86" fmla="*/ 161 w 209"/>
                  <a:gd name="T87" fmla="*/ 21 h 391"/>
                  <a:gd name="T88" fmla="*/ 152 w 209"/>
                  <a:gd name="T89" fmla="*/ 22 h 391"/>
                  <a:gd name="T90" fmla="*/ 144 w 209"/>
                  <a:gd name="T91" fmla="*/ 23 h 391"/>
                  <a:gd name="T92" fmla="*/ 131 w 209"/>
                  <a:gd name="T93" fmla="*/ 24 h 391"/>
                  <a:gd name="T94" fmla="*/ 118 w 209"/>
                  <a:gd name="T95" fmla="*/ 25 h 391"/>
                  <a:gd name="T96" fmla="*/ 102 w 209"/>
                  <a:gd name="T97" fmla="*/ 25 h 391"/>
                  <a:gd name="T98" fmla="*/ 86 w 209"/>
                  <a:gd name="T99" fmla="*/ 25 h 391"/>
                  <a:gd name="T100" fmla="*/ 77 w 209"/>
                  <a:gd name="T101" fmla="*/ 25 h 391"/>
                  <a:gd name="T102" fmla="*/ 68 w 209"/>
                  <a:gd name="T103" fmla="*/ 25 h 391"/>
                  <a:gd name="T104" fmla="*/ 61 w 209"/>
                  <a:gd name="T105" fmla="*/ 25 h 391"/>
                  <a:gd name="T106" fmla="*/ 54 w 209"/>
                  <a:gd name="T107" fmla="*/ 25 h 391"/>
                  <a:gd name="T108" fmla="*/ 47 w 209"/>
                  <a:gd name="T109" fmla="*/ 24 h 391"/>
                  <a:gd name="T110" fmla="*/ 40 w 209"/>
                  <a:gd name="T111" fmla="*/ 24 h 391"/>
                  <a:gd name="T112" fmla="*/ 34 w 209"/>
                  <a:gd name="T113" fmla="*/ 24 h 391"/>
                  <a:gd name="T114" fmla="*/ 28 w 209"/>
                  <a:gd name="T115" fmla="*/ 23 h 391"/>
                  <a:gd name="T116" fmla="*/ 18 w 209"/>
                  <a:gd name="T117" fmla="*/ 22 h 391"/>
                  <a:gd name="T118" fmla="*/ 9 w 209"/>
                  <a:gd name="T119" fmla="*/ 21 h 391"/>
                  <a:gd name="T120" fmla="*/ 5 w 209"/>
                  <a:gd name="T121" fmla="*/ 20 h 391"/>
                  <a:gd name="T122" fmla="*/ 3 w 209"/>
                  <a:gd name="T123" fmla="*/ 19 h 3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
                  <a:gd name="T187" fmla="*/ 0 h 391"/>
                  <a:gd name="T188" fmla="*/ 209 w 209"/>
                  <a:gd name="T189" fmla="*/ 391 h 3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 h="391">
                    <a:moveTo>
                      <a:pt x="3" y="300"/>
                    </a:moveTo>
                    <a:lnTo>
                      <a:pt x="3" y="269"/>
                    </a:lnTo>
                    <a:lnTo>
                      <a:pt x="2" y="199"/>
                    </a:lnTo>
                    <a:lnTo>
                      <a:pt x="0" y="122"/>
                    </a:lnTo>
                    <a:lnTo>
                      <a:pt x="0" y="70"/>
                    </a:lnTo>
                    <a:lnTo>
                      <a:pt x="12" y="55"/>
                    </a:lnTo>
                    <a:lnTo>
                      <a:pt x="24" y="42"/>
                    </a:lnTo>
                    <a:lnTo>
                      <a:pt x="35" y="31"/>
                    </a:lnTo>
                    <a:lnTo>
                      <a:pt x="45" y="19"/>
                    </a:lnTo>
                    <a:lnTo>
                      <a:pt x="55" y="11"/>
                    </a:lnTo>
                    <a:lnTo>
                      <a:pt x="64" y="5"/>
                    </a:lnTo>
                    <a:lnTo>
                      <a:pt x="71" y="1"/>
                    </a:lnTo>
                    <a:lnTo>
                      <a:pt x="76" y="0"/>
                    </a:lnTo>
                    <a:lnTo>
                      <a:pt x="86" y="6"/>
                    </a:lnTo>
                    <a:lnTo>
                      <a:pt x="93" y="16"/>
                    </a:lnTo>
                    <a:lnTo>
                      <a:pt x="96" y="24"/>
                    </a:lnTo>
                    <a:lnTo>
                      <a:pt x="96" y="29"/>
                    </a:lnTo>
                    <a:lnTo>
                      <a:pt x="99" y="52"/>
                    </a:lnTo>
                    <a:lnTo>
                      <a:pt x="102" y="50"/>
                    </a:lnTo>
                    <a:lnTo>
                      <a:pt x="109" y="45"/>
                    </a:lnTo>
                    <a:lnTo>
                      <a:pt x="115" y="42"/>
                    </a:lnTo>
                    <a:lnTo>
                      <a:pt x="118" y="41"/>
                    </a:lnTo>
                    <a:lnTo>
                      <a:pt x="128" y="34"/>
                    </a:lnTo>
                    <a:lnTo>
                      <a:pt x="139" y="27"/>
                    </a:lnTo>
                    <a:lnTo>
                      <a:pt x="151" y="23"/>
                    </a:lnTo>
                    <a:lnTo>
                      <a:pt x="163" y="18"/>
                    </a:lnTo>
                    <a:lnTo>
                      <a:pt x="173" y="14"/>
                    </a:lnTo>
                    <a:lnTo>
                      <a:pt x="181" y="13"/>
                    </a:lnTo>
                    <a:lnTo>
                      <a:pt x="189" y="13"/>
                    </a:lnTo>
                    <a:lnTo>
                      <a:pt x="194" y="14"/>
                    </a:lnTo>
                    <a:lnTo>
                      <a:pt x="194" y="16"/>
                    </a:lnTo>
                    <a:lnTo>
                      <a:pt x="193" y="26"/>
                    </a:lnTo>
                    <a:lnTo>
                      <a:pt x="189" y="37"/>
                    </a:lnTo>
                    <a:lnTo>
                      <a:pt x="181" y="52"/>
                    </a:lnTo>
                    <a:lnTo>
                      <a:pt x="173" y="63"/>
                    </a:lnTo>
                    <a:lnTo>
                      <a:pt x="168" y="70"/>
                    </a:lnTo>
                    <a:lnTo>
                      <a:pt x="209" y="282"/>
                    </a:lnTo>
                    <a:lnTo>
                      <a:pt x="167" y="285"/>
                    </a:lnTo>
                    <a:lnTo>
                      <a:pt x="167" y="300"/>
                    </a:lnTo>
                    <a:lnTo>
                      <a:pt x="165" y="318"/>
                    </a:lnTo>
                    <a:lnTo>
                      <a:pt x="161" y="336"/>
                    </a:lnTo>
                    <a:lnTo>
                      <a:pt x="152" y="350"/>
                    </a:lnTo>
                    <a:lnTo>
                      <a:pt x="144" y="365"/>
                    </a:lnTo>
                    <a:lnTo>
                      <a:pt x="131" y="375"/>
                    </a:lnTo>
                    <a:lnTo>
                      <a:pt x="118" y="385"/>
                    </a:lnTo>
                    <a:lnTo>
                      <a:pt x="102" y="390"/>
                    </a:lnTo>
                    <a:lnTo>
                      <a:pt x="86" y="391"/>
                    </a:lnTo>
                    <a:lnTo>
                      <a:pt x="77" y="391"/>
                    </a:lnTo>
                    <a:lnTo>
                      <a:pt x="68" y="390"/>
                    </a:lnTo>
                    <a:lnTo>
                      <a:pt x="61" y="388"/>
                    </a:lnTo>
                    <a:lnTo>
                      <a:pt x="54" y="385"/>
                    </a:lnTo>
                    <a:lnTo>
                      <a:pt x="47" y="380"/>
                    </a:lnTo>
                    <a:lnTo>
                      <a:pt x="40" y="377"/>
                    </a:lnTo>
                    <a:lnTo>
                      <a:pt x="34" y="372"/>
                    </a:lnTo>
                    <a:lnTo>
                      <a:pt x="28" y="365"/>
                    </a:lnTo>
                    <a:lnTo>
                      <a:pt x="18" y="350"/>
                    </a:lnTo>
                    <a:lnTo>
                      <a:pt x="9" y="334"/>
                    </a:lnTo>
                    <a:lnTo>
                      <a:pt x="5" y="318"/>
                    </a:lnTo>
                    <a:lnTo>
                      <a:pt x="3" y="300"/>
                    </a:lnTo>
                    <a:close/>
                  </a:path>
                </a:pathLst>
              </a:custGeom>
              <a:solidFill>
                <a:srgbClr val="D351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7" name="Freeform 122"/>
              <p:cNvSpPr>
                <a:spLocks/>
              </p:cNvSpPr>
              <p:nvPr/>
            </p:nvSpPr>
            <p:spPr bwMode="auto">
              <a:xfrm>
                <a:off x="2184" y="2229"/>
                <a:ext cx="205" cy="194"/>
              </a:xfrm>
              <a:custGeom>
                <a:avLst/>
                <a:gdLst>
                  <a:gd name="T0" fmla="*/ 3 w 205"/>
                  <a:gd name="T1" fmla="*/ 18 h 389"/>
                  <a:gd name="T2" fmla="*/ 3 w 205"/>
                  <a:gd name="T3" fmla="*/ 16 h 389"/>
                  <a:gd name="T4" fmla="*/ 1 w 205"/>
                  <a:gd name="T5" fmla="*/ 12 h 389"/>
                  <a:gd name="T6" fmla="*/ 0 w 205"/>
                  <a:gd name="T7" fmla="*/ 7 h 389"/>
                  <a:gd name="T8" fmla="*/ 0 w 205"/>
                  <a:gd name="T9" fmla="*/ 4 h 389"/>
                  <a:gd name="T10" fmla="*/ 11 w 205"/>
                  <a:gd name="T11" fmla="*/ 3 h 389"/>
                  <a:gd name="T12" fmla="*/ 22 w 205"/>
                  <a:gd name="T13" fmla="*/ 2 h 389"/>
                  <a:gd name="T14" fmla="*/ 33 w 205"/>
                  <a:gd name="T15" fmla="*/ 1 h 389"/>
                  <a:gd name="T16" fmla="*/ 43 w 205"/>
                  <a:gd name="T17" fmla="*/ 1 h 389"/>
                  <a:gd name="T18" fmla="*/ 53 w 205"/>
                  <a:gd name="T19" fmla="*/ 0 h 389"/>
                  <a:gd name="T20" fmla="*/ 62 w 205"/>
                  <a:gd name="T21" fmla="*/ 0 h 389"/>
                  <a:gd name="T22" fmla="*/ 69 w 205"/>
                  <a:gd name="T23" fmla="*/ 0 h 389"/>
                  <a:gd name="T24" fmla="*/ 74 w 205"/>
                  <a:gd name="T25" fmla="*/ 0 h 389"/>
                  <a:gd name="T26" fmla="*/ 84 w 205"/>
                  <a:gd name="T27" fmla="*/ 0 h 389"/>
                  <a:gd name="T28" fmla="*/ 91 w 205"/>
                  <a:gd name="T29" fmla="*/ 1 h 389"/>
                  <a:gd name="T30" fmla="*/ 94 w 205"/>
                  <a:gd name="T31" fmla="*/ 1 h 389"/>
                  <a:gd name="T32" fmla="*/ 94 w 205"/>
                  <a:gd name="T33" fmla="*/ 1 h 389"/>
                  <a:gd name="T34" fmla="*/ 97 w 205"/>
                  <a:gd name="T35" fmla="*/ 3 h 389"/>
                  <a:gd name="T36" fmla="*/ 100 w 205"/>
                  <a:gd name="T37" fmla="*/ 3 h 389"/>
                  <a:gd name="T38" fmla="*/ 106 w 205"/>
                  <a:gd name="T39" fmla="*/ 2 h 389"/>
                  <a:gd name="T40" fmla="*/ 111 w 205"/>
                  <a:gd name="T41" fmla="*/ 2 h 389"/>
                  <a:gd name="T42" fmla="*/ 114 w 205"/>
                  <a:gd name="T43" fmla="*/ 2 h 389"/>
                  <a:gd name="T44" fmla="*/ 124 w 205"/>
                  <a:gd name="T45" fmla="*/ 2 h 389"/>
                  <a:gd name="T46" fmla="*/ 136 w 205"/>
                  <a:gd name="T47" fmla="*/ 1 h 389"/>
                  <a:gd name="T48" fmla="*/ 147 w 205"/>
                  <a:gd name="T49" fmla="*/ 1 h 389"/>
                  <a:gd name="T50" fmla="*/ 159 w 205"/>
                  <a:gd name="T51" fmla="*/ 1 h 389"/>
                  <a:gd name="T52" fmla="*/ 168 w 205"/>
                  <a:gd name="T53" fmla="*/ 0 h 389"/>
                  <a:gd name="T54" fmla="*/ 178 w 205"/>
                  <a:gd name="T55" fmla="*/ 0 h 389"/>
                  <a:gd name="T56" fmla="*/ 185 w 205"/>
                  <a:gd name="T57" fmla="*/ 0 h 389"/>
                  <a:gd name="T58" fmla="*/ 189 w 205"/>
                  <a:gd name="T59" fmla="*/ 0 h 389"/>
                  <a:gd name="T60" fmla="*/ 191 w 205"/>
                  <a:gd name="T61" fmla="*/ 0 h 389"/>
                  <a:gd name="T62" fmla="*/ 191 w 205"/>
                  <a:gd name="T63" fmla="*/ 0 h 389"/>
                  <a:gd name="T64" fmla="*/ 191 w 205"/>
                  <a:gd name="T65" fmla="*/ 1 h 389"/>
                  <a:gd name="T66" fmla="*/ 191 w 205"/>
                  <a:gd name="T67" fmla="*/ 1 h 389"/>
                  <a:gd name="T68" fmla="*/ 189 w 205"/>
                  <a:gd name="T69" fmla="*/ 1 h 389"/>
                  <a:gd name="T70" fmla="*/ 185 w 205"/>
                  <a:gd name="T71" fmla="*/ 2 h 389"/>
                  <a:gd name="T72" fmla="*/ 178 w 205"/>
                  <a:gd name="T73" fmla="*/ 3 h 389"/>
                  <a:gd name="T74" fmla="*/ 169 w 205"/>
                  <a:gd name="T75" fmla="*/ 4 h 389"/>
                  <a:gd name="T76" fmla="*/ 165 w 205"/>
                  <a:gd name="T77" fmla="*/ 4 h 389"/>
                  <a:gd name="T78" fmla="*/ 205 w 205"/>
                  <a:gd name="T79" fmla="*/ 17 h 389"/>
                  <a:gd name="T80" fmla="*/ 163 w 205"/>
                  <a:gd name="T81" fmla="*/ 17 h 389"/>
                  <a:gd name="T82" fmla="*/ 163 w 205"/>
                  <a:gd name="T83" fmla="*/ 18 h 389"/>
                  <a:gd name="T84" fmla="*/ 162 w 205"/>
                  <a:gd name="T85" fmla="*/ 19 h 389"/>
                  <a:gd name="T86" fmla="*/ 158 w 205"/>
                  <a:gd name="T87" fmla="*/ 20 h 389"/>
                  <a:gd name="T88" fmla="*/ 149 w 205"/>
                  <a:gd name="T89" fmla="*/ 21 h 389"/>
                  <a:gd name="T90" fmla="*/ 140 w 205"/>
                  <a:gd name="T91" fmla="*/ 22 h 389"/>
                  <a:gd name="T92" fmla="*/ 127 w 205"/>
                  <a:gd name="T93" fmla="*/ 23 h 389"/>
                  <a:gd name="T94" fmla="*/ 114 w 205"/>
                  <a:gd name="T95" fmla="*/ 23 h 389"/>
                  <a:gd name="T96" fmla="*/ 98 w 205"/>
                  <a:gd name="T97" fmla="*/ 24 h 389"/>
                  <a:gd name="T98" fmla="*/ 82 w 205"/>
                  <a:gd name="T99" fmla="*/ 24 h 389"/>
                  <a:gd name="T100" fmla="*/ 74 w 205"/>
                  <a:gd name="T101" fmla="*/ 24 h 389"/>
                  <a:gd name="T102" fmla="*/ 66 w 205"/>
                  <a:gd name="T103" fmla="*/ 24 h 389"/>
                  <a:gd name="T104" fmla="*/ 59 w 205"/>
                  <a:gd name="T105" fmla="*/ 24 h 389"/>
                  <a:gd name="T106" fmla="*/ 52 w 205"/>
                  <a:gd name="T107" fmla="*/ 23 h 389"/>
                  <a:gd name="T108" fmla="*/ 45 w 205"/>
                  <a:gd name="T109" fmla="*/ 23 h 389"/>
                  <a:gd name="T110" fmla="*/ 39 w 205"/>
                  <a:gd name="T111" fmla="*/ 23 h 389"/>
                  <a:gd name="T112" fmla="*/ 32 w 205"/>
                  <a:gd name="T113" fmla="*/ 22 h 389"/>
                  <a:gd name="T114" fmla="*/ 26 w 205"/>
                  <a:gd name="T115" fmla="*/ 22 h 389"/>
                  <a:gd name="T116" fmla="*/ 16 w 205"/>
                  <a:gd name="T117" fmla="*/ 21 h 389"/>
                  <a:gd name="T118" fmla="*/ 9 w 205"/>
                  <a:gd name="T119" fmla="*/ 20 h 389"/>
                  <a:gd name="T120" fmla="*/ 4 w 205"/>
                  <a:gd name="T121" fmla="*/ 19 h 389"/>
                  <a:gd name="T122" fmla="*/ 3 w 205"/>
                  <a:gd name="T123" fmla="*/ 18 h 3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389"/>
                  <a:gd name="T188" fmla="*/ 205 w 205"/>
                  <a:gd name="T189" fmla="*/ 389 h 3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389">
                    <a:moveTo>
                      <a:pt x="3" y="297"/>
                    </a:moveTo>
                    <a:lnTo>
                      <a:pt x="3" y="266"/>
                    </a:lnTo>
                    <a:lnTo>
                      <a:pt x="1" y="198"/>
                    </a:lnTo>
                    <a:lnTo>
                      <a:pt x="0" y="121"/>
                    </a:lnTo>
                    <a:lnTo>
                      <a:pt x="0" y="71"/>
                    </a:lnTo>
                    <a:lnTo>
                      <a:pt x="11" y="56"/>
                    </a:lnTo>
                    <a:lnTo>
                      <a:pt x="22" y="43"/>
                    </a:lnTo>
                    <a:lnTo>
                      <a:pt x="33" y="31"/>
                    </a:lnTo>
                    <a:lnTo>
                      <a:pt x="43" y="20"/>
                    </a:lnTo>
                    <a:lnTo>
                      <a:pt x="53" y="12"/>
                    </a:lnTo>
                    <a:lnTo>
                      <a:pt x="62" y="5"/>
                    </a:lnTo>
                    <a:lnTo>
                      <a:pt x="69" y="2"/>
                    </a:lnTo>
                    <a:lnTo>
                      <a:pt x="74" y="0"/>
                    </a:lnTo>
                    <a:lnTo>
                      <a:pt x="84" y="7"/>
                    </a:lnTo>
                    <a:lnTo>
                      <a:pt x="91" y="17"/>
                    </a:lnTo>
                    <a:lnTo>
                      <a:pt x="94" y="23"/>
                    </a:lnTo>
                    <a:lnTo>
                      <a:pt x="94" y="28"/>
                    </a:lnTo>
                    <a:lnTo>
                      <a:pt x="97" y="51"/>
                    </a:lnTo>
                    <a:lnTo>
                      <a:pt x="100" y="49"/>
                    </a:lnTo>
                    <a:lnTo>
                      <a:pt x="106" y="46"/>
                    </a:lnTo>
                    <a:lnTo>
                      <a:pt x="111" y="43"/>
                    </a:lnTo>
                    <a:lnTo>
                      <a:pt x="114" y="41"/>
                    </a:lnTo>
                    <a:lnTo>
                      <a:pt x="124" y="35"/>
                    </a:lnTo>
                    <a:lnTo>
                      <a:pt x="136" y="28"/>
                    </a:lnTo>
                    <a:lnTo>
                      <a:pt x="147" y="23"/>
                    </a:lnTo>
                    <a:lnTo>
                      <a:pt x="159" y="18"/>
                    </a:lnTo>
                    <a:lnTo>
                      <a:pt x="168" y="15"/>
                    </a:lnTo>
                    <a:lnTo>
                      <a:pt x="178" y="13"/>
                    </a:lnTo>
                    <a:lnTo>
                      <a:pt x="185" y="13"/>
                    </a:lnTo>
                    <a:lnTo>
                      <a:pt x="189" y="15"/>
                    </a:lnTo>
                    <a:lnTo>
                      <a:pt x="191" y="15"/>
                    </a:lnTo>
                    <a:lnTo>
                      <a:pt x="191" y="17"/>
                    </a:lnTo>
                    <a:lnTo>
                      <a:pt x="189" y="25"/>
                    </a:lnTo>
                    <a:lnTo>
                      <a:pt x="185" y="38"/>
                    </a:lnTo>
                    <a:lnTo>
                      <a:pt x="178" y="51"/>
                    </a:lnTo>
                    <a:lnTo>
                      <a:pt x="169" y="64"/>
                    </a:lnTo>
                    <a:lnTo>
                      <a:pt x="165" y="71"/>
                    </a:lnTo>
                    <a:lnTo>
                      <a:pt x="205" y="279"/>
                    </a:lnTo>
                    <a:lnTo>
                      <a:pt x="163" y="283"/>
                    </a:lnTo>
                    <a:lnTo>
                      <a:pt x="163" y="297"/>
                    </a:lnTo>
                    <a:lnTo>
                      <a:pt x="162" y="315"/>
                    </a:lnTo>
                    <a:lnTo>
                      <a:pt x="158" y="333"/>
                    </a:lnTo>
                    <a:lnTo>
                      <a:pt x="149" y="348"/>
                    </a:lnTo>
                    <a:lnTo>
                      <a:pt x="140" y="362"/>
                    </a:lnTo>
                    <a:lnTo>
                      <a:pt x="127" y="372"/>
                    </a:lnTo>
                    <a:lnTo>
                      <a:pt x="114" y="382"/>
                    </a:lnTo>
                    <a:lnTo>
                      <a:pt x="98" y="387"/>
                    </a:lnTo>
                    <a:lnTo>
                      <a:pt x="82" y="389"/>
                    </a:lnTo>
                    <a:lnTo>
                      <a:pt x="74" y="389"/>
                    </a:lnTo>
                    <a:lnTo>
                      <a:pt x="66" y="387"/>
                    </a:lnTo>
                    <a:lnTo>
                      <a:pt x="59" y="385"/>
                    </a:lnTo>
                    <a:lnTo>
                      <a:pt x="52" y="382"/>
                    </a:lnTo>
                    <a:lnTo>
                      <a:pt x="45" y="377"/>
                    </a:lnTo>
                    <a:lnTo>
                      <a:pt x="39" y="372"/>
                    </a:lnTo>
                    <a:lnTo>
                      <a:pt x="32" y="367"/>
                    </a:lnTo>
                    <a:lnTo>
                      <a:pt x="26" y="361"/>
                    </a:lnTo>
                    <a:lnTo>
                      <a:pt x="16" y="348"/>
                    </a:lnTo>
                    <a:lnTo>
                      <a:pt x="9" y="331"/>
                    </a:lnTo>
                    <a:lnTo>
                      <a:pt x="4" y="315"/>
                    </a:lnTo>
                    <a:lnTo>
                      <a:pt x="3" y="297"/>
                    </a:lnTo>
                    <a:close/>
                  </a:path>
                </a:pathLst>
              </a:custGeom>
              <a:solidFill>
                <a:srgbClr val="D65E9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8" name="Freeform 123"/>
              <p:cNvSpPr>
                <a:spLocks/>
              </p:cNvSpPr>
              <p:nvPr/>
            </p:nvSpPr>
            <p:spPr bwMode="auto">
              <a:xfrm>
                <a:off x="2184" y="2230"/>
                <a:ext cx="202" cy="192"/>
              </a:xfrm>
              <a:custGeom>
                <a:avLst/>
                <a:gdLst>
                  <a:gd name="T0" fmla="*/ 3 w 202"/>
                  <a:gd name="T1" fmla="*/ 19 h 383"/>
                  <a:gd name="T2" fmla="*/ 3 w 202"/>
                  <a:gd name="T3" fmla="*/ 17 h 383"/>
                  <a:gd name="T4" fmla="*/ 1 w 202"/>
                  <a:gd name="T5" fmla="*/ 13 h 383"/>
                  <a:gd name="T6" fmla="*/ 1 w 202"/>
                  <a:gd name="T7" fmla="*/ 8 h 383"/>
                  <a:gd name="T8" fmla="*/ 0 w 202"/>
                  <a:gd name="T9" fmla="*/ 5 h 383"/>
                  <a:gd name="T10" fmla="*/ 11 w 202"/>
                  <a:gd name="T11" fmla="*/ 4 h 383"/>
                  <a:gd name="T12" fmla="*/ 22 w 202"/>
                  <a:gd name="T13" fmla="*/ 3 h 383"/>
                  <a:gd name="T14" fmla="*/ 33 w 202"/>
                  <a:gd name="T15" fmla="*/ 2 h 383"/>
                  <a:gd name="T16" fmla="*/ 43 w 202"/>
                  <a:gd name="T17" fmla="*/ 2 h 383"/>
                  <a:gd name="T18" fmla="*/ 53 w 202"/>
                  <a:gd name="T19" fmla="*/ 1 h 383"/>
                  <a:gd name="T20" fmla="*/ 62 w 202"/>
                  <a:gd name="T21" fmla="*/ 1 h 383"/>
                  <a:gd name="T22" fmla="*/ 69 w 202"/>
                  <a:gd name="T23" fmla="*/ 1 h 383"/>
                  <a:gd name="T24" fmla="*/ 74 w 202"/>
                  <a:gd name="T25" fmla="*/ 0 h 383"/>
                  <a:gd name="T26" fmla="*/ 84 w 202"/>
                  <a:gd name="T27" fmla="*/ 1 h 383"/>
                  <a:gd name="T28" fmla="*/ 91 w 202"/>
                  <a:gd name="T29" fmla="*/ 1 h 383"/>
                  <a:gd name="T30" fmla="*/ 94 w 202"/>
                  <a:gd name="T31" fmla="*/ 2 h 383"/>
                  <a:gd name="T32" fmla="*/ 94 w 202"/>
                  <a:gd name="T33" fmla="*/ 2 h 383"/>
                  <a:gd name="T34" fmla="*/ 95 w 202"/>
                  <a:gd name="T35" fmla="*/ 4 h 383"/>
                  <a:gd name="T36" fmla="*/ 98 w 202"/>
                  <a:gd name="T37" fmla="*/ 4 h 383"/>
                  <a:gd name="T38" fmla="*/ 106 w 202"/>
                  <a:gd name="T39" fmla="*/ 3 h 383"/>
                  <a:gd name="T40" fmla="*/ 111 w 202"/>
                  <a:gd name="T41" fmla="*/ 3 h 383"/>
                  <a:gd name="T42" fmla="*/ 114 w 202"/>
                  <a:gd name="T43" fmla="*/ 3 h 383"/>
                  <a:gd name="T44" fmla="*/ 124 w 202"/>
                  <a:gd name="T45" fmla="*/ 3 h 383"/>
                  <a:gd name="T46" fmla="*/ 134 w 202"/>
                  <a:gd name="T47" fmla="*/ 2 h 383"/>
                  <a:gd name="T48" fmla="*/ 146 w 202"/>
                  <a:gd name="T49" fmla="*/ 2 h 383"/>
                  <a:gd name="T50" fmla="*/ 156 w 202"/>
                  <a:gd name="T51" fmla="*/ 2 h 383"/>
                  <a:gd name="T52" fmla="*/ 166 w 202"/>
                  <a:gd name="T53" fmla="*/ 1 h 383"/>
                  <a:gd name="T54" fmla="*/ 175 w 202"/>
                  <a:gd name="T55" fmla="*/ 1 h 383"/>
                  <a:gd name="T56" fmla="*/ 182 w 202"/>
                  <a:gd name="T57" fmla="*/ 1 h 383"/>
                  <a:gd name="T58" fmla="*/ 188 w 202"/>
                  <a:gd name="T59" fmla="*/ 1 h 383"/>
                  <a:gd name="T60" fmla="*/ 188 w 202"/>
                  <a:gd name="T61" fmla="*/ 1 h 383"/>
                  <a:gd name="T62" fmla="*/ 188 w 202"/>
                  <a:gd name="T63" fmla="*/ 1 h 383"/>
                  <a:gd name="T64" fmla="*/ 188 w 202"/>
                  <a:gd name="T65" fmla="*/ 1 h 383"/>
                  <a:gd name="T66" fmla="*/ 188 w 202"/>
                  <a:gd name="T67" fmla="*/ 1 h 383"/>
                  <a:gd name="T68" fmla="*/ 187 w 202"/>
                  <a:gd name="T69" fmla="*/ 2 h 383"/>
                  <a:gd name="T70" fmla="*/ 182 w 202"/>
                  <a:gd name="T71" fmla="*/ 3 h 383"/>
                  <a:gd name="T72" fmla="*/ 176 w 202"/>
                  <a:gd name="T73" fmla="*/ 4 h 383"/>
                  <a:gd name="T74" fmla="*/ 168 w 202"/>
                  <a:gd name="T75" fmla="*/ 4 h 383"/>
                  <a:gd name="T76" fmla="*/ 163 w 202"/>
                  <a:gd name="T77" fmla="*/ 5 h 383"/>
                  <a:gd name="T78" fmla="*/ 202 w 202"/>
                  <a:gd name="T79" fmla="*/ 18 h 383"/>
                  <a:gd name="T80" fmla="*/ 162 w 202"/>
                  <a:gd name="T81" fmla="*/ 18 h 383"/>
                  <a:gd name="T82" fmla="*/ 162 w 202"/>
                  <a:gd name="T83" fmla="*/ 19 h 383"/>
                  <a:gd name="T84" fmla="*/ 161 w 202"/>
                  <a:gd name="T85" fmla="*/ 20 h 383"/>
                  <a:gd name="T86" fmla="*/ 156 w 202"/>
                  <a:gd name="T87" fmla="*/ 21 h 383"/>
                  <a:gd name="T88" fmla="*/ 149 w 202"/>
                  <a:gd name="T89" fmla="*/ 22 h 383"/>
                  <a:gd name="T90" fmla="*/ 139 w 202"/>
                  <a:gd name="T91" fmla="*/ 23 h 383"/>
                  <a:gd name="T92" fmla="*/ 127 w 202"/>
                  <a:gd name="T93" fmla="*/ 24 h 383"/>
                  <a:gd name="T94" fmla="*/ 113 w 202"/>
                  <a:gd name="T95" fmla="*/ 24 h 383"/>
                  <a:gd name="T96" fmla="*/ 98 w 202"/>
                  <a:gd name="T97" fmla="*/ 24 h 383"/>
                  <a:gd name="T98" fmla="*/ 82 w 202"/>
                  <a:gd name="T99" fmla="*/ 24 h 383"/>
                  <a:gd name="T100" fmla="*/ 74 w 202"/>
                  <a:gd name="T101" fmla="*/ 24 h 383"/>
                  <a:gd name="T102" fmla="*/ 66 w 202"/>
                  <a:gd name="T103" fmla="*/ 24 h 383"/>
                  <a:gd name="T104" fmla="*/ 59 w 202"/>
                  <a:gd name="T105" fmla="*/ 24 h 383"/>
                  <a:gd name="T106" fmla="*/ 52 w 202"/>
                  <a:gd name="T107" fmla="*/ 24 h 383"/>
                  <a:gd name="T108" fmla="*/ 45 w 202"/>
                  <a:gd name="T109" fmla="*/ 24 h 383"/>
                  <a:gd name="T110" fmla="*/ 39 w 202"/>
                  <a:gd name="T111" fmla="*/ 24 h 383"/>
                  <a:gd name="T112" fmla="*/ 32 w 202"/>
                  <a:gd name="T113" fmla="*/ 23 h 383"/>
                  <a:gd name="T114" fmla="*/ 26 w 202"/>
                  <a:gd name="T115" fmla="*/ 23 h 383"/>
                  <a:gd name="T116" fmla="*/ 16 w 202"/>
                  <a:gd name="T117" fmla="*/ 22 h 383"/>
                  <a:gd name="T118" fmla="*/ 9 w 202"/>
                  <a:gd name="T119" fmla="*/ 21 h 383"/>
                  <a:gd name="T120" fmla="*/ 4 w 202"/>
                  <a:gd name="T121" fmla="*/ 20 h 383"/>
                  <a:gd name="T122" fmla="*/ 3 w 202"/>
                  <a:gd name="T123" fmla="*/ 19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
                  <a:gd name="T187" fmla="*/ 0 h 383"/>
                  <a:gd name="T188" fmla="*/ 202 w 202"/>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 h="383">
                    <a:moveTo>
                      <a:pt x="3" y="294"/>
                    </a:moveTo>
                    <a:lnTo>
                      <a:pt x="3" y="264"/>
                    </a:lnTo>
                    <a:lnTo>
                      <a:pt x="1" y="194"/>
                    </a:lnTo>
                    <a:lnTo>
                      <a:pt x="1" y="119"/>
                    </a:lnTo>
                    <a:lnTo>
                      <a:pt x="0" y="69"/>
                    </a:lnTo>
                    <a:lnTo>
                      <a:pt x="11" y="55"/>
                    </a:lnTo>
                    <a:lnTo>
                      <a:pt x="22" y="42"/>
                    </a:lnTo>
                    <a:lnTo>
                      <a:pt x="33" y="29"/>
                    </a:lnTo>
                    <a:lnTo>
                      <a:pt x="43" y="20"/>
                    </a:lnTo>
                    <a:lnTo>
                      <a:pt x="53" y="11"/>
                    </a:lnTo>
                    <a:lnTo>
                      <a:pt x="62" y="5"/>
                    </a:lnTo>
                    <a:lnTo>
                      <a:pt x="69" y="2"/>
                    </a:lnTo>
                    <a:lnTo>
                      <a:pt x="74" y="0"/>
                    </a:lnTo>
                    <a:lnTo>
                      <a:pt x="84" y="7"/>
                    </a:lnTo>
                    <a:lnTo>
                      <a:pt x="91" y="16"/>
                    </a:lnTo>
                    <a:lnTo>
                      <a:pt x="94" y="23"/>
                    </a:lnTo>
                    <a:lnTo>
                      <a:pt x="94" y="28"/>
                    </a:lnTo>
                    <a:lnTo>
                      <a:pt x="95" y="51"/>
                    </a:lnTo>
                    <a:lnTo>
                      <a:pt x="98" y="49"/>
                    </a:lnTo>
                    <a:lnTo>
                      <a:pt x="106" y="44"/>
                    </a:lnTo>
                    <a:lnTo>
                      <a:pt x="111" y="41"/>
                    </a:lnTo>
                    <a:lnTo>
                      <a:pt x="114" y="39"/>
                    </a:lnTo>
                    <a:lnTo>
                      <a:pt x="124" y="33"/>
                    </a:lnTo>
                    <a:lnTo>
                      <a:pt x="134" y="28"/>
                    </a:lnTo>
                    <a:lnTo>
                      <a:pt x="146" y="23"/>
                    </a:lnTo>
                    <a:lnTo>
                      <a:pt x="156" y="18"/>
                    </a:lnTo>
                    <a:lnTo>
                      <a:pt x="166" y="15"/>
                    </a:lnTo>
                    <a:lnTo>
                      <a:pt x="175" y="13"/>
                    </a:lnTo>
                    <a:lnTo>
                      <a:pt x="182" y="13"/>
                    </a:lnTo>
                    <a:lnTo>
                      <a:pt x="188" y="15"/>
                    </a:lnTo>
                    <a:lnTo>
                      <a:pt x="188" y="16"/>
                    </a:lnTo>
                    <a:lnTo>
                      <a:pt x="187" y="24"/>
                    </a:lnTo>
                    <a:lnTo>
                      <a:pt x="182" y="38"/>
                    </a:lnTo>
                    <a:lnTo>
                      <a:pt x="176" y="51"/>
                    </a:lnTo>
                    <a:lnTo>
                      <a:pt x="168" y="64"/>
                    </a:lnTo>
                    <a:lnTo>
                      <a:pt x="163" y="69"/>
                    </a:lnTo>
                    <a:lnTo>
                      <a:pt x="202" y="276"/>
                    </a:lnTo>
                    <a:lnTo>
                      <a:pt x="162" y="279"/>
                    </a:lnTo>
                    <a:lnTo>
                      <a:pt x="162" y="294"/>
                    </a:lnTo>
                    <a:lnTo>
                      <a:pt x="161" y="312"/>
                    </a:lnTo>
                    <a:lnTo>
                      <a:pt x="156" y="328"/>
                    </a:lnTo>
                    <a:lnTo>
                      <a:pt x="149" y="344"/>
                    </a:lnTo>
                    <a:lnTo>
                      <a:pt x="139" y="357"/>
                    </a:lnTo>
                    <a:lnTo>
                      <a:pt x="127" y="369"/>
                    </a:lnTo>
                    <a:lnTo>
                      <a:pt x="113" y="377"/>
                    </a:lnTo>
                    <a:lnTo>
                      <a:pt x="98" y="382"/>
                    </a:lnTo>
                    <a:lnTo>
                      <a:pt x="82" y="383"/>
                    </a:lnTo>
                    <a:lnTo>
                      <a:pt x="74" y="383"/>
                    </a:lnTo>
                    <a:lnTo>
                      <a:pt x="66" y="382"/>
                    </a:lnTo>
                    <a:lnTo>
                      <a:pt x="59" y="380"/>
                    </a:lnTo>
                    <a:lnTo>
                      <a:pt x="52" y="377"/>
                    </a:lnTo>
                    <a:lnTo>
                      <a:pt x="45" y="372"/>
                    </a:lnTo>
                    <a:lnTo>
                      <a:pt x="39" y="369"/>
                    </a:lnTo>
                    <a:lnTo>
                      <a:pt x="32" y="364"/>
                    </a:lnTo>
                    <a:lnTo>
                      <a:pt x="26" y="357"/>
                    </a:lnTo>
                    <a:lnTo>
                      <a:pt x="16" y="343"/>
                    </a:lnTo>
                    <a:lnTo>
                      <a:pt x="9" y="328"/>
                    </a:lnTo>
                    <a:lnTo>
                      <a:pt x="4" y="312"/>
                    </a:lnTo>
                    <a:lnTo>
                      <a:pt x="3" y="294"/>
                    </a:lnTo>
                    <a:close/>
                  </a:path>
                </a:pathLst>
              </a:custGeom>
              <a:solidFill>
                <a:srgbClr val="D86B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49" name="Freeform 124"/>
              <p:cNvSpPr>
                <a:spLocks/>
              </p:cNvSpPr>
              <p:nvPr/>
            </p:nvSpPr>
            <p:spPr bwMode="auto">
              <a:xfrm>
                <a:off x="2185" y="2231"/>
                <a:ext cx="199" cy="189"/>
              </a:xfrm>
              <a:custGeom>
                <a:avLst/>
                <a:gdLst>
                  <a:gd name="T0" fmla="*/ 3 w 199"/>
                  <a:gd name="T1" fmla="*/ 19 h 378"/>
                  <a:gd name="T2" fmla="*/ 3 w 199"/>
                  <a:gd name="T3" fmla="*/ 17 h 378"/>
                  <a:gd name="T4" fmla="*/ 2 w 199"/>
                  <a:gd name="T5" fmla="*/ 12 h 378"/>
                  <a:gd name="T6" fmla="*/ 0 w 199"/>
                  <a:gd name="T7" fmla="*/ 8 h 378"/>
                  <a:gd name="T8" fmla="*/ 0 w 199"/>
                  <a:gd name="T9" fmla="*/ 5 h 378"/>
                  <a:gd name="T10" fmla="*/ 12 w 199"/>
                  <a:gd name="T11" fmla="*/ 4 h 378"/>
                  <a:gd name="T12" fmla="*/ 22 w 199"/>
                  <a:gd name="T13" fmla="*/ 3 h 378"/>
                  <a:gd name="T14" fmla="*/ 34 w 199"/>
                  <a:gd name="T15" fmla="*/ 2 h 378"/>
                  <a:gd name="T16" fmla="*/ 44 w 199"/>
                  <a:gd name="T17" fmla="*/ 2 h 378"/>
                  <a:gd name="T18" fmla="*/ 52 w 199"/>
                  <a:gd name="T19" fmla="*/ 1 h 378"/>
                  <a:gd name="T20" fmla="*/ 61 w 199"/>
                  <a:gd name="T21" fmla="*/ 1 h 378"/>
                  <a:gd name="T22" fmla="*/ 67 w 199"/>
                  <a:gd name="T23" fmla="*/ 1 h 378"/>
                  <a:gd name="T24" fmla="*/ 71 w 199"/>
                  <a:gd name="T25" fmla="*/ 0 h 378"/>
                  <a:gd name="T26" fmla="*/ 83 w 199"/>
                  <a:gd name="T27" fmla="*/ 1 h 378"/>
                  <a:gd name="T28" fmla="*/ 89 w 199"/>
                  <a:gd name="T29" fmla="*/ 1 h 378"/>
                  <a:gd name="T30" fmla="*/ 92 w 199"/>
                  <a:gd name="T31" fmla="*/ 2 h 378"/>
                  <a:gd name="T32" fmla="*/ 92 w 199"/>
                  <a:gd name="T33" fmla="*/ 2 h 378"/>
                  <a:gd name="T34" fmla="*/ 94 w 199"/>
                  <a:gd name="T35" fmla="*/ 3 h 378"/>
                  <a:gd name="T36" fmla="*/ 97 w 199"/>
                  <a:gd name="T37" fmla="*/ 3 h 378"/>
                  <a:gd name="T38" fmla="*/ 103 w 199"/>
                  <a:gd name="T39" fmla="*/ 3 h 378"/>
                  <a:gd name="T40" fmla="*/ 109 w 199"/>
                  <a:gd name="T41" fmla="*/ 3 h 378"/>
                  <a:gd name="T42" fmla="*/ 112 w 199"/>
                  <a:gd name="T43" fmla="*/ 3 h 378"/>
                  <a:gd name="T44" fmla="*/ 122 w 199"/>
                  <a:gd name="T45" fmla="*/ 2 h 378"/>
                  <a:gd name="T46" fmla="*/ 133 w 199"/>
                  <a:gd name="T47" fmla="*/ 2 h 378"/>
                  <a:gd name="T48" fmla="*/ 144 w 199"/>
                  <a:gd name="T49" fmla="*/ 2 h 378"/>
                  <a:gd name="T50" fmla="*/ 155 w 199"/>
                  <a:gd name="T51" fmla="*/ 2 h 378"/>
                  <a:gd name="T52" fmla="*/ 164 w 199"/>
                  <a:gd name="T53" fmla="*/ 1 h 378"/>
                  <a:gd name="T54" fmla="*/ 173 w 199"/>
                  <a:gd name="T55" fmla="*/ 1 h 378"/>
                  <a:gd name="T56" fmla="*/ 180 w 199"/>
                  <a:gd name="T57" fmla="*/ 1 h 378"/>
                  <a:gd name="T58" fmla="*/ 184 w 199"/>
                  <a:gd name="T59" fmla="*/ 1 h 378"/>
                  <a:gd name="T60" fmla="*/ 186 w 199"/>
                  <a:gd name="T61" fmla="*/ 1 h 378"/>
                  <a:gd name="T62" fmla="*/ 186 w 199"/>
                  <a:gd name="T63" fmla="*/ 1 h 378"/>
                  <a:gd name="T64" fmla="*/ 186 w 199"/>
                  <a:gd name="T65" fmla="*/ 1 h 378"/>
                  <a:gd name="T66" fmla="*/ 186 w 199"/>
                  <a:gd name="T67" fmla="*/ 1 h 378"/>
                  <a:gd name="T68" fmla="*/ 184 w 199"/>
                  <a:gd name="T69" fmla="*/ 2 h 378"/>
                  <a:gd name="T70" fmla="*/ 180 w 199"/>
                  <a:gd name="T71" fmla="*/ 3 h 378"/>
                  <a:gd name="T72" fmla="*/ 173 w 199"/>
                  <a:gd name="T73" fmla="*/ 3 h 378"/>
                  <a:gd name="T74" fmla="*/ 165 w 199"/>
                  <a:gd name="T75" fmla="*/ 4 h 378"/>
                  <a:gd name="T76" fmla="*/ 161 w 199"/>
                  <a:gd name="T77" fmla="*/ 5 h 378"/>
                  <a:gd name="T78" fmla="*/ 199 w 199"/>
                  <a:gd name="T79" fmla="*/ 17 h 378"/>
                  <a:gd name="T80" fmla="*/ 160 w 199"/>
                  <a:gd name="T81" fmla="*/ 18 h 378"/>
                  <a:gd name="T82" fmla="*/ 160 w 199"/>
                  <a:gd name="T83" fmla="*/ 19 h 378"/>
                  <a:gd name="T84" fmla="*/ 158 w 199"/>
                  <a:gd name="T85" fmla="*/ 20 h 378"/>
                  <a:gd name="T86" fmla="*/ 154 w 199"/>
                  <a:gd name="T87" fmla="*/ 21 h 378"/>
                  <a:gd name="T88" fmla="*/ 146 w 199"/>
                  <a:gd name="T89" fmla="*/ 22 h 378"/>
                  <a:gd name="T90" fmla="*/ 136 w 199"/>
                  <a:gd name="T91" fmla="*/ 22 h 378"/>
                  <a:gd name="T92" fmla="*/ 125 w 199"/>
                  <a:gd name="T93" fmla="*/ 23 h 378"/>
                  <a:gd name="T94" fmla="*/ 112 w 199"/>
                  <a:gd name="T95" fmla="*/ 24 h 378"/>
                  <a:gd name="T96" fmla="*/ 97 w 199"/>
                  <a:gd name="T97" fmla="*/ 24 h 378"/>
                  <a:gd name="T98" fmla="*/ 81 w 199"/>
                  <a:gd name="T99" fmla="*/ 24 h 378"/>
                  <a:gd name="T100" fmla="*/ 73 w 199"/>
                  <a:gd name="T101" fmla="*/ 24 h 378"/>
                  <a:gd name="T102" fmla="*/ 65 w 199"/>
                  <a:gd name="T103" fmla="*/ 24 h 378"/>
                  <a:gd name="T104" fmla="*/ 58 w 199"/>
                  <a:gd name="T105" fmla="*/ 24 h 378"/>
                  <a:gd name="T106" fmla="*/ 51 w 199"/>
                  <a:gd name="T107" fmla="*/ 24 h 378"/>
                  <a:gd name="T108" fmla="*/ 44 w 199"/>
                  <a:gd name="T109" fmla="*/ 23 h 378"/>
                  <a:gd name="T110" fmla="*/ 38 w 199"/>
                  <a:gd name="T111" fmla="*/ 23 h 378"/>
                  <a:gd name="T112" fmla="*/ 32 w 199"/>
                  <a:gd name="T113" fmla="*/ 23 h 378"/>
                  <a:gd name="T114" fmla="*/ 26 w 199"/>
                  <a:gd name="T115" fmla="*/ 22 h 378"/>
                  <a:gd name="T116" fmla="*/ 16 w 199"/>
                  <a:gd name="T117" fmla="*/ 22 h 378"/>
                  <a:gd name="T118" fmla="*/ 9 w 199"/>
                  <a:gd name="T119" fmla="*/ 21 h 378"/>
                  <a:gd name="T120" fmla="*/ 5 w 199"/>
                  <a:gd name="T121" fmla="*/ 20 h 378"/>
                  <a:gd name="T122" fmla="*/ 3 w 199"/>
                  <a:gd name="T123" fmla="*/ 19 h 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9"/>
                  <a:gd name="T187" fmla="*/ 0 h 378"/>
                  <a:gd name="T188" fmla="*/ 199 w 199"/>
                  <a:gd name="T189" fmla="*/ 378 h 3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9" h="378">
                    <a:moveTo>
                      <a:pt x="3" y="290"/>
                    </a:moveTo>
                    <a:lnTo>
                      <a:pt x="3" y="261"/>
                    </a:lnTo>
                    <a:lnTo>
                      <a:pt x="2" y="192"/>
                    </a:lnTo>
                    <a:lnTo>
                      <a:pt x="0" y="117"/>
                    </a:lnTo>
                    <a:lnTo>
                      <a:pt x="0" y="68"/>
                    </a:lnTo>
                    <a:lnTo>
                      <a:pt x="12" y="53"/>
                    </a:lnTo>
                    <a:lnTo>
                      <a:pt x="22" y="40"/>
                    </a:lnTo>
                    <a:lnTo>
                      <a:pt x="34" y="29"/>
                    </a:lnTo>
                    <a:lnTo>
                      <a:pt x="44" y="19"/>
                    </a:lnTo>
                    <a:lnTo>
                      <a:pt x="52" y="11"/>
                    </a:lnTo>
                    <a:lnTo>
                      <a:pt x="61" y="5"/>
                    </a:lnTo>
                    <a:lnTo>
                      <a:pt x="67" y="1"/>
                    </a:lnTo>
                    <a:lnTo>
                      <a:pt x="71" y="0"/>
                    </a:lnTo>
                    <a:lnTo>
                      <a:pt x="83" y="6"/>
                    </a:lnTo>
                    <a:lnTo>
                      <a:pt x="89" y="16"/>
                    </a:lnTo>
                    <a:lnTo>
                      <a:pt x="92" y="22"/>
                    </a:lnTo>
                    <a:lnTo>
                      <a:pt x="92" y="27"/>
                    </a:lnTo>
                    <a:lnTo>
                      <a:pt x="94" y="50"/>
                    </a:lnTo>
                    <a:lnTo>
                      <a:pt x="97" y="49"/>
                    </a:lnTo>
                    <a:lnTo>
                      <a:pt x="103" y="44"/>
                    </a:lnTo>
                    <a:lnTo>
                      <a:pt x="109" y="40"/>
                    </a:lnTo>
                    <a:lnTo>
                      <a:pt x="112" y="39"/>
                    </a:lnTo>
                    <a:lnTo>
                      <a:pt x="122" y="32"/>
                    </a:lnTo>
                    <a:lnTo>
                      <a:pt x="133" y="26"/>
                    </a:lnTo>
                    <a:lnTo>
                      <a:pt x="144" y="21"/>
                    </a:lnTo>
                    <a:lnTo>
                      <a:pt x="155" y="18"/>
                    </a:lnTo>
                    <a:lnTo>
                      <a:pt x="164" y="14"/>
                    </a:lnTo>
                    <a:lnTo>
                      <a:pt x="173" y="13"/>
                    </a:lnTo>
                    <a:lnTo>
                      <a:pt x="180" y="13"/>
                    </a:lnTo>
                    <a:lnTo>
                      <a:pt x="184" y="14"/>
                    </a:lnTo>
                    <a:lnTo>
                      <a:pt x="186" y="14"/>
                    </a:lnTo>
                    <a:lnTo>
                      <a:pt x="186" y="16"/>
                    </a:lnTo>
                    <a:lnTo>
                      <a:pt x="184" y="24"/>
                    </a:lnTo>
                    <a:lnTo>
                      <a:pt x="180" y="36"/>
                    </a:lnTo>
                    <a:lnTo>
                      <a:pt x="173" y="50"/>
                    </a:lnTo>
                    <a:lnTo>
                      <a:pt x="165" y="62"/>
                    </a:lnTo>
                    <a:lnTo>
                      <a:pt x="161" y="68"/>
                    </a:lnTo>
                    <a:lnTo>
                      <a:pt x="199" y="272"/>
                    </a:lnTo>
                    <a:lnTo>
                      <a:pt x="160" y="275"/>
                    </a:lnTo>
                    <a:lnTo>
                      <a:pt x="160" y="290"/>
                    </a:lnTo>
                    <a:lnTo>
                      <a:pt x="158" y="308"/>
                    </a:lnTo>
                    <a:lnTo>
                      <a:pt x="154" y="324"/>
                    </a:lnTo>
                    <a:lnTo>
                      <a:pt x="146" y="339"/>
                    </a:lnTo>
                    <a:lnTo>
                      <a:pt x="136" y="352"/>
                    </a:lnTo>
                    <a:lnTo>
                      <a:pt x="125" y="363"/>
                    </a:lnTo>
                    <a:lnTo>
                      <a:pt x="112" y="372"/>
                    </a:lnTo>
                    <a:lnTo>
                      <a:pt x="97" y="376"/>
                    </a:lnTo>
                    <a:lnTo>
                      <a:pt x="81" y="378"/>
                    </a:lnTo>
                    <a:lnTo>
                      <a:pt x="73" y="378"/>
                    </a:lnTo>
                    <a:lnTo>
                      <a:pt x="65" y="376"/>
                    </a:lnTo>
                    <a:lnTo>
                      <a:pt x="58" y="375"/>
                    </a:lnTo>
                    <a:lnTo>
                      <a:pt x="51" y="372"/>
                    </a:lnTo>
                    <a:lnTo>
                      <a:pt x="44" y="368"/>
                    </a:lnTo>
                    <a:lnTo>
                      <a:pt x="38" y="363"/>
                    </a:lnTo>
                    <a:lnTo>
                      <a:pt x="32" y="358"/>
                    </a:lnTo>
                    <a:lnTo>
                      <a:pt x="26" y="352"/>
                    </a:lnTo>
                    <a:lnTo>
                      <a:pt x="16" y="339"/>
                    </a:lnTo>
                    <a:lnTo>
                      <a:pt x="9" y="323"/>
                    </a:lnTo>
                    <a:lnTo>
                      <a:pt x="5" y="306"/>
                    </a:lnTo>
                    <a:lnTo>
                      <a:pt x="3" y="290"/>
                    </a:lnTo>
                    <a:close/>
                  </a:path>
                </a:pathLst>
              </a:custGeom>
              <a:solidFill>
                <a:srgbClr val="DD7A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0" name="Freeform 125"/>
              <p:cNvSpPr>
                <a:spLocks/>
              </p:cNvSpPr>
              <p:nvPr/>
            </p:nvSpPr>
            <p:spPr bwMode="auto">
              <a:xfrm>
                <a:off x="2187" y="2232"/>
                <a:ext cx="195" cy="187"/>
              </a:xfrm>
              <a:custGeom>
                <a:avLst/>
                <a:gdLst>
                  <a:gd name="T0" fmla="*/ 3 w 195"/>
                  <a:gd name="T1" fmla="*/ 17 h 375"/>
                  <a:gd name="T2" fmla="*/ 3 w 195"/>
                  <a:gd name="T3" fmla="*/ 16 h 375"/>
                  <a:gd name="T4" fmla="*/ 1 w 195"/>
                  <a:gd name="T5" fmla="*/ 11 h 375"/>
                  <a:gd name="T6" fmla="*/ 0 w 195"/>
                  <a:gd name="T7" fmla="*/ 7 h 375"/>
                  <a:gd name="T8" fmla="*/ 0 w 195"/>
                  <a:gd name="T9" fmla="*/ 4 h 375"/>
                  <a:gd name="T10" fmla="*/ 10 w 195"/>
                  <a:gd name="T11" fmla="*/ 3 h 375"/>
                  <a:gd name="T12" fmla="*/ 21 w 195"/>
                  <a:gd name="T13" fmla="*/ 2 h 375"/>
                  <a:gd name="T14" fmla="*/ 32 w 195"/>
                  <a:gd name="T15" fmla="*/ 1 h 375"/>
                  <a:gd name="T16" fmla="*/ 42 w 195"/>
                  <a:gd name="T17" fmla="*/ 1 h 375"/>
                  <a:gd name="T18" fmla="*/ 50 w 195"/>
                  <a:gd name="T19" fmla="*/ 0 h 375"/>
                  <a:gd name="T20" fmla="*/ 59 w 195"/>
                  <a:gd name="T21" fmla="*/ 0 h 375"/>
                  <a:gd name="T22" fmla="*/ 65 w 195"/>
                  <a:gd name="T23" fmla="*/ 0 h 375"/>
                  <a:gd name="T24" fmla="*/ 69 w 195"/>
                  <a:gd name="T25" fmla="*/ 0 h 375"/>
                  <a:gd name="T26" fmla="*/ 79 w 195"/>
                  <a:gd name="T27" fmla="*/ 0 h 375"/>
                  <a:gd name="T28" fmla="*/ 87 w 195"/>
                  <a:gd name="T29" fmla="*/ 0 h 375"/>
                  <a:gd name="T30" fmla="*/ 90 w 195"/>
                  <a:gd name="T31" fmla="*/ 1 h 375"/>
                  <a:gd name="T32" fmla="*/ 90 w 195"/>
                  <a:gd name="T33" fmla="*/ 1 h 375"/>
                  <a:gd name="T34" fmla="*/ 92 w 195"/>
                  <a:gd name="T35" fmla="*/ 3 h 375"/>
                  <a:gd name="T36" fmla="*/ 95 w 195"/>
                  <a:gd name="T37" fmla="*/ 3 h 375"/>
                  <a:gd name="T38" fmla="*/ 101 w 195"/>
                  <a:gd name="T39" fmla="*/ 2 h 375"/>
                  <a:gd name="T40" fmla="*/ 107 w 195"/>
                  <a:gd name="T41" fmla="*/ 2 h 375"/>
                  <a:gd name="T42" fmla="*/ 110 w 195"/>
                  <a:gd name="T43" fmla="*/ 2 h 375"/>
                  <a:gd name="T44" fmla="*/ 120 w 195"/>
                  <a:gd name="T45" fmla="*/ 2 h 375"/>
                  <a:gd name="T46" fmla="*/ 130 w 195"/>
                  <a:gd name="T47" fmla="*/ 1 h 375"/>
                  <a:gd name="T48" fmla="*/ 142 w 195"/>
                  <a:gd name="T49" fmla="*/ 1 h 375"/>
                  <a:gd name="T50" fmla="*/ 152 w 195"/>
                  <a:gd name="T51" fmla="*/ 1 h 375"/>
                  <a:gd name="T52" fmla="*/ 160 w 195"/>
                  <a:gd name="T53" fmla="*/ 0 h 375"/>
                  <a:gd name="T54" fmla="*/ 169 w 195"/>
                  <a:gd name="T55" fmla="*/ 0 h 375"/>
                  <a:gd name="T56" fmla="*/ 176 w 195"/>
                  <a:gd name="T57" fmla="*/ 0 h 375"/>
                  <a:gd name="T58" fmla="*/ 181 w 195"/>
                  <a:gd name="T59" fmla="*/ 0 h 375"/>
                  <a:gd name="T60" fmla="*/ 182 w 195"/>
                  <a:gd name="T61" fmla="*/ 0 h 375"/>
                  <a:gd name="T62" fmla="*/ 182 w 195"/>
                  <a:gd name="T63" fmla="*/ 0 h 375"/>
                  <a:gd name="T64" fmla="*/ 182 w 195"/>
                  <a:gd name="T65" fmla="*/ 0 h 375"/>
                  <a:gd name="T66" fmla="*/ 182 w 195"/>
                  <a:gd name="T67" fmla="*/ 1 h 375"/>
                  <a:gd name="T68" fmla="*/ 181 w 195"/>
                  <a:gd name="T69" fmla="*/ 1 h 375"/>
                  <a:gd name="T70" fmla="*/ 176 w 195"/>
                  <a:gd name="T71" fmla="*/ 2 h 375"/>
                  <a:gd name="T72" fmla="*/ 169 w 195"/>
                  <a:gd name="T73" fmla="*/ 3 h 375"/>
                  <a:gd name="T74" fmla="*/ 162 w 195"/>
                  <a:gd name="T75" fmla="*/ 3 h 375"/>
                  <a:gd name="T76" fmla="*/ 158 w 195"/>
                  <a:gd name="T77" fmla="*/ 4 h 375"/>
                  <a:gd name="T78" fmla="*/ 195 w 195"/>
                  <a:gd name="T79" fmla="*/ 16 h 375"/>
                  <a:gd name="T80" fmla="*/ 156 w 195"/>
                  <a:gd name="T81" fmla="*/ 17 h 375"/>
                  <a:gd name="T82" fmla="*/ 156 w 195"/>
                  <a:gd name="T83" fmla="*/ 17 h 375"/>
                  <a:gd name="T84" fmla="*/ 155 w 195"/>
                  <a:gd name="T85" fmla="*/ 19 h 375"/>
                  <a:gd name="T86" fmla="*/ 150 w 195"/>
                  <a:gd name="T87" fmla="*/ 20 h 375"/>
                  <a:gd name="T88" fmla="*/ 143 w 195"/>
                  <a:gd name="T89" fmla="*/ 21 h 375"/>
                  <a:gd name="T90" fmla="*/ 133 w 195"/>
                  <a:gd name="T91" fmla="*/ 21 h 375"/>
                  <a:gd name="T92" fmla="*/ 123 w 195"/>
                  <a:gd name="T93" fmla="*/ 22 h 375"/>
                  <a:gd name="T94" fmla="*/ 110 w 195"/>
                  <a:gd name="T95" fmla="*/ 23 h 375"/>
                  <a:gd name="T96" fmla="*/ 95 w 195"/>
                  <a:gd name="T97" fmla="*/ 23 h 375"/>
                  <a:gd name="T98" fmla="*/ 79 w 195"/>
                  <a:gd name="T99" fmla="*/ 23 h 375"/>
                  <a:gd name="T100" fmla="*/ 71 w 195"/>
                  <a:gd name="T101" fmla="*/ 23 h 375"/>
                  <a:gd name="T102" fmla="*/ 63 w 195"/>
                  <a:gd name="T103" fmla="*/ 23 h 375"/>
                  <a:gd name="T104" fmla="*/ 56 w 195"/>
                  <a:gd name="T105" fmla="*/ 23 h 375"/>
                  <a:gd name="T106" fmla="*/ 49 w 195"/>
                  <a:gd name="T107" fmla="*/ 23 h 375"/>
                  <a:gd name="T108" fmla="*/ 42 w 195"/>
                  <a:gd name="T109" fmla="*/ 22 h 375"/>
                  <a:gd name="T110" fmla="*/ 36 w 195"/>
                  <a:gd name="T111" fmla="*/ 22 h 375"/>
                  <a:gd name="T112" fmla="*/ 30 w 195"/>
                  <a:gd name="T113" fmla="*/ 22 h 375"/>
                  <a:gd name="T114" fmla="*/ 24 w 195"/>
                  <a:gd name="T115" fmla="*/ 21 h 375"/>
                  <a:gd name="T116" fmla="*/ 14 w 195"/>
                  <a:gd name="T117" fmla="*/ 21 h 375"/>
                  <a:gd name="T118" fmla="*/ 8 w 195"/>
                  <a:gd name="T119" fmla="*/ 20 h 375"/>
                  <a:gd name="T120" fmla="*/ 4 w 195"/>
                  <a:gd name="T121" fmla="*/ 19 h 375"/>
                  <a:gd name="T122" fmla="*/ 3 w 195"/>
                  <a:gd name="T123" fmla="*/ 17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5"/>
                  <a:gd name="T187" fmla="*/ 0 h 375"/>
                  <a:gd name="T188" fmla="*/ 195 w 195"/>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5" h="375">
                    <a:moveTo>
                      <a:pt x="3" y="287"/>
                    </a:moveTo>
                    <a:lnTo>
                      <a:pt x="3" y="258"/>
                    </a:lnTo>
                    <a:lnTo>
                      <a:pt x="1" y="191"/>
                    </a:lnTo>
                    <a:lnTo>
                      <a:pt x="0" y="116"/>
                    </a:lnTo>
                    <a:lnTo>
                      <a:pt x="0" y="67"/>
                    </a:lnTo>
                    <a:lnTo>
                      <a:pt x="10" y="54"/>
                    </a:lnTo>
                    <a:lnTo>
                      <a:pt x="21" y="41"/>
                    </a:lnTo>
                    <a:lnTo>
                      <a:pt x="32" y="30"/>
                    </a:lnTo>
                    <a:lnTo>
                      <a:pt x="42" y="18"/>
                    </a:lnTo>
                    <a:lnTo>
                      <a:pt x="50" y="10"/>
                    </a:lnTo>
                    <a:lnTo>
                      <a:pt x="59" y="5"/>
                    </a:lnTo>
                    <a:lnTo>
                      <a:pt x="65" y="2"/>
                    </a:lnTo>
                    <a:lnTo>
                      <a:pt x="69" y="0"/>
                    </a:lnTo>
                    <a:lnTo>
                      <a:pt x="79" y="7"/>
                    </a:lnTo>
                    <a:lnTo>
                      <a:pt x="87" y="15"/>
                    </a:lnTo>
                    <a:lnTo>
                      <a:pt x="90" y="23"/>
                    </a:lnTo>
                    <a:lnTo>
                      <a:pt x="90" y="28"/>
                    </a:lnTo>
                    <a:lnTo>
                      <a:pt x="92" y="49"/>
                    </a:lnTo>
                    <a:lnTo>
                      <a:pt x="95" y="48"/>
                    </a:lnTo>
                    <a:lnTo>
                      <a:pt x="101" y="44"/>
                    </a:lnTo>
                    <a:lnTo>
                      <a:pt x="107" y="41"/>
                    </a:lnTo>
                    <a:lnTo>
                      <a:pt x="110" y="39"/>
                    </a:lnTo>
                    <a:lnTo>
                      <a:pt x="120" y="33"/>
                    </a:lnTo>
                    <a:lnTo>
                      <a:pt x="130" y="26"/>
                    </a:lnTo>
                    <a:lnTo>
                      <a:pt x="142" y="21"/>
                    </a:lnTo>
                    <a:lnTo>
                      <a:pt x="152" y="18"/>
                    </a:lnTo>
                    <a:lnTo>
                      <a:pt x="160" y="15"/>
                    </a:lnTo>
                    <a:lnTo>
                      <a:pt x="169" y="13"/>
                    </a:lnTo>
                    <a:lnTo>
                      <a:pt x="176" y="13"/>
                    </a:lnTo>
                    <a:lnTo>
                      <a:pt x="181" y="15"/>
                    </a:lnTo>
                    <a:lnTo>
                      <a:pt x="182" y="15"/>
                    </a:lnTo>
                    <a:lnTo>
                      <a:pt x="182" y="17"/>
                    </a:lnTo>
                    <a:lnTo>
                      <a:pt x="181" y="25"/>
                    </a:lnTo>
                    <a:lnTo>
                      <a:pt x="176" y="36"/>
                    </a:lnTo>
                    <a:lnTo>
                      <a:pt x="169" y="49"/>
                    </a:lnTo>
                    <a:lnTo>
                      <a:pt x="162" y="62"/>
                    </a:lnTo>
                    <a:lnTo>
                      <a:pt x="158" y="67"/>
                    </a:lnTo>
                    <a:lnTo>
                      <a:pt x="195" y="269"/>
                    </a:lnTo>
                    <a:lnTo>
                      <a:pt x="156" y="273"/>
                    </a:lnTo>
                    <a:lnTo>
                      <a:pt x="156" y="287"/>
                    </a:lnTo>
                    <a:lnTo>
                      <a:pt x="155" y="305"/>
                    </a:lnTo>
                    <a:lnTo>
                      <a:pt x="150" y="322"/>
                    </a:lnTo>
                    <a:lnTo>
                      <a:pt x="143" y="336"/>
                    </a:lnTo>
                    <a:lnTo>
                      <a:pt x="133" y="349"/>
                    </a:lnTo>
                    <a:lnTo>
                      <a:pt x="123" y="361"/>
                    </a:lnTo>
                    <a:lnTo>
                      <a:pt x="110" y="369"/>
                    </a:lnTo>
                    <a:lnTo>
                      <a:pt x="95" y="374"/>
                    </a:lnTo>
                    <a:lnTo>
                      <a:pt x="79" y="375"/>
                    </a:lnTo>
                    <a:lnTo>
                      <a:pt x="71" y="375"/>
                    </a:lnTo>
                    <a:lnTo>
                      <a:pt x="63" y="374"/>
                    </a:lnTo>
                    <a:lnTo>
                      <a:pt x="56" y="372"/>
                    </a:lnTo>
                    <a:lnTo>
                      <a:pt x="49" y="369"/>
                    </a:lnTo>
                    <a:lnTo>
                      <a:pt x="42" y="364"/>
                    </a:lnTo>
                    <a:lnTo>
                      <a:pt x="36" y="361"/>
                    </a:lnTo>
                    <a:lnTo>
                      <a:pt x="30" y="356"/>
                    </a:lnTo>
                    <a:lnTo>
                      <a:pt x="24" y="349"/>
                    </a:lnTo>
                    <a:lnTo>
                      <a:pt x="14" y="336"/>
                    </a:lnTo>
                    <a:lnTo>
                      <a:pt x="8" y="320"/>
                    </a:lnTo>
                    <a:lnTo>
                      <a:pt x="4" y="304"/>
                    </a:lnTo>
                    <a:lnTo>
                      <a:pt x="3" y="287"/>
                    </a:lnTo>
                    <a:close/>
                  </a:path>
                </a:pathLst>
              </a:custGeom>
              <a:solidFill>
                <a:srgbClr val="E087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1" name="Freeform 126"/>
              <p:cNvSpPr>
                <a:spLocks/>
              </p:cNvSpPr>
              <p:nvPr/>
            </p:nvSpPr>
            <p:spPr bwMode="auto">
              <a:xfrm>
                <a:off x="2187" y="2232"/>
                <a:ext cx="192" cy="186"/>
              </a:xfrm>
              <a:custGeom>
                <a:avLst/>
                <a:gdLst>
                  <a:gd name="T0" fmla="*/ 3 w 192"/>
                  <a:gd name="T1" fmla="*/ 18 h 370"/>
                  <a:gd name="T2" fmla="*/ 3 w 192"/>
                  <a:gd name="T3" fmla="*/ 16 h 370"/>
                  <a:gd name="T4" fmla="*/ 1 w 192"/>
                  <a:gd name="T5" fmla="*/ 12 h 370"/>
                  <a:gd name="T6" fmla="*/ 1 w 192"/>
                  <a:gd name="T7" fmla="*/ 8 h 370"/>
                  <a:gd name="T8" fmla="*/ 0 w 192"/>
                  <a:gd name="T9" fmla="*/ 5 h 370"/>
                  <a:gd name="T10" fmla="*/ 10 w 192"/>
                  <a:gd name="T11" fmla="*/ 4 h 370"/>
                  <a:gd name="T12" fmla="*/ 21 w 192"/>
                  <a:gd name="T13" fmla="*/ 3 h 370"/>
                  <a:gd name="T14" fmla="*/ 32 w 192"/>
                  <a:gd name="T15" fmla="*/ 2 h 370"/>
                  <a:gd name="T16" fmla="*/ 42 w 192"/>
                  <a:gd name="T17" fmla="*/ 2 h 370"/>
                  <a:gd name="T18" fmla="*/ 50 w 192"/>
                  <a:gd name="T19" fmla="*/ 1 h 370"/>
                  <a:gd name="T20" fmla="*/ 59 w 192"/>
                  <a:gd name="T21" fmla="*/ 1 h 370"/>
                  <a:gd name="T22" fmla="*/ 65 w 192"/>
                  <a:gd name="T23" fmla="*/ 1 h 370"/>
                  <a:gd name="T24" fmla="*/ 69 w 192"/>
                  <a:gd name="T25" fmla="*/ 0 h 370"/>
                  <a:gd name="T26" fmla="*/ 79 w 192"/>
                  <a:gd name="T27" fmla="*/ 1 h 370"/>
                  <a:gd name="T28" fmla="*/ 87 w 192"/>
                  <a:gd name="T29" fmla="*/ 1 h 370"/>
                  <a:gd name="T30" fmla="*/ 90 w 192"/>
                  <a:gd name="T31" fmla="*/ 2 h 370"/>
                  <a:gd name="T32" fmla="*/ 90 w 192"/>
                  <a:gd name="T33" fmla="*/ 2 h 370"/>
                  <a:gd name="T34" fmla="*/ 91 w 192"/>
                  <a:gd name="T35" fmla="*/ 4 h 370"/>
                  <a:gd name="T36" fmla="*/ 94 w 192"/>
                  <a:gd name="T37" fmla="*/ 3 h 370"/>
                  <a:gd name="T38" fmla="*/ 100 w 192"/>
                  <a:gd name="T39" fmla="*/ 3 h 370"/>
                  <a:gd name="T40" fmla="*/ 105 w 192"/>
                  <a:gd name="T41" fmla="*/ 3 h 370"/>
                  <a:gd name="T42" fmla="*/ 108 w 192"/>
                  <a:gd name="T43" fmla="*/ 3 h 370"/>
                  <a:gd name="T44" fmla="*/ 118 w 192"/>
                  <a:gd name="T45" fmla="*/ 2 h 370"/>
                  <a:gd name="T46" fmla="*/ 129 w 192"/>
                  <a:gd name="T47" fmla="*/ 2 h 370"/>
                  <a:gd name="T48" fmla="*/ 140 w 192"/>
                  <a:gd name="T49" fmla="*/ 2 h 370"/>
                  <a:gd name="T50" fmla="*/ 150 w 192"/>
                  <a:gd name="T51" fmla="*/ 2 h 370"/>
                  <a:gd name="T52" fmla="*/ 159 w 192"/>
                  <a:gd name="T53" fmla="*/ 1 h 370"/>
                  <a:gd name="T54" fmla="*/ 168 w 192"/>
                  <a:gd name="T55" fmla="*/ 1 h 370"/>
                  <a:gd name="T56" fmla="*/ 175 w 192"/>
                  <a:gd name="T57" fmla="*/ 1 h 370"/>
                  <a:gd name="T58" fmla="*/ 179 w 192"/>
                  <a:gd name="T59" fmla="*/ 1 h 370"/>
                  <a:gd name="T60" fmla="*/ 179 w 192"/>
                  <a:gd name="T61" fmla="*/ 1 h 370"/>
                  <a:gd name="T62" fmla="*/ 179 w 192"/>
                  <a:gd name="T63" fmla="*/ 1 h 370"/>
                  <a:gd name="T64" fmla="*/ 179 w 192"/>
                  <a:gd name="T65" fmla="*/ 1 h 370"/>
                  <a:gd name="T66" fmla="*/ 179 w 192"/>
                  <a:gd name="T67" fmla="*/ 1 h 370"/>
                  <a:gd name="T68" fmla="*/ 178 w 192"/>
                  <a:gd name="T69" fmla="*/ 2 h 370"/>
                  <a:gd name="T70" fmla="*/ 173 w 192"/>
                  <a:gd name="T71" fmla="*/ 3 h 370"/>
                  <a:gd name="T72" fmla="*/ 168 w 192"/>
                  <a:gd name="T73" fmla="*/ 4 h 370"/>
                  <a:gd name="T74" fmla="*/ 159 w 192"/>
                  <a:gd name="T75" fmla="*/ 4 h 370"/>
                  <a:gd name="T76" fmla="*/ 156 w 192"/>
                  <a:gd name="T77" fmla="*/ 5 h 370"/>
                  <a:gd name="T78" fmla="*/ 192 w 192"/>
                  <a:gd name="T79" fmla="*/ 17 h 370"/>
                  <a:gd name="T80" fmla="*/ 153 w 192"/>
                  <a:gd name="T81" fmla="*/ 17 h 370"/>
                  <a:gd name="T82" fmla="*/ 153 w 192"/>
                  <a:gd name="T83" fmla="*/ 18 h 370"/>
                  <a:gd name="T84" fmla="*/ 152 w 192"/>
                  <a:gd name="T85" fmla="*/ 19 h 370"/>
                  <a:gd name="T86" fmla="*/ 147 w 192"/>
                  <a:gd name="T87" fmla="*/ 20 h 370"/>
                  <a:gd name="T88" fmla="*/ 140 w 192"/>
                  <a:gd name="T89" fmla="*/ 21 h 370"/>
                  <a:gd name="T90" fmla="*/ 131 w 192"/>
                  <a:gd name="T91" fmla="*/ 22 h 370"/>
                  <a:gd name="T92" fmla="*/ 120 w 192"/>
                  <a:gd name="T93" fmla="*/ 23 h 370"/>
                  <a:gd name="T94" fmla="*/ 107 w 192"/>
                  <a:gd name="T95" fmla="*/ 23 h 370"/>
                  <a:gd name="T96" fmla="*/ 94 w 192"/>
                  <a:gd name="T97" fmla="*/ 24 h 370"/>
                  <a:gd name="T98" fmla="*/ 78 w 192"/>
                  <a:gd name="T99" fmla="*/ 24 h 370"/>
                  <a:gd name="T100" fmla="*/ 71 w 192"/>
                  <a:gd name="T101" fmla="*/ 24 h 370"/>
                  <a:gd name="T102" fmla="*/ 63 w 192"/>
                  <a:gd name="T103" fmla="*/ 24 h 370"/>
                  <a:gd name="T104" fmla="*/ 56 w 192"/>
                  <a:gd name="T105" fmla="*/ 23 h 370"/>
                  <a:gd name="T106" fmla="*/ 49 w 192"/>
                  <a:gd name="T107" fmla="*/ 23 h 370"/>
                  <a:gd name="T108" fmla="*/ 43 w 192"/>
                  <a:gd name="T109" fmla="*/ 23 h 370"/>
                  <a:gd name="T110" fmla="*/ 36 w 192"/>
                  <a:gd name="T111" fmla="*/ 23 h 370"/>
                  <a:gd name="T112" fmla="*/ 32 w 192"/>
                  <a:gd name="T113" fmla="*/ 23 h 370"/>
                  <a:gd name="T114" fmla="*/ 26 w 192"/>
                  <a:gd name="T115" fmla="*/ 22 h 370"/>
                  <a:gd name="T116" fmla="*/ 16 w 192"/>
                  <a:gd name="T117" fmla="*/ 21 h 370"/>
                  <a:gd name="T118" fmla="*/ 8 w 192"/>
                  <a:gd name="T119" fmla="*/ 20 h 370"/>
                  <a:gd name="T120" fmla="*/ 4 w 192"/>
                  <a:gd name="T121" fmla="*/ 19 h 370"/>
                  <a:gd name="T122" fmla="*/ 3 w 192"/>
                  <a:gd name="T123" fmla="*/ 18 h 3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370"/>
                  <a:gd name="T188" fmla="*/ 192 w 192"/>
                  <a:gd name="T189" fmla="*/ 370 h 3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370">
                    <a:moveTo>
                      <a:pt x="3" y="284"/>
                    </a:moveTo>
                    <a:lnTo>
                      <a:pt x="3" y="254"/>
                    </a:lnTo>
                    <a:lnTo>
                      <a:pt x="1" y="187"/>
                    </a:lnTo>
                    <a:lnTo>
                      <a:pt x="1" y="116"/>
                    </a:lnTo>
                    <a:lnTo>
                      <a:pt x="0" y="67"/>
                    </a:lnTo>
                    <a:lnTo>
                      <a:pt x="10" y="54"/>
                    </a:lnTo>
                    <a:lnTo>
                      <a:pt x="21" y="41"/>
                    </a:lnTo>
                    <a:lnTo>
                      <a:pt x="32" y="29"/>
                    </a:lnTo>
                    <a:lnTo>
                      <a:pt x="42" y="18"/>
                    </a:lnTo>
                    <a:lnTo>
                      <a:pt x="50" y="10"/>
                    </a:lnTo>
                    <a:lnTo>
                      <a:pt x="59" y="5"/>
                    </a:lnTo>
                    <a:lnTo>
                      <a:pt x="65" y="2"/>
                    </a:lnTo>
                    <a:lnTo>
                      <a:pt x="69" y="0"/>
                    </a:lnTo>
                    <a:lnTo>
                      <a:pt x="79" y="6"/>
                    </a:lnTo>
                    <a:lnTo>
                      <a:pt x="87" y="15"/>
                    </a:lnTo>
                    <a:lnTo>
                      <a:pt x="90" y="23"/>
                    </a:lnTo>
                    <a:lnTo>
                      <a:pt x="90" y="28"/>
                    </a:lnTo>
                    <a:lnTo>
                      <a:pt x="91" y="49"/>
                    </a:lnTo>
                    <a:lnTo>
                      <a:pt x="94" y="47"/>
                    </a:lnTo>
                    <a:lnTo>
                      <a:pt x="100" y="42"/>
                    </a:lnTo>
                    <a:lnTo>
                      <a:pt x="105" y="39"/>
                    </a:lnTo>
                    <a:lnTo>
                      <a:pt x="108" y="37"/>
                    </a:lnTo>
                    <a:lnTo>
                      <a:pt x="118" y="31"/>
                    </a:lnTo>
                    <a:lnTo>
                      <a:pt x="129" y="26"/>
                    </a:lnTo>
                    <a:lnTo>
                      <a:pt x="140" y="21"/>
                    </a:lnTo>
                    <a:lnTo>
                      <a:pt x="150" y="18"/>
                    </a:lnTo>
                    <a:lnTo>
                      <a:pt x="159" y="15"/>
                    </a:lnTo>
                    <a:lnTo>
                      <a:pt x="168" y="13"/>
                    </a:lnTo>
                    <a:lnTo>
                      <a:pt x="175" y="13"/>
                    </a:lnTo>
                    <a:lnTo>
                      <a:pt x="179" y="15"/>
                    </a:lnTo>
                    <a:lnTo>
                      <a:pt x="178" y="24"/>
                    </a:lnTo>
                    <a:lnTo>
                      <a:pt x="173" y="36"/>
                    </a:lnTo>
                    <a:lnTo>
                      <a:pt x="168" y="49"/>
                    </a:lnTo>
                    <a:lnTo>
                      <a:pt x="159" y="60"/>
                    </a:lnTo>
                    <a:lnTo>
                      <a:pt x="156" y="67"/>
                    </a:lnTo>
                    <a:lnTo>
                      <a:pt x="192" y="267"/>
                    </a:lnTo>
                    <a:lnTo>
                      <a:pt x="153" y="269"/>
                    </a:lnTo>
                    <a:lnTo>
                      <a:pt x="153" y="284"/>
                    </a:lnTo>
                    <a:lnTo>
                      <a:pt x="152" y="302"/>
                    </a:lnTo>
                    <a:lnTo>
                      <a:pt x="147" y="318"/>
                    </a:lnTo>
                    <a:lnTo>
                      <a:pt x="140" y="333"/>
                    </a:lnTo>
                    <a:lnTo>
                      <a:pt x="131" y="344"/>
                    </a:lnTo>
                    <a:lnTo>
                      <a:pt x="120" y="355"/>
                    </a:lnTo>
                    <a:lnTo>
                      <a:pt x="107" y="364"/>
                    </a:lnTo>
                    <a:lnTo>
                      <a:pt x="94" y="369"/>
                    </a:lnTo>
                    <a:lnTo>
                      <a:pt x="78" y="370"/>
                    </a:lnTo>
                    <a:lnTo>
                      <a:pt x="71" y="370"/>
                    </a:lnTo>
                    <a:lnTo>
                      <a:pt x="63" y="369"/>
                    </a:lnTo>
                    <a:lnTo>
                      <a:pt x="56" y="367"/>
                    </a:lnTo>
                    <a:lnTo>
                      <a:pt x="49" y="364"/>
                    </a:lnTo>
                    <a:lnTo>
                      <a:pt x="43" y="360"/>
                    </a:lnTo>
                    <a:lnTo>
                      <a:pt x="36" y="357"/>
                    </a:lnTo>
                    <a:lnTo>
                      <a:pt x="32" y="352"/>
                    </a:lnTo>
                    <a:lnTo>
                      <a:pt x="26" y="346"/>
                    </a:lnTo>
                    <a:lnTo>
                      <a:pt x="16" y="331"/>
                    </a:lnTo>
                    <a:lnTo>
                      <a:pt x="8" y="316"/>
                    </a:lnTo>
                    <a:lnTo>
                      <a:pt x="4" y="300"/>
                    </a:lnTo>
                    <a:lnTo>
                      <a:pt x="3" y="284"/>
                    </a:lnTo>
                    <a:close/>
                  </a:path>
                </a:pathLst>
              </a:custGeom>
              <a:solidFill>
                <a:srgbClr val="E596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2" name="Freeform 127"/>
              <p:cNvSpPr>
                <a:spLocks/>
              </p:cNvSpPr>
              <p:nvPr/>
            </p:nvSpPr>
            <p:spPr bwMode="auto">
              <a:xfrm>
                <a:off x="2188" y="2233"/>
                <a:ext cx="190" cy="184"/>
              </a:xfrm>
              <a:custGeom>
                <a:avLst/>
                <a:gdLst>
                  <a:gd name="T0" fmla="*/ 3 w 190"/>
                  <a:gd name="T1" fmla="*/ 18 h 367"/>
                  <a:gd name="T2" fmla="*/ 3 w 190"/>
                  <a:gd name="T3" fmla="*/ 16 h 367"/>
                  <a:gd name="T4" fmla="*/ 2 w 190"/>
                  <a:gd name="T5" fmla="*/ 12 h 367"/>
                  <a:gd name="T6" fmla="*/ 0 w 190"/>
                  <a:gd name="T7" fmla="*/ 7 h 367"/>
                  <a:gd name="T8" fmla="*/ 0 w 190"/>
                  <a:gd name="T9" fmla="*/ 5 h 367"/>
                  <a:gd name="T10" fmla="*/ 10 w 190"/>
                  <a:gd name="T11" fmla="*/ 4 h 367"/>
                  <a:gd name="T12" fmla="*/ 22 w 190"/>
                  <a:gd name="T13" fmla="*/ 3 h 367"/>
                  <a:gd name="T14" fmla="*/ 32 w 190"/>
                  <a:gd name="T15" fmla="*/ 2 h 367"/>
                  <a:gd name="T16" fmla="*/ 41 w 190"/>
                  <a:gd name="T17" fmla="*/ 2 h 367"/>
                  <a:gd name="T18" fmla="*/ 51 w 190"/>
                  <a:gd name="T19" fmla="*/ 1 h 367"/>
                  <a:gd name="T20" fmla="*/ 58 w 190"/>
                  <a:gd name="T21" fmla="*/ 1 h 367"/>
                  <a:gd name="T22" fmla="*/ 64 w 190"/>
                  <a:gd name="T23" fmla="*/ 1 h 367"/>
                  <a:gd name="T24" fmla="*/ 68 w 190"/>
                  <a:gd name="T25" fmla="*/ 0 h 367"/>
                  <a:gd name="T26" fmla="*/ 78 w 190"/>
                  <a:gd name="T27" fmla="*/ 1 h 367"/>
                  <a:gd name="T28" fmla="*/ 84 w 190"/>
                  <a:gd name="T29" fmla="*/ 1 h 367"/>
                  <a:gd name="T30" fmla="*/ 87 w 190"/>
                  <a:gd name="T31" fmla="*/ 2 h 367"/>
                  <a:gd name="T32" fmla="*/ 87 w 190"/>
                  <a:gd name="T33" fmla="*/ 2 h 367"/>
                  <a:gd name="T34" fmla="*/ 90 w 190"/>
                  <a:gd name="T35" fmla="*/ 3 h 367"/>
                  <a:gd name="T36" fmla="*/ 93 w 190"/>
                  <a:gd name="T37" fmla="*/ 3 h 367"/>
                  <a:gd name="T38" fmla="*/ 99 w 190"/>
                  <a:gd name="T39" fmla="*/ 3 h 367"/>
                  <a:gd name="T40" fmla="*/ 103 w 190"/>
                  <a:gd name="T41" fmla="*/ 3 h 367"/>
                  <a:gd name="T42" fmla="*/ 106 w 190"/>
                  <a:gd name="T43" fmla="*/ 3 h 367"/>
                  <a:gd name="T44" fmla="*/ 116 w 190"/>
                  <a:gd name="T45" fmla="*/ 2 h 367"/>
                  <a:gd name="T46" fmla="*/ 126 w 190"/>
                  <a:gd name="T47" fmla="*/ 2 h 367"/>
                  <a:gd name="T48" fmla="*/ 136 w 190"/>
                  <a:gd name="T49" fmla="*/ 2 h 367"/>
                  <a:gd name="T50" fmla="*/ 146 w 190"/>
                  <a:gd name="T51" fmla="*/ 2 h 367"/>
                  <a:gd name="T52" fmla="*/ 155 w 190"/>
                  <a:gd name="T53" fmla="*/ 1 h 367"/>
                  <a:gd name="T54" fmla="*/ 164 w 190"/>
                  <a:gd name="T55" fmla="*/ 1 h 367"/>
                  <a:gd name="T56" fmla="*/ 171 w 190"/>
                  <a:gd name="T57" fmla="*/ 1 h 367"/>
                  <a:gd name="T58" fmla="*/ 175 w 190"/>
                  <a:gd name="T59" fmla="*/ 1 h 367"/>
                  <a:gd name="T60" fmla="*/ 177 w 190"/>
                  <a:gd name="T61" fmla="*/ 1 h 367"/>
                  <a:gd name="T62" fmla="*/ 177 w 190"/>
                  <a:gd name="T63" fmla="*/ 1 h 367"/>
                  <a:gd name="T64" fmla="*/ 177 w 190"/>
                  <a:gd name="T65" fmla="*/ 1 h 367"/>
                  <a:gd name="T66" fmla="*/ 177 w 190"/>
                  <a:gd name="T67" fmla="*/ 1 h 367"/>
                  <a:gd name="T68" fmla="*/ 175 w 190"/>
                  <a:gd name="T69" fmla="*/ 2 h 367"/>
                  <a:gd name="T70" fmla="*/ 171 w 190"/>
                  <a:gd name="T71" fmla="*/ 3 h 367"/>
                  <a:gd name="T72" fmla="*/ 165 w 190"/>
                  <a:gd name="T73" fmla="*/ 3 h 367"/>
                  <a:gd name="T74" fmla="*/ 157 w 190"/>
                  <a:gd name="T75" fmla="*/ 4 h 367"/>
                  <a:gd name="T76" fmla="*/ 154 w 190"/>
                  <a:gd name="T77" fmla="*/ 5 h 367"/>
                  <a:gd name="T78" fmla="*/ 190 w 190"/>
                  <a:gd name="T79" fmla="*/ 17 h 367"/>
                  <a:gd name="T80" fmla="*/ 151 w 190"/>
                  <a:gd name="T81" fmla="*/ 17 h 367"/>
                  <a:gd name="T82" fmla="*/ 151 w 190"/>
                  <a:gd name="T83" fmla="*/ 18 h 367"/>
                  <a:gd name="T84" fmla="*/ 149 w 190"/>
                  <a:gd name="T85" fmla="*/ 19 h 367"/>
                  <a:gd name="T86" fmla="*/ 145 w 190"/>
                  <a:gd name="T87" fmla="*/ 20 h 367"/>
                  <a:gd name="T88" fmla="*/ 138 w 190"/>
                  <a:gd name="T89" fmla="*/ 21 h 367"/>
                  <a:gd name="T90" fmla="*/ 129 w 190"/>
                  <a:gd name="T91" fmla="*/ 22 h 367"/>
                  <a:gd name="T92" fmla="*/ 117 w 190"/>
                  <a:gd name="T93" fmla="*/ 22 h 367"/>
                  <a:gd name="T94" fmla="*/ 106 w 190"/>
                  <a:gd name="T95" fmla="*/ 23 h 367"/>
                  <a:gd name="T96" fmla="*/ 91 w 190"/>
                  <a:gd name="T97" fmla="*/ 23 h 367"/>
                  <a:gd name="T98" fmla="*/ 77 w 190"/>
                  <a:gd name="T99" fmla="*/ 23 h 367"/>
                  <a:gd name="T100" fmla="*/ 70 w 190"/>
                  <a:gd name="T101" fmla="*/ 23 h 367"/>
                  <a:gd name="T102" fmla="*/ 62 w 190"/>
                  <a:gd name="T103" fmla="*/ 23 h 367"/>
                  <a:gd name="T104" fmla="*/ 55 w 190"/>
                  <a:gd name="T105" fmla="*/ 23 h 367"/>
                  <a:gd name="T106" fmla="*/ 49 w 190"/>
                  <a:gd name="T107" fmla="*/ 23 h 367"/>
                  <a:gd name="T108" fmla="*/ 42 w 190"/>
                  <a:gd name="T109" fmla="*/ 23 h 367"/>
                  <a:gd name="T110" fmla="*/ 36 w 190"/>
                  <a:gd name="T111" fmla="*/ 22 h 367"/>
                  <a:gd name="T112" fmla="*/ 31 w 190"/>
                  <a:gd name="T113" fmla="*/ 22 h 367"/>
                  <a:gd name="T114" fmla="*/ 25 w 190"/>
                  <a:gd name="T115" fmla="*/ 22 h 367"/>
                  <a:gd name="T116" fmla="*/ 15 w 190"/>
                  <a:gd name="T117" fmla="*/ 21 h 367"/>
                  <a:gd name="T118" fmla="*/ 9 w 190"/>
                  <a:gd name="T119" fmla="*/ 20 h 367"/>
                  <a:gd name="T120" fmla="*/ 5 w 190"/>
                  <a:gd name="T121" fmla="*/ 19 h 367"/>
                  <a:gd name="T122" fmla="*/ 3 w 190"/>
                  <a:gd name="T123" fmla="*/ 18 h 3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367"/>
                  <a:gd name="T188" fmla="*/ 190 w 190"/>
                  <a:gd name="T189" fmla="*/ 367 h 3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367">
                    <a:moveTo>
                      <a:pt x="3" y="280"/>
                    </a:moveTo>
                    <a:lnTo>
                      <a:pt x="3" y="251"/>
                    </a:lnTo>
                    <a:lnTo>
                      <a:pt x="2" y="185"/>
                    </a:lnTo>
                    <a:lnTo>
                      <a:pt x="0" y="112"/>
                    </a:lnTo>
                    <a:lnTo>
                      <a:pt x="0" y="65"/>
                    </a:lnTo>
                    <a:lnTo>
                      <a:pt x="10" y="52"/>
                    </a:lnTo>
                    <a:lnTo>
                      <a:pt x="22" y="39"/>
                    </a:lnTo>
                    <a:lnTo>
                      <a:pt x="32" y="27"/>
                    </a:lnTo>
                    <a:lnTo>
                      <a:pt x="41" y="17"/>
                    </a:lnTo>
                    <a:lnTo>
                      <a:pt x="51" y="9"/>
                    </a:lnTo>
                    <a:lnTo>
                      <a:pt x="58" y="4"/>
                    </a:lnTo>
                    <a:lnTo>
                      <a:pt x="64" y="1"/>
                    </a:lnTo>
                    <a:lnTo>
                      <a:pt x="68" y="0"/>
                    </a:lnTo>
                    <a:lnTo>
                      <a:pt x="78" y="6"/>
                    </a:lnTo>
                    <a:lnTo>
                      <a:pt x="84" y="14"/>
                    </a:lnTo>
                    <a:lnTo>
                      <a:pt x="87" y="22"/>
                    </a:lnTo>
                    <a:lnTo>
                      <a:pt x="87" y="26"/>
                    </a:lnTo>
                    <a:lnTo>
                      <a:pt x="90" y="48"/>
                    </a:lnTo>
                    <a:lnTo>
                      <a:pt x="93" y="47"/>
                    </a:lnTo>
                    <a:lnTo>
                      <a:pt x="99" y="42"/>
                    </a:lnTo>
                    <a:lnTo>
                      <a:pt x="103" y="39"/>
                    </a:lnTo>
                    <a:lnTo>
                      <a:pt x="106" y="37"/>
                    </a:lnTo>
                    <a:lnTo>
                      <a:pt x="116" y="31"/>
                    </a:lnTo>
                    <a:lnTo>
                      <a:pt x="126" y="26"/>
                    </a:lnTo>
                    <a:lnTo>
                      <a:pt x="136" y="21"/>
                    </a:lnTo>
                    <a:lnTo>
                      <a:pt x="146" y="17"/>
                    </a:lnTo>
                    <a:lnTo>
                      <a:pt x="155" y="14"/>
                    </a:lnTo>
                    <a:lnTo>
                      <a:pt x="164" y="13"/>
                    </a:lnTo>
                    <a:lnTo>
                      <a:pt x="171" y="13"/>
                    </a:lnTo>
                    <a:lnTo>
                      <a:pt x="175" y="14"/>
                    </a:lnTo>
                    <a:lnTo>
                      <a:pt x="177" y="14"/>
                    </a:lnTo>
                    <a:lnTo>
                      <a:pt x="175" y="24"/>
                    </a:lnTo>
                    <a:lnTo>
                      <a:pt x="171" y="35"/>
                    </a:lnTo>
                    <a:lnTo>
                      <a:pt x="165" y="48"/>
                    </a:lnTo>
                    <a:lnTo>
                      <a:pt x="157" y="60"/>
                    </a:lnTo>
                    <a:lnTo>
                      <a:pt x="154" y="65"/>
                    </a:lnTo>
                    <a:lnTo>
                      <a:pt x="190" y="264"/>
                    </a:lnTo>
                    <a:lnTo>
                      <a:pt x="151" y="265"/>
                    </a:lnTo>
                    <a:lnTo>
                      <a:pt x="151" y="280"/>
                    </a:lnTo>
                    <a:lnTo>
                      <a:pt x="149" y="298"/>
                    </a:lnTo>
                    <a:lnTo>
                      <a:pt x="145" y="314"/>
                    </a:lnTo>
                    <a:lnTo>
                      <a:pt x="138" y="329"/>
                    </a:lnTo>
                    <a:lnTo>
                      <a:pt x="129" y="340"/>
                    </a:lnTo>
                    <a:lnTo>
                      <a:pt x="117" y="352"/>
                    </a:lnTo>
                    <a:lnTo>
                      <a:pt x="106" y="360"/>
                    </a:lnTo>
                    <a:lnTo>
                      <a:pt x="91" y="365"/>
                    </a:lnTo>
                    <a:lnTo>
                      <a:pt x="77" y="367"/>
                    </a:lnTo>
                    <a:lnTo>
                      <a:pt x="70" y="367"/>
                    </a:lnTo>
                    <a:lnTo>
                      <a:pt x="62" y="365"/>
                    </a:lnTo>
                    <a:lnTo>
                      <a:pt x="55" y="363"/>
                    </a:lnTo>
                    <a:lnTo>
                      <a:pt x="49" y="360"/>
                    </a:lnTo>
                    <a:lnTo>
                      <a:pt x="42" y="355"/>
                    </a:lnTo>
                    <a:lnTo>
                      <a:pt x="36" y="352"/>
                    </a:lnTo>
                    <a:lnTo>
                      <a:pt x="31" y="347"/>
                    </a:lnTo>
                    <a:lnTo>
                      <a:pt x="25" y="340"/>
                    </a:lnTo>
                    <a:lnTo>
                      <a:pt x="15" y="327"/>
                    </a:lnTo>
                    <a:lnTo>
                      <a:pt x="9" y="313"/>
                    </a:lnTo>
                    <a:lnTo>
                      <a:pt x="5" y="296"/>
                    </a:lnTo>
                    <a:lnTo>
                      <a:pt x="3" y="280"/>
                    </a:lnTo>
                    <a:close/>
                  </a:path>
                </a:pathLst>
              </a:custGeom>
              <a:solidFill>
                <a:srgbClr val="E8A3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3" name="Freeform 128"/>
              <p:cNvSpPr>
                <a:spLocks/>
              </p:cNvSpPr>
              <p:nvPr/>
            </p:nvSpPr>
            <p:spPr bwMode="auto">
              <a:xfrm>
                <a:off x="2190" y="2234"/>
                <a:ext cx="185" cy="181"/>
              </a:xfrm>
              <a:custGeom>
                <a:avLst/>
                <a:gdLst>
                  <a:gd name="T0" fmla="*/ 3 w 185"/>
                  <a:gd name="T1" fmla="*/ 18 h 362"/>
                  <a:gd name="T2" fmla="*/ 3 w 185"/>
                  <a:gd name="T3" fmla="*/ 16 h 362"/>
                  <a:gd name="T4" fmla="*/ 1 w 185"/>
                  <a:gd name="T5" fmla="*/ 12 h 362"/>
                  <a:gd name="T6" fmla="*/ 0 w 185"/>
                  <a:gd name="T7" fmla="*/ 7 h 362"/>
                  <a:gd name="T8" fmla="*/ 0 w 185"/>
                  <a:gd name="T9" fmla="*/ 5 h 362"/>
                  <a:gd name="T10" fmla="*/ 10 w 185"/>
                  <a:gd name="T11" fmla="*/ 4 h 362"/>
                  <a:gd name="T12" fmla="*/ 20 w 185"/>
                  <a:gd name="T13" fmla="*/ 3 h 362"/>
                  <a:gd name="T14" fmla="*/ 30 w 185"/>
                  <a:gd name="T15" fmla="*/ 2 h 362"/>
                  <a:gd name="T16" fmla="*/ 40 w 185"/>
                  <a:gd name="T17" fmla="*/ 2 h 362"/>
                  <a:gd name="T18" fmla="*/ 49 w 185"/>
                  <a:gd name="T19" fmla="*/ 1 h 362"/>
                  <a:gd name="T20" fmla="*/ 56 w 185"/>
                  <a:gd name="T21" fmla="*/ 1 h 362"/>
                  <a:gd name="T22" fmla="*/ 62 w 185"/>
                  <a:gd name="T23" fmla="*/ 1 h 362"/>
                  <a:gd name="T24" fmla="*/ 66 w 185"/>
                  <a:gd name="T25" fmla="*/ 0 h 362"/>
                  <a:gd name="T26" fmla="*/ 76 w 185"/>
                  <a:gd name="T27" fmla="*/ 1 h 362"/>
                  <a:gd name="T28" fmla="*/ 82 w 185"/>
                  <a:gd name="T29" fmla="*/ 1 h 362"/>
                  <a:gd name="T30" fmla="*/ 85 w 185"/>
                  <a:gd name="T31" fmla="*/ 2 h 362"/>
                  <a:gd name="T32" fmla="*/ 85 w 185"/>
                  <a:gd name="T33" fmla="*/ 2 h 362"/>
                  <a:gd name="T34" fmla="*/ 88 w 185"/>
                  <a:gd name="T35" fmla="*/ 3 h 362"/>
                  <a:gd name="T36" fmla="*/ 91 w 185"/>
                  <a:gd name="T37" fmla="*/ 3 h 362"/>
                  <a:gd name="T38" fmla="*/ 97 w 185"/>
                  <a:gd name="T39" fmla="*/ 3 h 362"/>
                  <a:gd name="T40" fmla="*/ 101 w 185"/>
                  <a:gd name="T41" fmla="*/ 3 h 362"/>
                  <a:gd name="T42" fmla="*/ 104 w 185"/>
                  <a:gd name="T43" fmla="*/ 3 h 362"/>
                  <a:gd name="T44" fmla="*/ 114 w 185"/>
                  <a:gd name="T45" fmla="*/ 2 h 362"/>
                  <a:gd name="T46" fmla="*/ 124 w 185"/>
                  <a:gd name="T47" fmla="*/ 2 h 362"/>
                  <a:gd name="T48" fmla="*/ 133 w 185"/>
                  <a:gd name="T49" fmla="*/ 2 h 362"/>
                  <a:gd name="T50" fmla="*/ 143 w 185"/>
                  <a:gd name="T51" fmla="*/ 2 h 362"/>
                  <a:gd name="T52" fmla="*/ 153 w 185"/>
                  <a:gd name="T53" fmla="*/ 1 h 362"/>
                  <a:gd name="T54" fmla="*/ 160 w 185"/>
                  <a:gd name="T55" fmla="*/ 1 h 362"/>
                  <a:gd name="T56" fmla="*/ 168 w 185"/>
                  <a:gd name="T57" fmla="*/ 1 h 362"/>
                  <a:gd name="T58" fmla="*/ 172 w 185"/>
                  <a:gd name="T59" fmla="*/ 1 h 362"/>
                  <a:gd name="T60" fmla="*/ 172 w 185"/>
                  <a:gd name="T61" fmla="*/ 1 h 362"/>
                  <a:gd name="T62" fmla="*/ 172 w 185"/>
                  <a:gd name="T63" fmla="*/ 1 h 362"/>
                  <a:gd name="T64" fmla="*/ 172 w 185"/>
                  <a:gd name="T65" fmla="*/ 1 h 362"/>
                  <a:gd name="T66" fmla="*/ 172 w 185"/>
                  <a:gd name="T67" fmla="*/ 1 h 362"/>
                  <a:gd name="T68" fmla="*/ 170 w 185"/>
                  <a:gd name="T69" fmla="*/ 2 h 362"/>
                  <a:gd name="T70" fmla="*/ 168 w 185"/>
                  <a:gd name="T71" fmla="*/ 3 h 362"/>
                  <a:gd name="T72" fmla="*/ 160 w 185"/>
                  <a:gd name="T73" fmla="*/ 3 h 362"/>
                  <a:gd name="T74" fmla="*/ 153 w 185"/>
                  <a:gd name="T75" fmla="*/ 4 h 362"/>
                  <a:gd name="T76" fmla="*/ 149 w 185"/>
                  <a:gd name="T77" fmla="*/ 5 h 362"/>
                  <a:gd name="T78" fmla="*/ 185 w 185"/>
                  <a:gd name="T79" fmla="*/ 17 h 362"/>
                  <a:gd name="T80" fmla="*/ 147 w 185"/>
                  <a:gd name="T81" fmla="*/ 17 h 362"/>
                  <a:gd name="T82" fmla="*/ 147 w 185"/>
                  <a:gd name="T83" fmla="*/ 18 h 362"/>
                  <a:gd name="T84" fmla="*/ 146 w 185"/>
                  <a:gd name="T85" fmla="*/ 19 h 362"/>
                  <a:gd name="T86" fmla="*/ 141 w 185"/>
                  <a:gd name="T87" fmla="*/ 20 h 362"/>
                  <a:gd name="T88" fmla="*/ 136 w 185"/>
                  <a:gd name="T89" fmla="*/ 21 h 362"/>
                  <a:gd name="T90" fmla="*/ 127 w 185"/>
                  <a:gd name="T91" fmla="*/ 22 h 362"/>
                  <a:gd name="T92" fmla="*/ 115 w 185"/>
                  <a:gd name="T93" fmla="*/ 22 h 362"/>
                  <a:gd name="T94" fmla="*/ 104 w 185"/>
                  <a:gd name="T95" fmla="*/ 23 h 362"/>
                  <a:gd name="T96" fmla="*/ 89 w 185"/>
                  <a:gd name="T97" fmla="*/ 23 h 362"/>
                  <a:gd name="T98" fmla="*/ 75 w 185"/>
                  <a:gd name="T99" fmla="*/ 23 h 362"/>
                  <a:gd name="T100" fmla="*/ 68 w 185"/>
                  <a:gd name="T101" fmla="*/ 23 h 362"/>
                  <a:gd name="T102" fmla="*/ 60 w 185"/>
                  <a:gd name="T103" fmla="*/ 23 h 362"/>
                  <a:gd name="T104" fmla="*/ 53 w 185"/>
                  <a:gd name="T105" fmla="*/ 23 h 362"/>
                  <a:gd name="T106" fmla="*/ 47 w 185"/>
                  <a:gd name="T107" fmla="*/ 23 h 362"/>
                  <a:gd name="T108" fmla="*/ 40 w 185"/>
                  <a:gd name="T109" fmla="*/ 22 h 362"/>
                  <a:gd name="T110" fmla="*/ 34 w 185"/>
                  <a:gd name="T111" fmla="*/ 22 h 362"/>
                  <a:gd name="T112" fmla="*/ 29 w 185"/>
                  <a:gd name="T113" fmla="*/ 22 h 362"/>
                  <a:gd name="T114" fmla="*/ 23 w 185"/>
                  <a:gd name="T115" fmla="*/ 22 h 362"/>
                  <a:gd name="T116" fmla="*/ 14 w 185"/>
                  <a:gd name="T117" fmla="*/ 21 h 362"/>
                  <a:gd name="T118" fmla="*/ 8 w 185"/>
                  <a:gd name="T119" fmla="*/ 20 h 362"/>
                  <a:gd name="T120" fmla="*/ 4 w 185"/>
                  <a:gd name="T121" fmla="*/ 19 h 362"/>
                  <a:gd name="T122" fmla="*/ 3 w 185"/>
                  <a:gd name="T123" fmla="*/ 18 h 3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
                  <a:gd name="T187" fmla="*/ 0 h 362"/>
                  <a:gd name="T188" fmla="*/ 185 w 185"/>
                  <a:gd name="T189" fmla="*/ 362 h 3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 h="362">
                    <a:moveTo>
                      <a:pt x="3" y="277"/>
                    </a:moveTo>
                    <a:lnTo>
                      <a:pt x="3" y="248"/>
                    </a:lnTo>
                    <a:lnTo>
                      <a:pt x="1" y="183"/>
                    </a:lnTo>
                    <a:lnTo>
                      <a:pt x="0" y="113"/>
                    </a:lnTo>
                    <a:lnTo>
                      <a:pt x="0" y="65"/>
                    </a:lnTo>
                    <a:lnTo>
                      <a:pt x="10" y="52"/>
                    </a:lnTo>
                    <a:lnTo>
                      <a:pt x="20" y="39"/>
                    </a:lnTo>
                    <a:lnTo>
                      <a:pt x="30" y="28"/>
                    </a:lnTo>
                    <a:lnTo>
                      <a:pt x="40" y="18"/>
                    </a:lnTo>
                    <a:lnTo>
                      <a:pt x="49" y="10"/>
                    </a:lnTo>
                    <a:lnTo>
                      <a:pt x="56" y="5"/>
                    </a:lnTo>
                    <a:lnTo>
                      <a:pt x="62" y="2"/>
                    </a:lnTo>
                    <a:lnTo>
                      <a:pt x="66" y="0"/>
                    </a:lnTo>
                    <a:lnTo>
                      <a:pt x="76" y="7"/>
                    </a:lnTo>
                    <a:lnTo>
                      <a:pt x="82" y="15"/>
                    </a:lnTo>
                    <a:lnTo>
                      <a:pt x="85" y="23"/>
                    </a:lnTo>
                    <a:lnTo>
                      <a:pt x="85" y="26"/>
                    </a:lnTo>
                    <a:lnTo>
                      <a:pt x="88" y="47"/>
                    </a:lnTo>
                    <a:lnTo>
                      <a:pt x="91" y="46"/>
                    </a:lnTo>
                    <a:lnTo>
                      <a:pt x="97" y="43"/>
                    </a:lnTo>
                    <a:lnTo>
                      <a:pt x="101" y="39"/>
                    </a:lnTo>
                    <a:lnTo>
                      <a:pt x="104" y="38"/>
                    </a:lnTo>
                    <a:lnTo>
                      <a:pt x="114" y="31"/>
                    </a:lnTo>
                    <a:lnTo>
                      <a:pt x="124" y="26"/>
                    </a:lnTo>
                    <a:lnTo>
                      <a:pt x="133" y="21"/>
                    </a:lnTo>
                    <a:lnTo>
                      <a:pt x="143" y="18"/>
                    </a:lnTo>
                    <a:lnTo>
                      <a:pt x="153" y="15"/>
                    </a:lnTo>
                    <a:lnTo>
                      <a:pt x="160" y="13"/>
                    </a:lnTo>
                    <a:lnTo>
                      <a:pt x="168" y="13"/>
                    </a:lnTo>
                    <a:lnTo>
                      <a:pt x="172" y="15"/>
                    </a:lnTo>
                    <a:lnTo>
                      <a:pt x="170" y="23"/>
                    </a:lnTo>
                    <a:lnTo>
                      <a:pt x="168" y="34"/>
                    </a:lnTo>
                    <a:lnTo>
                      <a:pt x="160" y="47"/>
                    </a:lnTo>
                    <a:lnTo>
                      <a:pt x="153" y="59"/>
                    </a:lnTo>
                    <a:lnTo>
                      <a:pt x="149" y="65"/>
                    </a:lnTo>
                    <a:lnTo>
                      <a:pt x="185" y="261"/>
                    </a:lnTo>
                    <a:lnTo>
                      <a:pt x="147" y="263"/>
                    </a:lnTo>
                    <a:lnTo>
                      <a:pt x="147" y="277"/>
                    </a:lnTo>
                    <a:lnTo>
                      <a:pt x="146" y="295"/>
                    </a:lnTo>
                    <a:lnTo>
                      <a:pt x="141" y="310"/>
                    </a:lnTo>
                    <a:lnTo>
                      <a:pt x="136" y="325"/>
                    </a:lnTo>
                    <a:lnTo>
                      <a:pt x="127" y="338"/>
                    </a:lnTo>
                    <a:lnTo>
                      <a:pt x="115" y="348"/>
                    </a:lnTo>
                    <a:lnTo>
                      <a:pt x="104" y="356"/>
                    </a:lnTo>
                    <a:lnTo>
                      <a:pt x="89" y="361"/>
                    </a:lnTo>
                    <a:lnTo>
                      <a:pt x="75" y="362"/>
                    </a:lnTo>
                    <a:lnTo>
                      <a:pt x="68" y="362"/>
                    </a:lnTo>
                    <a:lnTo>
                      <a:pt x="60" y="361"/>
                    </a:lnTo>
                    <a:lnTo>
                      <a:pt x="53" y="359"/>
                    </a:lnTo>
                    <a:lnTo>
                      <a:pt x="47" y="356"/>
                    </a:lnTo>
                    <a:lnTo>
                      <a:pt x="40" y="352"/>
                    </a:lnTo>
                    <a:lnTo>
                      <a:pt x="34" y="349"/>
                    </a:lnTo>
                    <a:lnTo>
                      <a:pt x="29" y="344"/>
                    </a:lnTo>
                    <a:lnTo>
                      <a:pt x="23" y="338"/>
                    </a:lnTo>
                    <a:lnTo>
                      <a:pt x="14" y="325"/>
                    </a:lnTo>
                    <a:lnTo>
                      <a:pt x="8" y="310"/>
                    </a:lnTo>
                    <a:lnTo>
                      <a:pt x="4" y="294"/>
                    </a:lnTo>
                    <a:lnTo>
                      <a:pt x="3" y="277"/>
                    </a:lnTo>
                    <a:close/>
                  </a:path>
                </a:pathLst>
              </a:custGeom>
              <a:solidFill>
                <a:srgbClr val="EAAF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4" name="Freeform 129"/>
              <p:cNvSpPr>
                <a:spLocks/>
              </p:cNvSpPr>
              <p:nvPr/>
            </p:nvSpPr>
            <p:spPr bwMode="auto">
              <a:xfrm>
                <a:off x="2190" y="2235"/>
                <a:ext cx="183" cy="178"/>
              </a:xfrm>
              <a:custGeom>
                <a:avLst/>
                <a:gdLst>
                  <a:gd name="T0" fmla="*/ 3 w 183"/>
                  <a:gd name="T1" fmla="*/ 17 h 357"/>
                  <a:gd name="T2" fmla="*/ 3 w 183"/>
                  <a:gd name="T3" fmla="*/ 15 h 357"/>
                  <a:gd name="T4" fmla="*/ 1 w 183"/>
                  <a:gd name="T5" fmla="*/ 11 h 357"/>
                  <a:gd name="T6" fmla="*/ 1 w 183"/>
                  <a:gd name="T7" fmla="*/ 6 h 357"/>
                  <a:gd name="T8" fmla="*/ 0 w 183"/>
                  <a:gd name="T9" fmla="*/ 3 h 357"/>
                  <a:gd name="T10" fmla="*/ 10 w 183"/>
                  <a:gd name="T11" fmla="*/ 3 h 357"/>
                  <a:gd name="T12" fmla="*/ 20 w 183"/>
                  <a:gd name="T13" fmla="*/ 2 h 357"/>
                  <a:gd name="T14" fmla="*/ 30 w 183"/>
                  <a:gd name="T15" fmla="*/ 1 h 357"/>
                  <a:gd name="T16" fmla="*/ 40 w 183"/>
                  <a:gd name="T17" fmla="*/ 1 h 357"/>
                  <a:gd name="T18" fmla="*/ 49 w 183"/>
                  <a:gd name="T19" fmla="*/ 0 h 357"/>
                  <a:gd name="T20" fmla="*/ 56 w 183"/>
                  <a:gd name="T21" fmla="*/ 0 h 357"/>
                  <a:gd name="T22" fmla="*/ 62 w 183"/>
                  <a:gd name="T23" fmla="*/ 0 h 357"/>
                  <a:gd name="T24" fmla="*/ 66 w 183"/>
                  <a:gd name="T25" fmla="*/ 0 h 357"/>
                  <a:gd name="T26" fmla="*/ 76 w 183"/>
                  <a:gd name="T27" fmla="*/ 0 h 357"/>
                  <a:gd name="T28" fmla="*/ 82 w 183"/>
                  <a:gd name="T29" fmla="*/ 0 h 357"/>
                  <a:gd name="T30" fmla="*/ 85 w 183"/>
                  <a:gd name="T31" fmla="*/ 1 h 357"/>
                  <a:gd name="T32" fmla="*/ 85 w 183"/>
                  <a:gd name="T33" fmla="*/ 1 h 357"/>
                  <a:gd name="T34" fmla="*/ 87 w 183"/>
                  <a:gd name="T35" fmla="*/ 2 h 357"/>
                  <a:gd name="T36" fmla="*/ 89 w 183"/>
                  <a:gd name="T37" fmla="*/ 2 h 357"/>
                  <a:gd name="T38" fmla="*/ 95 w 183"/>
                  <a:gd name="T39" fmla="*/ 2 h 357"/>
                  <a:gd name="T40" fmla="*/ 100 w 183"/>
                  <a:gd name="T41" fmla="*/ 2 h 357"/>
                  <a:gd name="T42" fmla="*/ 102 w 183"/>
                  <a:gd name="T43" fmla="*/ 2 h 357"/>
                  <a:gd name="T44" fmla="*/ 113 w 183"/>
                  <a:gd name="T45" fmla="*/ 1 h 357"/>
                  <a:gd name="T46" fmla="*/ 123 w 183"/>
                  <a:gd name="T47" fmla="*/ 1 h 357"/>
                  <a:gd name="T48" fmla="*/ 131 w 183"/>
                  <a:gd name="T49" fmla="*/ 1 h 357"/>
                  <a:gd name="T50" fmla="*/ 141 w 183"/>
                  <a:gd name="T51" fmla="*/ 1 h 357"/>
                  <a:gd name="T52" fmla="*/ 152 w 183"/>
                  <a:gd name="T53" fmla="*/ 0 h 357"/>
                  <a:gd name="T54" fmla="*/ 159 w 183"/>
                  <a:gd name="T55" fmla="*/ 0 h 357"/>
                  <a:gd name="T56" fmla="*/ 166 w 183"/>
                  <a:gd name="T57" fmla="*/ 0 h 357"/>
                  <a:gd name="T58" fmla="*/ 170 w 183"/>
                  <a:gd name="T59" fmla="*/ 0 h 357"/>
                  <a:gd name="T60" fmla="*/ 170 w 183"/>
                  <a:gd name="T61" fmla="*/ 0 h 357"/>
                  <a:gd name="T62" fmla="*/ 170 w 183"/>
                  <a:gd name="T63" fmla="*/ 0 h 357"/>
                  <a:gd name="T64" fmla="*/ 170 w 183"/>
                  <a:gd name="T65" fmla="*/ 0 h 357"/>
                  <a:gd name="T66" fmla="*/ 170 w 183"/>
                  <a:gd name="T67" fmla="*/ 0 h 357"/>
                  <a:gd name="T68" fmla="*/ 169 w 183"/>
                  <a:gd name="T69" fmla="*/ 1 h 357"/>
                  <a:gd name="T70" fmla="*/ 166 w 183"/>
                  <a:gd name="T71" fmla="*/ 2 h 357"/>
                  <a:gd name="T72" fmla="*/ 159 w 183"/>
                  <a:gd name="T73" fmla="*/ 2 h 357"/>
                  <a:gd name="T74" fmla="*/ 152 w 183"/>
                  <a:gd name="T75" fmla="*/ 3 h 357"/>
                  <a:gd name="T76" fmla="*/ 147 w 183"/>
                  <a:gd name="T77" fmla="*/ 3 h 357"/>
                  <a:gd name="T78" fmla="*/ 183 w 183"/>
                  <a:gd name="T79" fmla="*/ 16 h 357"/>
                  <a:gd name="T80" fmla="*/ 146 w 183"/>
                  <a:gd name="T81" fmla="*/ 16 h 357"/>
                  <a:gd name="T82" fmla="*/ 146 w 183"/>
                  <a:gd name="T83" fmla="*/ 17 h 357"/>
                  <a:gd name="T84" fmla="*/ 144 w 183"/>
                  <a:gd name="T85" fmla="*/ 18 h 357"/>
                  <a:gd name="T86" fmla="*/ 140 w 183"/>
                  <a:gd name="T87" fmla="*/ 19 h 357"/>
                  <a:gd name="T88" fmla="*/ 134 w 183"/>
                  <a:gd name="T89" fmla="*/ 19 h 357"/>
                  <a:gd name="T90" fmla="*/ 126 w 183"/>
                  <a:gd name="T91" fmla="*/ 20 h 357"/>
                  <a:gd name="T92" fmla="*/ 114 w 183"/>
                  <a:gd name="T93" fmla="*/ 21 h 357"/>
                  <a:gd name="T94" fmla="*/ 102 w 183"/>
                  <a:gd name="T95" fmla="*/ 21 h 357"/>
                  <a:gd name="T96" fmla="*/ 89 w 183"/>
                  <a:gd name="T97" fmla="*/ 22 h 357"/>
                  <a:gd name="T98" fmla="*/ 75 w 183"/>
                  <a:gd name="T99" fmla="*/ 22 h 357"/>
                  <a:gd name="T100" fmla="*/ 68 w 183"/>
                  <a:gd name="T101" fmla="*/ 22 h 357"/>
                  <a:gd name="T102" fmla="*/ 60 w 183"/>
                  <a:gd name="T103" fmla="*/ 22 h 357"/>
                  <a:gd name="T104" fmla="*/ 53 w 183"/>
                  <a:gd name="T105" fmla="*/ 22 h 357"/>
                  <a:gd name="T106" fmla="*/ 47 w 183"/>
                  <a:gd name="T107" fmla="*/ 21 h 357"/>
                  <a:gd name="T108" fmla="*/ 40 w 183"/>
                  <a:gd name="T109" fmla="*/ 21 h 357"/>
                  <a:gd name="T110" fmla="*/ 34 w 183"/>
                  <a:gd name="T111" fmla="*/ 21 h 357"/>
                  <a:gd name="T112" fmla="*/ 30 w 183"/>
                  <a:gd name="T113" fmla="*/ 21 h 357"/>
                  <a:gd name="T114" fmla="*/ 24 w 183"/>
                  <a:gd name="T115" fmla="*/ 20 h 357"/>
                  <a:gd name="T116" fmla="*/ 14 w 183"/>
                  <a:gd name="T117" fmla="*/ 20 h 357"/>
                  <a:gd name="T118" fmla="*/ 8 w 183"/>
                  <a:gd name="T119" fmla="*/ 19 h 357"/>
                  <a:gd name="T120" fmla="*/ 4 w 183"/>
                  <a:gd name="T121" fmla="*/ 18 h 357"/>
                  <a:gd name="T122" fmla="*/ 3 w 183"/>
                  <a:gd name="T123" fmla="*/ 17 h 3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3"/>
                  <a:gd name="T187" fmla="*/ 0 h 357"/>
                  <a:gd name="T188" fmla="*/ 183 w 183"/>
                  <a:gd name="T189" fmla="*/ 357 h 3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3" h="357">
                    <a:moveTo>
                      <a:pt x="3" y="274"/>
                    </a:moveTo>
                    <a:lnTo>
                      <a:pt x="3" y="246"/>
                    </a:lnTo>
                    <a:lnTo>
                      <a:pt x="1" y="181"/>
                    </a:lnTo>
                    <a:lnTo>
                      <a:pt x="1" y="111"/>
                    </a:lnTo>
                    <a:lnTo>
                      <a:pt x="0" y="63"/>
                    </a:lnTo>
                    <a:lnTo>
                      <a:pt x="10" y="50"/>
                    </a:lnTo>
                    <a:lnTo>
                      <a:pt x="20" y="37"/>
                    </a:lnTo>
                    <a:lnTo>
                      <a:pt x="30" y="28"/>
                    </a:lnTo>
                    <a:lnTo>
                      <a:pt x="40" y="18"/>
                    </a:lnTo>
                    <a:lnTo>
                      <a:pt x="49" y="10"/>
                    </a:lnTo>
                    <a:lnTo>
                      <a:pt x="56" y="5"/>
                    </a:lnTo>
                    <a:lnTo>
                      <a:pt x="62" y="0"/>
                    </a:lnTo>
                    <a:lnTo>
                      <a:pt x="66" y="0"/>
                    </a:lnTo>
                    <a:lnTo>
                      <a:pt x="76" y="6"/>
                    </a:lnTo>
                    <a:lnTo>
                      <a:pt x="82" y="14"/>
                    </a:lnTo>
                    <a:lnTo>
                      <a:pt x="85" y="23"/>
                    </a:lnTo>
                    <a:lnTo>
                      <a:pt x="85" y="26"/>
                    </a:lnTo>
                    <a:lnTo>
                      <a:pt x="87" y="47"/>
                    </a:lnTo>
                    <a:lnTo>
                      <a:pt x="89" y="45"/>
                    </a:lnTo>
                    <a:lnTo>
                      <a:pt x="95" y="42"/>
                    </a:lnTo>
                    <a:lnTo>
                      <a:pt x="100" y="39"/>
                    </a:lnTo>
                    <a:lnTo>
                      <a:pt x="102" y="37"/>
                    </a:lnTo>
                    <a:lnTo>
                      <a:pt x="113" y="31"/>
                    </a:lnTo>
                    <a:lnTo>
                      <a:pt x="123" y="26"/>
                    </a:lnTo>
                    <a:lnTo>
                      <a:pt x="131" y="21"/>
                    </a:lnTo>
                    <a:lnTo>
                      <a:pt x="141" y="18"/>
                    </a:lnTo>
                    <a:lnTo>
                      <a:pt x="152" y="14"/>
                    </a:lnTo>
                    <a:lnTo>
                      <a:pt x="159" y="13"/>
                    </a:lnTo>
                    <a:lnTo>
                      <a:pt x="166" y="11"/>
                    </a:lnTo>
                    <a:lnTo>
                      <a:pt x="170" y="13"/>
                    </a:lnTo>
                    <a:lnTo>
                      <a:pt x="170" y="14"/>
                    </a:lnTo>
                    <a:lnTo>
                      <a:pt x="169" y="23"/>
                    </a:lnTo>
                    <a:lnTo>
                      <a:pt x="166" y="34"/>
                    </a:lnTo>
                    <a:lnTo>
                      <a:pt x="159" y="47"/>
                    </a:lnTo>
                    <a:lnTo>
                      <a:pt x="152" y="59"/>
                    </a:lnTo>
                    <a:lnTo>
                      <a:pt x="147" y="63"/>
                    </a:lnTo>
                    <a:lnTo>
                      <a:pt x="183" y="258"/>
                    </a:lnTo>
                    <a:lnTo>
                      <a:pt x="146" y="261"/>
                    </a:lnTo>
                    <a:lnTo>
                      <a:pt x="146" y="274"/>
                    </a:lnTo>
                    <a:lnTo>
                      <a:pt x="144" y="290"/>
                    </a:lnTo>
                    <a:lnTo>
                      <a:pt x="140" y="306"/>
                    </a:lnTo>
                    <a:lnTo>
                      <a:pt x="134" y="319"/>
                    </a:lnTo>
                    <a:lnTo>
                      <a:pt x="126" y="333"/>
                    </a:lnTo>
                    <a:lnTo>
                      <a:pt x="114" y="342"/>
                    </a:lnTo>
                    <a:lnTo>
                      <a:pt x="102" y="350"/>
                    </a:lnTo>
                    <a:lnTo>
                      <a:pt x="89" y="355"/>
                    </a:lnTo>
                    <a:lnTo>
                      <a:pt x="75" y="357"/>
                    </a:lnTo>
                    <a:lnTo>
                      <a:pt x="68" y="357"/>
                    </a:lnTo>
                    <a:lnTo>
                      <a:pt x="60" y="355"/>
                    </a:lnTo>
                    <a:lnTo>
                      <a:pt x="53" y="354"/>
                    </a:lnTo>
                    <a:lnTo>
                      <a:pt x="47" y="350"/>
                    </a:lnTo>
                    <a:lnTo>
                      <a:pt x="40" y="347"/>
                    </a:lnTo>
                    <a:lnTo>
                      <a:pt x="34" y="344"/>
                    </a:lnTo>
                    <a:lnTo>
                      <a:pt x="30" y="339"/>
                    </a:lnTo>
                    <a:lnTo>
                      <a:pt x="24" y="333"/>
                    </a:lnTo>
                    <a:lnTo>
                      <a:pt x="14" y="321"/>
                    </a:lnTo>
                    <a:lnTo>
                      <a:pt x="8" y="306"/>
                    </a:lnTo>
                    <a:lnTo>
                      <a:pt x="4" y="290"/>
                    </a:lnTo>
                    <a:lnTo>
                      <a:pt x="3" y="274"/>
                    </a:lnTo>
                    <a:close/>
                  </a:path>
                </a:pathLst>
              </a:custGeom>
              <a:solidFill>
                <a:srgbClr val="EFBFD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5" name="Freeform 130"/>
              <p:cNvSpPr>
                <a:spLocks/>
              </p:cNvSpPr>
              <p:nvPr/>
            </p:nvSpPr>
            <p:spPr bwMode="auto">
              <a:xfrm>
                <a:off x="2191" y="2236"/>
                <a:ext cx="180" cy="177"/>
              </a:xfrm>
              <a:custGeom>
                <a:avLst/>
                <a:gdLst>
                  <a:gd name="T0" fmla="*/ 3 w 180"/>
                  <a:gd name="T1" fmla="*/ 17 h 354"/>
                  <a:gd name="T2" fmla="*/ 3 w 180"/>
                  <a:gd name="T3" fmla="*/ 16 h 354"/>
                  <a:gd name="T4" fmla="*/ 2 w 180"/>
                  <a:gd name="T5" fmla="*/ 12 h 354"/>
                  <a:gd name="T6" fmla="*/ 0 w 180"/>
                  <a:gd name="T7" fmla="*/ 7 h 354"/>
                  <a:gd name="T8" fmla="*/ 0 w 180"/>
                  <a:gd name="T9" fmla="*/ 4 h 354"/>
                  <a:gd name="T10" fmla="*/ 10 w 180"/>
                  <a:gd name="T11" fmla="*/ 4 h 354"/>
                  <a:gd name="T12" fmla="*/ 20 w 180"/>
                  <a:gd name="T13" fmla="*/ 3 h 354"/>
                  <a:gd name="T14" fmla="*/ 31 w 180"/>
                  <a:gd name="T15" fmla="*/ 2 h 354"/>
                  <a:gd name="T16" fmla="*/ 39 w 180"/>
                  <a:gd name="T17" fmla="*/ 2 h 354"/>
                  <a:gd name="T18" fmla="*/ 48 w 180"/>
                  <a:gd name="T19" fmla="*/ 1 h 354"/>
                  <a:gd name="T20" fmla="*/ 55 w 180"/>
                  <a:gd name="T21" fmla="*/ 1 h 354"/>
                  <a:gd name="T22" fmla="*/ 61 w 180"/>
                  <a:gd name="T23" fmla="*/ 0 h 354"/>
                  <a:gd name="T24" fmla="*/ 65 w 180"/>
                  <a:gd name="T25" fmla="*/ 0 h 354"/>
                  <a:gd name="T26" fmla="*/ 75 w 180"/>
                  <a:gd name="T27" fmla="*/ 1 h 354"/>
                  <a:gd name="T28" fmla="*/ 80 w 180"/>
                  <a:gd name="T29" fmla="*/ 1 h 354"/>
                  <a:gd name="T30" fmla="*/ 83 w 180"/>
                  <a:gd name="T31" fmla="*/ 2 h 354"/>
                  <a:gd name="T32" fmla="*/ 83 w 180"/>
                  <a:gd name="T33" fmla="*/ 2 h 354"/>
                  <a:gd name="T34" fmla="*/ 86 w 180"/>
                  <a:gd name="T35" fmla="*/ 3 h 354"/>
                  <a:gd name="T36" fmla="*/ 88 w 180"/>
                  <a:gd name="T37" fmla="*/ 3 h 354"/>
                  <a:gd name="T38" fmla="*/ 94 w 180"/>
                  <a:gd name="T39" fmla="*/ 3 h 354"/>
                  <a:gd name="T40" fmla="*/ 99 w 180"/>
                  <a:gd name="T41" fmla="*/ 3 h 354"/>
                  <a:gd name="T42" fmla="*/ 101 w 180"/>
                  <a:gd name="T43" fmla="*/ 3 h 354"/>
                  <a:gd name="T44" fmla="*/ 110 w 180"/>
                  <a:gd name="T45" fmla="*/ 2 h 354"/>
                  <a:gd name="T46" fmla="*/ 120 w 180"/>
                  <a:gd name="T47" fmla="*/ 2 h 354"/>
                  <a:gd name="T48" fmla="*/ 130 w 180"/>
                  <a:gd name="T49" fmla="*/ 2 h 354"/>
                  <a:gd name="T50" fmla="*/ 139 w 180"/>
                  <a:gd name="T51" fmla="*/ 2 h 354"/>
                  <a:gd name="T52" fmla="*/ 148 w 180"/>
                  <a:gd name="T53" fmla="*/ 1 h 354"/>
                  <a:gd name="T54" fmla="*/ 156 w 180"/>
                  <a:gd name="T55" fmla="*/ 1 h 354"/>
                  <a:gd name="T56" fmla="*/ 162 w 180"/>
                  <a:gd name="T57" fmla="*/ 1 h 354"/>
                  <a:gd name="T58" fmla="*/ 167 w 180"/>
                  <a:gd name="T59" fmla="*/ 1 h 354"/>
                  <a:gd name="T60" fmla="*/ 168 w 180"/>
                  <a:gd name="T61" fmla="*/ 1 h 354"/>
                  <a:gd name="T62" fmla="*/ 168 w 180"/>
                  <a:gd name="T63" fmla="*/ 1 h 354"/>
                  <a:gd name="T64" fmla="*/ 168 w 180"/>
                  <a:gd name="T65" fmla="*/ 1 h 354"/>
                  <a:gd name="T66" fmla="*/ 168 w 180"/>
                  <a:gd name="T67" fmla="*/ 1 h 354"/>
                  <a:gd name="T68" fmla="*/ 167 w 180"/>
                  <a:gd name="T69" fmla="*/ 2 h 354"/>
                  <a:gd name="T70" fmla="*/ 164 w 180"/>
                  <a:gd name="T71" fmla="*/ 3 h 354"/>
                  <a:gd name="T72" fmla="*/ 156 w 180"/>
                  <a:gd name="T73" fmla="*/ 3 h 354"/>
                  <a:gd name="T74" fmla="*/ 149 w 180"/>
                  <a:gd name="T75" fmla="*/ 4 h 354"/>
                  <a:gd name="T76" fmla="*/ 145 w 180"/>
                  <a:gd name="T77" fmla="*/ 4 h 354"/>
                  <a:gd name="T78" fmla="*/ 180 w 180"/>
                  <a:gd name="T79" fmla="*/ 16 h 354"/>
                  <a:gd name="T80" fmla="*/ 143 w 180"/>
                  <a:gd name="T81" fmla="*/ 17 h 354"/>
                  <a:gd name="T82" fmla="*/ 143 w 180"/>
                  <a:gd name="T83" fmla="*/ 17 h 354"/>
                  <a:gd name="T84" fmla="*/ 142 w 180"/>
                  <a:gd name="T85" fmla="*/ 18 h 354"/>
                  <a:gd name="T86" fmla="*/ 138 w 180"/>
                  <a:gd name="T87" fmla="*/ 19 h 354"/>
                  <a:gd name="T88" fmla="*/ 132 w 180"/>
                  <a:gd name="T89" fmla="*/ 20 h 354"/>
                  <a:gd name="T90" fmla="*/ 123 w 180"/>
                  <a:gd name="T91" fmla="*/ 21 h 354"/>
                  <a:gd name="T92" fmla="*/ 112 w 180"/>
                  <a:gd name="T93" fmla="*/ 22 h 354"/>
                  <a:gd name="T94" fmla="*/ 100 w 180"/>
                  <a:gd name="T95" fmla="*/ 22 h 354"/>
                  <a:gd name="T96" fmla="*/ 87 w 180"/>
                  <a:gd name="T97" fmla="*/ 23 h 354"/>
                  <a:gd name="T98" fmla="*/ 72 w 180"/>
                  <a:gd name="T99" fmla="*/ 23 h 354"/>
                  <a:gd name="T100" fmla="*/ 65 w 180"/>
                  <a:gd name="T101" fmla="*/ 23 h 354"/>
                  <a:gd name="T102" fmla="*/ 58 w 180"/>
                  <a:gd name="T103" fmla="*/ 23 h 354"/>
                  <a:gd name="T104" fmla="*/ 52 w 180"/>
                  <a:gd name="T105" fmla="*/ 22 h 354"/>
                  <a:gd name="T106" fmla="*/ 46 w 180"/>
                  <a:gd name="T107" fmla="*/ 22 h 354"/>
                  <a:gd name="T108" fmla="*/ 39 w 180"/>
                  <a:gd name="T109" fmla="*/ 22 h 354"/>
                  <a:gd name="T110" fmla="*/ 33 w 180"/>
                  <a:gd name="T111" fmla="*/ 22 h 354"/>
                  <a:gd name="T112" fmla="*/ 29 w 180"/>
                  <a:gd name="T113" fmla="*/ 21 h 354"/>
                  <a:gd name="T114" fmla="*/ 23 w 180"/>
                  <a:gd name="T115" fmla="*/ 21 h 354"/>
                  <a:gd name="T116" fmla="*/ 15 w 180"/>
                  <a:gd name="T117" fmla="*/ 20 h 354"/>
                  <a:gd name="T118" fmla="*/ 9 w 180"/>
                  <a:gd name="T119" fmla="*/ 19 h 354"/>
                  <a:gd name="T120" fmla="*/ 4 w 180"/>
                  <a:gd name="T121" fmla="*/ 18 h 354"/>
                  <a:gd name="T122" fmla="*/ 3 w 180"/>
                  <a:gd name="T123" fmla="*/ 17 h 3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0"/>
                  <a:gd name="T187" fmla="*/ 0 h 354"/>
                  <a:gd name="T188" fmla="*/ 180 w 180"/>
                  <a:gd name="T189" fmla="*/ 354 h 3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0" h="354">
                    <a:moveTo>
                      <a:pt x="3" y="271"/>
                    </a:moveTo>
                    <a:lnTo>
                      <a:pt x="3" y="243"/>
                    </a:lnTo>
                    <a:lnTo>
                      <a:pt x="2" y="180"/>
                    </a:lnTo>
                    <a:lnTo>
                      <a:pt x="0" y="110"/>
                    </a:lnTo>
                    <a:lnTo>
                      <a:pt x="0" y="64"/>
                    </a:lnTo>
                    <a:lnTo>
                      <a:pt x="10" y="51"/>
                    </a:lnTo>
                    <a:lnTo>
                      <a:pt x="20" y="38"/>
                    </a:lnTo>
                    <a:lnTo>
                      <a:pt x="31" y="28"/>
                    </a:lnTo>
                    <a:lnTo>
                      <a:pt x="39" y="18"/>
                    </a:lnTo>
                    <a:lnTo>
                      <a:pt x="48" y="10"/>
                    </a:lnTo>
                    <a:lnTo>
                      <a:pt x="55" y="5"/>
                    </a:lnTo>
                    <a:lnTo>
                      <a:pt x="61" y="0"/>
                    </a:lnTo>
                    <a:lnTo>
                      <a:pt x="65" y="0"/>
                    </a:lnTo>
                    <a:lnTo>
                      <a:pt x="75" y="7"/>
                    </a:lnTo>
                    <a:lnTo>
                      <a:pt x="80" y="15"/>
                    </a:lnTo>
                    <a:lnTo>
                      <a:pt x="83" y="23"/>
                    </a:lnTo>
                    <a:lnTo>
                      <a:pt x="83" y="27"/>
                    </a:lnTo>
                    <a:lnTo>
                      <a:pt x="86" y="48"/>
                    </a:lnTo>
                    <a:lnTo>
                      <a:pt x="88" y="46"/>
                    </a:lnTo>
                    <a:lnTo>
                      <a:pt x="94" y="41"/>
                    </a:lnTo>
                    <a:lnTo>
                      <a:pt x="99" y="38"/>
                    </a:lnTo>
                    <a:lnTo>
                      <a:pt x="101" y="36"/>
                    </a:lnTo>
                    <a:lnTo>
                      <a:pt x="110" y="31"/>
                    </a:lnTo>
                    <a:lnTo>
                      <a:pt x="120" y="27"/>
                    </a:lnTo>
                    <a:lnTo>
                      <a:pt x="130" y="22"/>
                    </a:lnTo>
                    <a:lnTo>
                      <a:pt x="139" y="17"/>
                    </a:lnTo>
                    <a:lnTo>
                      <a:pt x="148" y="15"/>
                    </a:lnTo>
                    <a:lnTo>
                      <a:pt x="156" y="13"/>
                    </a:lnTo>
                    <a:lnTo>
                      <a:pt x="162" y="12"/>
                    </a:lnTo>
                    <a:lnTo>
                      <a:pt x="167" y="13"/>
                    </a:lnTo>
                    <a:lnTo>
                      <a:pt x="168" y="15"/>
                    </a:lnTo>
                    <a:lnTo>
                      <a:pt x="167" y="23"/>
                    </a:lnTo>
                    <a:lnTo>
                      <a:pt x="164" y="35"/>
                    </a:lnTo>
                    <a:lnTo>
                      <a:pt x="156" y="48"/>
                    </a:lnTo>
                    <a:lnTo>
                      <a:pt x="149" y="59"/>
                    </a:lnTo>
                    <a:lnTo>
                      <a:pt x="145" y="64"/>
                    </a:lnTo>
                    <a:lnTo>
                      <a:pt x="180" y="255"/>
                    </a:lnTo>
                    <a:lnTo>
                      <a:pt x="143" y="258"/>
                    </a:lnTo>
                    <a:lnTo>
                      <a:pt x="143" y="271"/>
                    </a:lnTo>
                    <a:lnTo>
                      <a:pt x="142" y="287"/>
                    </a:lnTo>
                    <a:lnTo>
                      <a:pt x="138" y="304"/>
                    </a:lnTo>
                    <a:lnTo>
                      <a:pt x="132" y="317"/>
                    </a:lnTo>
                    <a:lnTo>
                      <a:pt x="123" y="330"/>
                    </a:lnTo>
                    <a:lnTo>
                      <a:pt x="112" y="340"/>
                    </a:lnTo>
                    <a:lnTo>
                      <a:pt x="100" y="348"/>
                    </a:lnTo>
                    <a:lnTo>
                      <a:pt x="87" y="353"/>
                    </a:lnTo>
                    <a:lnTo>
                      <a:pt x="72" y="354"/>
                    </a:lnTo>
                    <a:lnTo>
                      <a:pt x="65" y="354"/>
                    </a:lnTo>
                    <a:lnTo>
                      <a:pt x="58" y="353"/>
                    </a:lnTo>
                    <a:lnTo>
                      <a:pt x="52" y="351"/>
                    </a:lnTo>
                    <a:lnTo>
                      <a:pt x="46" y="348"/>
                    </a:lnTo>
                    <a:lnTo>
                      <a:pt x="39" y="345"/>
                    </a:lnTo>
                    <a:lnTo>
                      <a:pt x="33" y="340"/>
                    </a:lnTo>
                    <a:lnTo>
                      <a:pt x="29" y="335"/>
                    </a:lnTo>
                    <a:lnTo>
                      <a:pt x="23" y="330"/>
                    </a:lnTo>
                    <a:lnTo>
                      <a:pt x="15" y="317"/>
                    </a:lnTo>
                    <a:lnTo>
                      <a:pt x="9" y="302"/>
                    </a:lnTo>
                    <a:lnTo>
                      <a:pt x="4" y="287"/>
                    </a:lnTo>
                    <a:lnTo>
                      <a:pt x="3" y="271"/>
                    </a:lnTo>
                    <a:close/>
                  </a:path>
                </a:pathLst>
              </a:custGeom>
              <a:solidFill>
                <a:srgbClr val="F2CC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6" name="Freeform 131"/>
              <p:cNvSpPr>
                <a:spLocks/>
              </p:cNvSpPr>
              <p:nvPr/>
            </p:nvSpPr>
            <p:spPr bwMode="auto">
              <a:xfrm>
                <a:off x="2103" y="2471"/>
                <a:ext cx="139" cy="223"/>
              </a:xfrm>
              <a:custGeom>
                <a:avLst/>
                <a:gdLst>
                  <a:gd name="T0" fmla="*/ 45 w 139"/>
                  <a:gd name="T1" fmla="*/ 2 h 447"/>
                  <a:gd name="T2" fmla="*/ 53 w 139"/>
                  <a:gd name="T3" fmla="*/ 1 h 447"/>
                  <a:gd name="T4" fmla="*/ 64 w 139"/>
                  <a:gd name="T5" fmla="*/ 0 h 447"/>
                  <a:gd name="T6" fmla="*/ 74 w 139"/>
                  <a:gd name="T7" fmla="*/ 0 h 447"/>
                  <a:gd name="T8" fmla="*/ 84 w 139"/>
                  <a:gd name="T9" fmla="*/ 0 h 447"/>
                  <a:gd name="T10" fmla="*/ 139 w 139"/>
                  <a:gd name="T11" fmla="*/ 10 h 447"/>
                  <a:gd name="T12" fmla="*/ 139 w 139"/>
                  <a:gd name="T13" fmla="*/ 27 h 447"/>
                  <a:gd name="T14" fmla="*/ 0 w 139"/>
                  <a:gd name="T15" fmla="*/ 27 h 447"/>
                  <a:gd name="T16" fmla="*/ 0 w 139"/>
                  <a:gd name="T17" fmla="*/ 9 h 447"/>
                  <a:gd name="T18" fmla="*/ 1 w 139"/>
                  <a:gd name="T19" fmla="*/ 8 h 447"/>
                  <a:gd name="T20" fmla="*/ 3 w 139"/>
                  <a:gd name="T21" fmla="*/ 7 h 447"/>
                  <a:gd name="T22" fmla="*/ 7 w 139"/>
                  <a:gd name="T23" fmla="*/ 6 h 447"/>
                  <a:gd name="T24" fmla="*/ 11 w 139"/>
                  <a:gd name="T25" fmla="*/ 5 h 447"/>
                  <a:gd name="T26" fmla="*/ 17 w 139"/>
                  <a:gd name="T27" fmla="*/ 4 h 447"/>
                  <a:gd name="T28" fmla="*/ 26 w 139"/>
                  <a:gd name="T29" fmla="*/ 3 h 447"/>
                  <a:gd name="T30" fmla="*/ 35 w 139"/>
                  <a:gd name="T31" fmla="*/ 2 h 447"/>
                  <a:gd name="T32" fmla="*/ 45 w 139"/>
                  <a:gd name="T33" fmla="*/ 2 h 4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447"/>
                  <a:gd name="T53" fmla="*/ 139 w 139"/>
                  <a:gd name="T54" fmla="*/ 447 h 4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447">
                    <a:moveTo>
                      <a:pt x="45" y="33"/>
                    </a:moveTo>
                    <a:lnTo>
                      <a:pt x="53" y="23"/>
                    </a:lnTo>
                    <a:lnTo>
                      <a:pt x="64" y="15"/>
                    </a:lnTo>
                    <a:lnTo>
                      <a:pt x="74" y="7"/>
                    </a:lnTo>
                    <a:lnTo>
                      <a:pt x="84" y="0"/>
                    </a:lnTo>
                    <a:lnTo>
                      <a:pt x="139" y="170"/>
                    </a:lnTo>
                    <a:lnTo>
                      <a:pt x="139" y="445"/>
                    </a:lnTo>
                    <a:lnTo>
                      <a:pt x="0" y="447"/>
                    </a:lnTo>
                    <a:lnTo>
                      <a:pt x="0" y="155"/>
                    </a:lnTo>
                    <a:lnTo>
                      <a:pt x="1" y="139"/>
                    </a:lnTo>
                    <a:lnTo>
                      <a:pt x="3" y="121"/>
                    </a:lnTo>
                    <a:lnTo>
                      <a:pt x="7" y="105"/>
                    </a:lnTo>
                    <a:lnTo>
                      <a:pt x="11" y="88"/>
                    </a:lnTo>
                    <a:lnTo>
                      <a:pt x="17" y="74"/>
                    </a:lnTo>
                    <a:lnTo>
                      <a:pt x="26" y="59"/>
                    </a:lnTo>
                    <a:lnTo>
                      <a:pt x="35" y="46"/>
                    </a:lnTo>
                    <a:lnTo>
                      <a:pt x="45" y="33"/>
                    </a:lnTo>
                    <a:close/>
                  </a:path>
                </a:pathLst>
              </a:custGeom>
              <a:solidFill>
                <a:srgbClr val="00009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7" name="Freeform 132"/>
              <p:cNvSpPr>
                <a:spLocks/>
              </p:cNvSpPr>
              <p:nvPr/>
            </p:nvSpPr>
            <p:spPr bwMode="auto">
              <a:xfrm>
                <a:off x="2104" y="2471"/>
                <a:ext cx="136" cy="221"/>
              </a:xfrm>
              <a:custGeom>
                <a:avLst/>
                <a:gdLst>
                  <a:gd name="T0" fmla="*/ 44 w 136"/>
                  <a:gd name="T1" fmla="*/ 2 h 442"/>
                  <a:gd name="T2" fmla="*/ 52 w 136"/>
                  <a:gd name="T3" fmla="*/ 2 h 442"/>
                  <a:gd name="T4" fmla="*/ 63 w 136"/>
                  <a:gd name="T5" fmla="*/ 1 h 442"/>
                  <a:gd name="T6" fmla="*/ 73 w 136"/>
                  <a:gd name="T7" fmla="*/ 1 h 442"/>
                  <a:gd name="T8" fmla="*/ 83 w 136"/>
                  <a:gd name="T9" fmla="*/ 0 h 442"/>
                  <a:gd name="T10" fmla="*/ 136 w 136"/>
                  <a:gd name="T11" fmla="*/ 11 h 442"/>
                  <a:gd name="T12" fmla="*/ 136 w 136"/>
                  <a:gd name="T13" fmla="*/ 28 h 442"/>
                  <a:gd name="T14" fmla="*/ 0 w 136"/>
                  <a:gd name="T15" fmla="*/ 28 h 442"/>
                  <a:gd name="T16" fmla="*/ 0 w 136"/>
                  <a:gd name="T17" fmla="*/ 10 h 442"/>
                  <a:gd name="T18" fmla="*/ 0 w 136"/>
                  <a:gd name="T19" fmla="*/ 9 h 442"/>
                  <a:gd name="T20" fmla="*/ 3 w 136"/>
                  <a:gd name="T21" fmla="*/ 8 h 442"/>
                  <a:gd name="T22" fmla="*/ 6 w 136"/>
                  <a:gd name="T23" fmla="*/ 7 h 442"/>
                  <a:gd name="T24" fmla="*/ 12 w 136"/>
                  <a:gd name="T25" fmla="*/ 6 h 442"/>
                  <a:gd name="T26" fmla="*/ 18 w 136"/>
                  <a:gd name="T27" fmla="*/ 5 h 442"/>
                  <a:gd name="T28" fmla="*/ 25 w 136"/>
                  <a:gd name="T29" fmla="*/ 4 h 442"/>
                  <a:gd name="T30" fmla="*/ 34 w 136"/>
                  <a:gd name="T31" fmla="*/ 3 h 442"/>
                  <a:gd name="T32" fmla="*/ 44 w 136"/>
                  <a:gd name="T33" fmla="*/ 2 h 4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442"/>
                  <a:gd name="T53" fmla="*/ 136 w 136"/>
                  <a:gd name="T54" fmla="*/ 442 h 4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442">
                    <a:moveTo>
                      <a:pt x="44" y="32"/>
                    </a:moveTo>
                    <a:lnTo>
                      <a:pt x="52" y="23"/>
                    </a:lnTo>
                    <a:lnTo>
                      <a:pt x="63" y="14"/>
                    </a:lnTo>
                    <a:lnTo>
                      <a:pt x="73" y="6"/>
                    </a:lnTo>
                    <a:lnTo>
                      <a:pt x="83" y="0"/>
                    </a:lnTo>
                    <a:lnTo>
                      <a:pt x="136" y="168"/>
                    </a:lnTo>
                    <a:lnTo>
                      <a:pt x="136" y="442"/>
                    </a:lnTo>
                    <a:lnTo>
                      <a:pt x="0" y="442"/>
                    </a:lnTo>
                    <a:lnTo>
                      <a:pt x="0" y="153"/>
                    </a:lnTo>
                    <a:lnTo>
                      <a:pt x="0" y="137"/>
                    </a:lnTo>
                    <a:lnTo>
                      <a:pt x="3" y="119"/>
                    </a:lnTo>
                    <a:lnTo>
                      <a:pt x="6" y="103"/>
                    </a:lnTo>
                    <a:lnTo>
                      <a:pt x="12" y="88"/>
                    </a:lnTo>
                    <a:lnTo>
                      <a:pt x="18" y="72"/>
                    </a:lnTo>
                    <a:lnTo>
                      <a:pt x="25" y="59"/>
                    </a:lnTo>
                    <a:lnTo>
                      <a:pt x="34" y="44"/>
                    </a:lnTo>
                    <a:lnTo>
                      <a:pt x="44" y="32"/>
                    </a:lnTo>
                    <a:close/>
                  </a:path>
                </a:pathLst>
              </a:custGeom>
              <a:solidFill>
                <a:srgbClr val="00009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8" name="Freeform 133"/>
              <p:cNvSpPr>
                <a:spLocks/>
              </p:cNvSpPr>
              <p:nvPr/>
            </p:nvSpPr>
            <p:spPr bwMode="auto">
              <a:xfrm>
                <a:off x="2104" y="2472"/>
                <a:ext cx="135" cy="220"/>
              </a:xfrm>
              <a:custGeom>
                <a:avLst/>
                <a:gdLst>
                  <a:gd name="T0" fmla="*/ 44 w 135"/>
                  <a:gd name="T1" fmla="*/ 2 h 439"/>
                  <a:gd name="T2" fmla="*/ 52 w 135"/>
                  <a:gd name="T3" fmla="*/ 2 h 439"/>
                  <a:gd name="T4" fmla="*/ 63 w 135"/>
                  <a:gd name="T5" fmla="*/ 1 h 439"/>
                  <a:gd name="T6" fmla="*/ 71 w 135"/>
                  <a:gd name="T7" fmla="*/ 1 h 439"/>
                  <a:gd name="T8" fmla="*/ 81 w 135"/>
                  <a:gd name="T9" fmla="*/ 0 h 439"/>
                  <a:gd name="T10" fmla="*/ 135 w 135"/>
                  <a:gd name="T11" fmla="*/ 11 h 439"/>
                  <a:gd name="T12" fmla="*/ 135 w 135"/>
                  <a:gd name="T13" fmla="*/ 28 h 439"/>
                  <a:gd name="T14" fmla="*/ 0 w 135"/>
                  <a:gd name="T15" fmla="*/ 28 h 439"/>
                  <a:gd name="T16" fmla="*/ 0 w 135"/>
                  <a:gd name="T17" fmla="*/ 10 h 439"/>
                  <a:gd name="T18" fmla="*/ 2 w 135"/>
                  <a:gd name="T19" fmla="*/ 9 h 439"/>
                  <a:gd name="T20" fmla="*/ 3 w 135"/>
                  <a:gd name="T21" fmla="*/ 8 h 439"/>
                  <a:gd name="T22" fmla="*/ 6 w 135"/>
                  <a:gd name="T23" fmla="*/ 7 h 439"/>
                  <a:gd name="T24" fmla="*/ 12 w 135"/>
                  <a:gd name="T25" fmla="*/ 6 h 439"/>
                  <a:gd name="T26" fmla="*/ 18 w 135"/>
                  <a:gd name="T27" fmla="*/ 5 h 439"/>
                  <a:gd name="T28" fmla="*/ 25 w 135"/>
                  <a:gd name="T29" fmla="*/ 4 h 439"/>
                  <a:gd name="T30" fmla="*/ 34 w 135"/>
                  <a:gd name="T31" fmla="*/ 3 h 439"/>
                  <a:gd name="T32" fmla="*/ 44 w 135"/>
                  <a:gd name="T33" fmla="*/ 2 h 4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439"/>
                  <a:gd name="T53" fmla="*/ 135 w 135"/>
                  <a:gd name="T54" fmla="*/ 439 h 4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439">
                    <a:moveTo>
                      <a:pt x="44" y="31"/>
                    </a:moveTo>
                    <a:lnTo>
                      <a:pt x="52" y="22"/>
                    </a:lnTo>
                    <a:lnTo>
                      <a:pt x="63" y="13"/>
                    </a:lnTo>
                    <a:lnTo>
                      <a:pt x="71" y="7"/>
                    </a:lnTo>
                    <a:lnTo>
                      <a:pt x="81" y="0"/>
                    </a:lnTo>
                    <a:lnTo>
                      <a:pt x="135" y="167"/>
                    </a:lnTo>
                    <a:lnTo>
                      <a:pt x="135" y="438"/>
                    </a:lnTo>
                    <a:lnTo>
                      <a:pt x="0" y="439"/>
                    </a:lnTo>
                    <a:lnTo>
                      <a:pt x="0" y="152"/>
                    </a:lnTo>
                    <a:lnTo>
                      <a:pt x="2" y="136"/>
                    </a:lnTo>
                    <a:lnTo>
                      <a:pt x="3" y="118"/>
                    </a:lnTo>
                    <a:lnTo>
                      <a:pt x="6" y="103"/>
                    </a:lnTo>
                    <a:lnTo>
                      <a:pt x="12" y="87"/>
                    </a:lnTo>
                    <a:lnTo>
                      <a:pt x="18" y="72"/>
                    </a:lnTo>
                    <a:lnTo>
                      <a:pt x="25" y="58"/>
                    </a:lnTo>
                    <a:lnTo>
                      <a:pt x="34" y="44"/>
                    </a:lnTo>
                    <a:lnTo>
                      <a:pt x="44" y="31"/>
                    </a:lnTo>
                    <a:close/>
                  </a:path>
                </a:pathLst>
              </a:custGeom>
              <a:solidFill>
                <a:srgbClr val="0000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59" name="Freeform 134"/>
              <p:cNvSpPr>
                <a:spLocks/>
              </p:cNvSpPr>
              <p:nvPr/>
            </p:nvSpPr>
            <p:spPr bwMode="auto">
              <a:xfrm>
                <a:off x="2106" y="2473"/>
                <a:ext cx="131" cy="217"/>
              </a:xfrm>
              <a:custGeom>
                <a:avLst/>
                <a:gdLst>
                  <a:gd name="T0" fmla="*/ 42 w 131"/>
                  <a:gd name="T1" fmla="*/ 2 h 434"/>
                  <a:gd name="T2" fmla="*/ 50 w 131"/>
                  <a:gd name="T3" fmla="*/ 2 h 434"/>
                  <a:gd name="T4" fmla="*/ 61 w 131"/>
                  <a:gd name="T5" fmla="*/ 1 h 434"/>
                  <a:gd name="T6" fmla="*/ 69 w 131"/>
                  <a:gd name="T7" fmla="*/ 1 h 434"/>
                  <a:gd name="T8" fmla="*/ 79 w 131"/>
                  <a:gd name="T9" fmla="*/ 0 h 434"/>
                  <a:gd name="T10" fmla="*/ 131 w 131"/>
                  <a:gd name="T11" fmla="*/ 11 h 434"/>
                  <a:gd name="T12" fmla="*/ 131 w 131"/>
                  <a:gd name="T13" fmla="*/ 28 h 434"/>
                  <a:gd name="T14" fmla="*/ 0 w 131"/>
                  <a:gd name="T15" fmla="*/ 28 h 434"/>
                  <a:gd name="T16" fmla="*/ 0 w 131"/>
                  <a:gd name="T17" fmla="*/ 10 h 434"/>
                  <a:gd name="T18" fmla="*/ 3 w 131"/>
                  <a:gd name="T19" fmla="*/ 8 h 434"/>
                  <a:gd name="T20" fmla="*/ 10 w 131"/>
                  <a:gd name="T21" fmla="*/ 6 h 434"/>
                  <a:gd name="T22" fmla="*/ 23 w 131"/>
                  <a:gd name="T23" fmla="*/ 4 h 434"/>
                  <a:gd name="T24" fmla="*/ 42 w 131"/>
                  <a:gd name="T25" fmla="*/ 2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434"/>
                  <a:gd name="T41" fmla="*/ 131 w 131"/>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434">
                    <a:moveTo>
                      <a:pt x="42" y="31"/>
                    </a:moveTo>
                    <a:lnTo>
                      <a:pt x="50" y="21"/>
                    </a:lnTo>
                    <a:lnTo>
                      <a:pt x="61" y="13"/>
                    </a:lnTo>
                    <a:lnTo>
                      <a:pt x="69" y="7"/>
                    </a:lnTo>
                    <a:lnTo>
                      <a:pt x="79" y="0"/>
                    </a:lnTo>
                    <a:lnTo>
                      <a:pt x="131" y="165"/>
                    </a:lnTo>
                    <a:lnTo>
                      <a:pt x="131" y="434"/>
                    </a:lnTo>
                    <a:lnTo>
                      <a:pt x="0" y="434"/>
                    </a:lnTo>
                    <a:lnTo>
                      <a:pt x="0" y="150"/>
                    </a:lnTo>
                    <a:lnTo>
                      <a:pt x="3" y="117"/>
                    </a:lnTo>
                    <a:lnTo>
                      <a:pt x="10" y="85"/>
                    </a:lnTo>
                    <a:lnTo>
                      <a:pt x="23" y="57"/>
                    </a:lnTo>
                    <a:lnTo>
                      <a:pt x="42" y="31"/>
                    </a:lnTo>
                    <a:close/>
                  </a:path>
                </a:pathLst>
              </a:custGeom>
              <a:solidFill>
                <a:srgbClr val="0005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0" name="Freeform 135"/>
              <p:cNvSpPr>
                <a:spLocks/>
              </p:cNvSpPr>
              <p:nvPr/>
            </p:nvSpPr>
            <p:spPr bwMode="auto">
              <a:xfrm>
                <a:off x="2107" y="2474"/>
                <a:ext cx="130" cy="215"/>
              </a:xfrm>
              <a:custGeom>
                <a:avLst/>
                <a:gdLst>
                  <a:gd name="T0" fmla="*/ 42 w 130"/>
                  <a:gd name="T1" fmla="*/ 2 h 430"/>
                  <a:gd name="T2" fmla="*/ 51 w 130"/>
                  <a:gd name="T3" fmla="*/ 2 h 430"/>
                  <a:gd name="T4" fmla="*/ 60 w 130"/>
                  <a:gd name="T5" fmla="*/ 1 h 430"/>
                  <a:gd name="T6" fmla="*/ 68 w 130"/>
                  <a:gd name="T7" fmla="*/ 1 h 430"/>
                  <a:gd name="T8" fmla="*/ 78 w 130"/>
                  <a:gd name="T9" fmla="*/ 0 h 430"/>
                  <a:gd name="T10" fmla="*/ 130 w 130"/>
                  <a:gd name="T11" fmla="*/ 11 h 430"/>
                  <a:gd name="T12" fmla="*/ 130 w 130"/>
                  <a:gd name="T13" fmla="*/ 27 h 430"/>
                  <a:gd name="T14" fmla="*/ 0 w 130"/>
                  <a:gd name="T15" fmla="*/ 27 h 430"/>
                  <a:gd name="T16" fmla="*/ 0 w 130"/>
                  <a:gd name="T17" fmla="*/ 10 h 430"/>
                  <a:gd name="T18" fmla="*/ 3 w 130"/>
                  <a:gd name="T19" fmla="*/ 8 h 430"/>
                  <a:gd name="T20" fmla="*/ 10 w 130"/>
                  <a:gd name="T21" fmla="*/ 6 h 430"/>
                  <a:gd name="T22" fmla="*/ 23 w 130"/>
                  <a:gd name="T23" fmla="*/ 4 h 430"/>
                  <a:gd name="T24" fmla="*/ 42 w 130"/>
                  <a:gd name="T25" fmla="*/ 2 h 4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430"/>
                  <a:gd name="T41" fmla="*/ 130 w 130"/>
                  <a:gd name="T42" fmla="*/ 430 h 4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430">
                    <a:moveTo>
                      <a:pt x="42" y="31"/>
                    </a:moveTo>
                    <a:lnTo>
                      <a:pt x="51" y="21"/>
                    </a:lnTo>
                    <a:lnTo>
                      <a:pt x="60" y="13"/>
                    </a:lnTo>
                    <a:lnTo>
                      <a:pt x="68" y="6"/>
                    </a:lnTo>
                    <a:lnTo>
                      <a:pt x="78" y="0"/>
                    </a:lnTo>
                    <a:lnTo>
                      <a:pt x="130" y="163"/>
                    </a:lnTo>
                    <a:lnTo>
                      <a:pt x="130" y="429"/>
                    </a:lnTo>
                    <a:lnTo>
                      <a:pt x="0" y="430"/>
                    </a:lnTo>
                    <a:lnTo>
                      <a:pt x="0" y="148"/>
                    </a:lnTo>
                    <a:lnTo>
                      <a:pt x="3" y="115"/>
                    </a:lnTo>
                    <a:lnTo>
                      <a:pt x="10" y="84"/>
                    </a:lnTo>
                    <a:lnTo>
                      <a:pt x="23" y="55"/>
                    </a:lnTo>
                    <a:lnTo>
                      <a:pt x="42" y="31"/>
                    </a:lnTo>
                    <a:close/>
                  </a:path>
                </a:pathLst>
              </a:custGeom>
              <a:solidFill>
                <a:srgbClr val="001C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1" name="Freeform 136"/>
              <p:cNvSpPr>
                <a:spLocks/>
              </p:cNvSpPr>
              <p:nvPr/>
            </p:nvSpPr>
            <p:spPr bwMode="auto">
              <a:xfrm>
                <a:off x="2107" y="2475"/>
                <a:ext cx="129" cy="212"/>
              </a:xfrm>
              <a:custGeom>
                <a:avLst/>
                <a:gdLst>
                  <a:gd name="T0" fmla="*/ 42 w 129"/>
                  <a:gd name="T1" fmla="*/ 1 h 426"/>
                  <a:gd name="T2" fmla="*/ 51 w 129"/>
                  <a:gd name="T3" fmla="*/ 1 h 426"/>
                  <a:gd name="T4" fmla="*/ 60 w 129"/>
                  <a:gd name="T5" fmla="*/ 0 h 426"/>
                  <a:gd name="T6" fmla="*/ 68 w 129"/>
                  <a:gd name="T7" fmla="*/ 0 h 426"/>
                  <a:gd name="T8" fmla="*/ 78 w 129"/>
                  <a:gd name="T9" fmla="*/ 0 h 426"/>
                  <a:gd name="T10" fmla="*/ 129 w 129"/>
                  <a:gd name="T11" fmla="*/ 10 h 426"/>
                  <a:gd name="T12" fmla="*/ 129 w 129"/>
                  <a:gd name="T13" fmla="*/ 26 h 426"/>
                  <a:gd name="T14" fmla="*/ 0 w 129"/>
                  <a:gd name="T15" fmla="*/ 26 h 426"/>
                  <a:gd name="T16" fmla="*/ 0 w 129"/>
                  <a:gd name="T17" fmla="*/ 9 h 426"/>
                  <a:gd name="T18" fmla="*/ 3 w 129"/>
                  <a:gd name="T19" fmla="*/ 7 h 426"/>
                  <a:gd name="T20" fmla="*/ 10 w 129"/>
                  <a:gd name="T21" fmla="*/ 5 h 426"/>
                  <a:gd name="T22" fmla="*/ 23 w 129"/>
                  <a:gd name="T23" fmla="*/ 3 h 426"/>
                  <a:gd name="T24" fmla="*/ 42 w 129"/>
                  <a:gd name="T25" fmla="*/ 1 h 4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426"/>
                  <a:gd name="T41" fmla="*/ 129 w 129"/>
                  <a:gd name="T42" fmla="*/ 426 h 4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426">
                    <a:moveTo>
                      <a:pt x="42" y="30"/>
                    </a:moveTo>
                    <a:lnTo>
                      <a:pt x="51" y="22"/>
                    </a:lnTo>
                    <a:lnTo>
                      <a:pt x="60" y="13"/>
                    </a:lnTo>
                    <a:lnTo>
                      <a:pt x="68" y="7"/>
                    </a:lnTo>
                    <a:lnTo>
                      <a:pt x="78" y="0"/>
                    </a:lnTo>
                    <a:lnTo>
                      <a:pt x="129" y="162"/>
                    </a:lnTo>
                    <a:lnTo>
                      <a:pt x="129" y="426"/>
                    </a:lnTo>
                    <a:lnTo>
                      <a:pt x="0" y="426"/>
                    </a:lnTo>
                    <a:lnTo>
                      <a:pt x="0" y="147"/>
                    </a:lnTo>
                    <a:lnTo>
                      <a:pt x="3" y="114"/>
                    </a:lnTo>
                    <a:lnTo>
                      <a:pt x="10" y="83"/>
                    </a:lnTo>
                    <a:lnTo>
                      <a:pt x="23" y="56"/>
                    </a:lnTo>
                    <a:lnTo>
                      <a:pt x="42" y="30"/>
                    </a:lnTo>
                    <a:close/>
                  </a:path>
                </a:pathLst>
              </a:custGeom>
              <a:solidFill>
                <a:srgbClr val="0F30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2" name="Freeform 137"/>
              <p:cNvSpPr>
                <a:spLocks/>
              </p:cNvSpPr>
              <p:nvPr/>
            </p:nvSpPr>
            <p:spPr bwMode="auto">
              <a:xfrm>
                <a:off x="2109" y="2475"/>
                <a:ext cx="126" cy="212"/>
              </a:xfrm>
              <a:custGeom>
                <a:avLst/>
                <a:gdLst>
                  <a:gd name="T0" fmla="*/ 40 w 126"/>
                  <a:gd name="T1" fmla="*/ 2 h 422"/>
                  <a:gd name="T2" fmla="*/ 49 w 126"/>
                  <a:gd name="T3" fmla="*/ 2 h 422"/>
                  <a:gd name="T4" fmla="*/ 58 w 126"/>
                  <a:gd name="T5" fmla="*/ 1 h 422"/>
                  <a:gd name="T6" fmla="*/ 66 w 126"/>
                  <a:gd name="T7" fmla="*/ 1 h 422"/>
                  <a:gd name="T8" fmla="*/ 75 w 126"/>
                  <a:gd name="T9" fmla="*/ 0 h 422"/>
                  <a:gd name="T10" fmla="*/ 126 w 126"/>
                  <a:gd name="T11" fmla="*/ 10 h 422"/>
                  <a:gd name="T12" fmla="*/ 126 w 126"/>
                  <a:gd name="T13" fmla="*/ 27 h 422"/>
                  <a:gd name="T14" fmla="*/ 0 w 126"/>
                  <a:gd name="T15" fmla="*/ 27 h 422"/>
                  <a:gd name="T16" fmla="*/ 0 w 126"/>
                  <a:gd name="T17" fmla="*/ 10 h 422"/>
                  <a:gd name="T18" fmla="*/ 3 w 126"/>
                  <a:gd name="T19" fmla="*/ 7 h 422"/>
                  <a:gd name="T20" fmla="*/ 10 w 126"/>
                  <a:gd name="T21" fmla="*/ 6 h 422"/>
                  <a:gd name="T22" fmla="*/ 23 w 126"/>
                  <a:gd name="T23" fmla="*/ 4 h 422"/>
                  <a:gd name="T24" fmla="*/ 40 w 126"/>
                  <a:gd name="T25" fmla="*/ 2 h 4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422"/>
                  <a:gd name="T41" fmla="*/ 126 w 126"/>
                  <a:gd name="T42" fmla="*/ 422 h 4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422">
                    <a:moveTo>
                      <a:pt x="40" y="29"/>
                    </a:moveTo>
                    <a:lnTo>
                      <a:pt x="49" y="20"/>
                    </a:lnTo>
                    <a:lnTo>
                      <a:pt x="58" y="11"/>
                    </a:lnTo>
                    <a:lnTo>
                      <a:pt x="66" y="5"/>
                    </a:lnTo>
                    <a:lnTo>
                      <a:pt x="75" y="0"/>
                    </a:lnTo>
                    <a:lnTo>
                      <a:pt x="126" y="160"/>
                    </a:lnTo>
                    <a:lnTo>
                      <a:pt x="126" y="421"/>
                    </a:lnTo>
                    <a:lnTo>
                      <a:pt x="0" y="422"/>
                    </a:lnTo>
                    <a:lnTo>
                      <a:pt x="0" y="145"/>
                    </a:lnTo>
                    <a:lnTo>
                      <a:pt x="3" y="112"/>
                    </a:lnTo>
                    <a:lnTo>
                      <a:pt x="10" y="81"/>
                    </a:lnTo>
                    <a:lnTo>
                      <a:pt x="23" y="54"/>
                    </a:lnTo>
                    <a:lnTo>
                      <a:pt x="40" y="29"/>
                    </a:lnTo>
                    <a:close/>
                  </a:path>
                </a:pathLst>
              </a:custGeom>
              <a:solidFill>
                <a:srgbClr val="2342D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3" name="Freeform 138"/>
              <p:cNvSpPr>
                <a:spLocks/>
              </p:cNvSpPr>
              <p:nvPr/>
            </p:nvSpPr>
            <p:spPr bwMode="auto">
              <a:xfrm>
                <a:off x="2110" y="2475"/>
                <a:ext cx="123" cy="210"/>
              </a:xfrm>
              <a:custGeom>
                <a:avLst/>
                <a:gdLst>
                  <a:gd name="T0" fmla="*/ 39 w 123"/>
                  <a:gd name="T1" fmla="*/ 2 h 419"/>
                  <a:gd name="T2" fmla="*/ 46 w 123"/>
                  <a:gd name="T3" fmla="*/ 2 h 419"/>
                  <a:gd name="T4" fmla="*/ 55 w 123"/>
                  <a:gd name="T5" fmla="*/ 1 h 419"/>
                  <a:gd name="T6" fmla="*/ 64 w 123"/>
                  <a:gd name="T7" fmla="*/ 1 h 419"/>
                  <a:gd name="T8" fmla="*/ 74 w 123"/>
                  <a:gd name="T9" fmla="*/ 0 h 419"/>
                  <a:gd name="T10" fmla="*/ 123 w 123"/>
                  <a:gd name="T11" fmla="*/ 10 h 419"/>
                  <a:gd name="T12" fmla="*/ 123 w 123"/>
                  <a:gd name="T13" fmla="*/ 27 h 419"/>
                  <a:gd name="T14" fmla="*/ 0 w 123"/>
                  <a:gd name="T15" fmla="*/ 27 h 419"/>
                  <a:gd name="T16" fmla="*/ 0 w 123"/>
                  <a:gd name="T17" fmla="*/ 10 h 419"/>
                  <a:gd name="T18" fmla="*/ 3 w 123"/>
                  <a:gd name="T19" fmla="*/ 8 h 419"/>
                  <a:gd name="T20" fmla="*/ 10 w 123"/>
                  <a:gd name="T21" fmla="*/ 6 h 419"/>
                  <a:gd name="T22" fmla="*/ 23 w 123"/>
                  <a:gd name="T23" fmla="*/ 4 h 419"/>
                  <a:gd name="T24" fmla="*/ 39 w 123"/>
                  <a:gd name="T25" fmla="*/ 2 h 4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419"/>
                  <a:gd name="T41" fmla="*/ 123 w 123"/>
                  <a:gd name="T42" fmla="*/ 419 h 4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419">
                    <a:moveTo>
                      <a:pt x="39" y="31"/>
                    </a:moveTo>
                    <a:lnTo>
                      <a:pt x="46" y="21"/>
                    </a:lnTo>
                    <a:lnTo>
                      <a:pt x="55" y="13"/>
                    </a:lnTo>
                    <a:lnTo>
                      <a:pt x="64" y="6"/>
                    </a:lnTo>
                    <a:lnTo>
                      <a:pt x="74" y="0"/>
                    </a:lnTo>
                    <a:lnTo>
                      <a:pt x="123" y="160"/>
                    </a:lnTo>
                    <a:lnTo>
                      <a:pt x="123" y="419"/>
                    </a:lnTo>
                    <a:lnTo>
                      <a:pt x="0" y="419"/>
                    </a:lnTo>
                    <a:lnTo>
                      <a:pt x="0" y="145"/>
                    </a:lnTo>
                    <a:lnTo>
                      <a:pt x="3" y="114"/>
                    </a:lnTo>
                    <a:lnTo>
                      <a:pt x="10" y="83"/>
                    </a:lnTo>
                    <a:lnTo>
                      <a:pt x="23" y="55"/>
                    </a:lnTo>
                    <a:lnTo>
                      <a:pt x="39" y="31"/>
                    </a:lnTo>
                    <a:close/>
                  </a:path>
                </a:pathLst>
              </a:custGeom>
              <a:solidFill>
                <a:srgbClr val="3A59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4" name="Freeform 139"/>
              <p:cNvSpPr>
                <a:spLocks/>
              </p:cNvSpPr>
              <p:nvPr/>
            </p:nvSpPr>
            <p:spPr bwMode="auto">
              <a:xfrm>
                <a:off x="2112" y="2476"/>
                <a:ext cx="120" cy="208"/>
              </a:xfrm>
              <a:custGeom>
                <a:avLst/>
                <a:gdLst>
                  <a:gd name="T0" fmla="*/ 37 w 120"/>
                  <a:gd name="T1" fmla="*/ 2 h 415"/>
                  <a:gd name="T2" fmla="*/ 44 w 120"/>
                  <a:gd name="T3" fmla="*/ 2 h 415"/>
                  <a:gd name="T4" fmla="*/ 53 w 120"/>
                  <a:gd name="T5" fmla="*/ 1 h 415"/>
                  <a:gd name="T6" fmla="*/ 62 w 120"/>
                  <a:gd name="T7" fmla="*/ 1 h 415"/>
                  <a:gd name="T8" fmla="*/ 72 w 120"/>
                  <a:gd name="T9" fmla="*/ 0 h 415"/>
                  <a:gd name="T10" fmla="*/ 120 w 120"/>
                  <a:gd name="T11" fmla="*/ 10 h 415"/>
                  <a:gd name="T12" fmla="*/ 120 w 120"/>
                  <a:gd name="T13" fmla="*/ 26 h 415"/>
                  <a:gd name="T14" fmla="*/ 0 w 120"/>
                  <a:gd name="T15" fmla="*/ 26 h 415"/>
                  <a:gd name="T16" fmla="*/ 0 w 120"/>
                  <a:gd name="T17" fmla="*/ 9 h 415"/>
                  <a:gd name="T18" fmla="*/ 2 w 120"/>
                  <a:gd name="T19" fmla="*/ 7 h 415"/>
                  <a:gd name="T20" fmla="*/ 10 w 120"/>
                  <a:gd name="T21" fmla="*/ 6 h 415"/>
                  <a:gd name="T22" fmla="*/ 21 w 120"/>
                  <a:gd name="T23" fmla="*/ 4 h 415"/>
                  <a:gd name="T24" fmla="*/ 37 w 120"/>
                  <a:gd name="T25" fmla="*/ 2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415"/>
                  <a:gd name="T41" fmla="*/ 120 w 120"/>
                  <a:gd name="T42" fmla="*/ 415 h 4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415">
                    <a:moveTo>
                      <a:pt x="37" y="31"/>
                    </a:moveTo>
                    <a:lnTo>
                      <a:pt x="44" y="21"/>
                    </a:lnTo>
                    <a:lnTo>
                      <a:pt x="53" y="13"/>
                    </a:lnTo>
                    <a:lnTo>
                      <a:pt x="62" y="6"/>
                    </a:lnTo>
                    <a:lnTo>
                      <a:pt x="72" y="0"/>
                    </a:lnTo>
                    <a:lnTo>
                      <a:pt x="120" y="158"/>
                    </a:lnTo>
                    <a:lnTo>
                      <a:pt x="120" y="414"/>
                    </a:lnTo>
                    <a:lnTo>
                      <a:pt x="0" y="415"/>
                    </a:lnTo>
                    <a:lnTo>
                      <a:pt x="0" y="143"/>
                    </a:lnTo>
                    <a:lnTo>
                      <a:pt x="2" y="112"/>
                    </a:lnTo>
                    <a:lnTo>
                      <a:pt x="10" y="81"/>
                    </a:lnTo>
                    <a:lnTo>
                      <a:pt x="21" y="55"/>
                    </a:lnTo>
                    <a:lnTo>
                      <a:pt x="37" y="31"/>
                    </a:lnTo>
                    <a:close/>
                  </a:path>
                </a:pathLst>
              </a:custGeom>
              <a:solidFill>
                <a:srgbClr val="4F6BF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5" name="Freeform 140"/>
              <p:cNvSpPr>
                <a:spLocks/>
              </p:cNvSpPr>
              <p:nvPr/>
            </p:nvSpPr>
            <p:spPr bwMode="auto">
              <a:xfrm>
                <a:off x="2112" y="2477"/>
                <a:ext cx="118" cy="206"/>
              </a:xfrm>
              <a:custGeom>
                <a:avLst/>
                <a:gdLst>
                  <a:gd name="T0" fmla="*/ 39 w 118"/>
                  <a:gd name="T1" fmla="*/ 1 h 413"/>
                  <a:gd name="T2" fmla="*/ 46 w 118"/>
                  <a:gd name="T3" fmla="*/ 1 h 413"/>
                  <a:gd name="T4" fmla="*/ 53 w 118"/>
                  <a:gd name="T5" fmla="*/ 0 h 413"/>
                  <a:gd name="T6" fmla="*/ 62 w 118"/>
                  <a:gd name="T7" fmla="*/ 0 h 413"/>
                  <a:gd name="T8" fmla="*/ 72 w 118"/>
                  <a:gd name="T9" fmla="*/ 0 h 413"/>
                  <a:gd name="T10" fmla="*/ 118 w 118"/>
                  <a:gd name="T11" fmla="*/ 9 h 413"/>
                  <a:gd name="T12" fmla="*/ 118 w 118"/>
                  <a:gd name="T13" fmla="*/ 25 h 413"/>
                  <a:gd name="T14" fmla="*/ 0 w 118"/>
                  <a:gd name="T15" fmla="*/ 25 h 413"/>
                  <a:gd name="T16" fmla="*/ 0 w 118"/>
                  <a:gd name="T17" fmla="*/ 8 h 413"/>
                  <a:gd name="T18" fmla="*/ 2 w 118"/>
                  <a:gd name="T19" fmla="*/ 6 h 413"/>
                  <a:gd name="T20" fmla="*/ 10 w 118"/>
                  <a:gd name="T21" fmla="*/ 5 h 413"/>
                  <a:gd name="T22" fmla="*/ 23 w 118"/>
                  <a:gd name="T23" fmla="*/ 3 h 413"/>
                  <a:gd name="T24" fmla="*/ 39 w 118"/>
                  <a:gd name="T25" fmla="*/ 1 h 4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413"/>
                  <a:gd name="T41" fmla="*/ 118 w 118"/>
                  <a:gd name="T42" fmla="*/ 413 h 4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413">
                    <a:moveTo>
                      <a:pt x="39" y="30"/>
                    </a:moveTo>
                    <a:lnTo>
                      <a:pt x="46" y="21"/>
                    </a:lnTo>
                    <a:lnTo>
                      <a:pt x="53" y="13"/>
                    </a:lnTo>
                    <a:lnTo>
                      <a:pt x="62" y="7"/>
                    </a:lnTo>
                    <a:lnTo>
                      <a:pt x="72" y="0"/>
                    </a:lnTo>
                    <a:lnTo>
                      <a:pt x="118" y="157"/>
                    </a:lnTo>
                    <a:lnTo>
                      <a:pt x="118" y="411"/>
                    </a:lnTo>
                    <a:lnTo>
                      <a:pt x="0" y="413"/>
                    </a:lnTo>
                    <a:lnTo>
                      <a:pt x="0" y="142"/>
                    </a:lnTo>
                    <a:lnTo>
                      <a:pt x="2" y="111"/>
                    </a:lnTo>
                    <a:lnTo>
                      <a:pt x="10" y="82"/>
                    </a:lnTo>
                    <a:lnTo>
                      <a:pt x="23" y="54"/>
                    </a:lnTo>
                    <a:lnTo>
                      <a:pt x="39" y="30"/>
                    </a:lnTo>
                    <a:close/>
                  </a:path>
                </a:pathLst>
              </a:custGeom>
              <a:solidFill>
                <a:srgbClr val="637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6" name="Freeform 141"/>
              <p:cNvSpPr>
                <a:spLocks/>
              </p:cNvSpPr>
              <p:nvPr/>
            </p:nvSpPr>
            <p:spPr bwMode="auto">
              <a:xfrm>
                <a:off x="2339" y="2338"/>
                <a:ext cx="11" cy="5"/>
              </a:xfrm>
              <a:custGeom>
                <a:avLst/>
                <a:gdLst>
                  <a:gd name="T0" fmla="*/ 0 w 11"/>
                  <a:gd name="T1" fmla="*/ 0 h 12"/>
                  <a:gd name="T2" fmla="*/ 0 w 11"/>
                  <a:gd name="T3" fmla="*/ 0 h 12"/>
                  <a:gd name="T4" fmla="*/ 1 w 11"/>
                  <a:gd name="T5" fmla="*/ 0 h 12"/>
                  <a:gd name="T6" fmla="*/ 4 w 11"/>
                  <a:gd name="T7" fmla="*/ 0 h 12"/>
                  <a:gd name="T8" fmla="*/ 6 w 11"/>
                  <a:gd name="T9" fmla="*/ 0 h 12"/>
                  <a:gd name="T10" fmla="*/ 7 w 11"/>
                  <a:gd name="T11" fmla="*/ 0 h 12"/>
                  <a:gd name="T12" fmla="*/ 10 w 11"/>
                  <a:gd name="T13" fmla="*/ 0 h 12"/>
                  <a:gd name="T14" fmla="*/ 11 w 11"/>
                  <a:gd name="T15" fmla="*/ 0 h 12"/>
                  <a:gd name="T16" fmla="*/ 11 w 11"/>
                  <a:gd name="T17" fmla="*/ 0 h 12"/>
                  <a:gd name="T18" fmla="*/ 11 w 11"/>
                  <a:gd name="T19" fmla="*/ 0 h 12"/>
                  <a:gd name="T20" fmla="*/ 10 w 11"/>
                  <a:gd name="T21" fmla="*/ 0 h 12"/>
                  <a:gd name="T22" fmla="*/ 7 w 11"/>
                  <a:gd name="T23" fmla="*/ 0 h 12"/>
                  <a:gd name="T24" fmla="*/ 6 w 11"/>
                  <a:gd name="T25" fmla="*/ 0 h 12"/>
                  <a:gd name="T26" fmla="*/ 4 w 11"/>
                  <a:gd name="T27" fmla="*/ 0 h 12"/>
                  <a:gd name="T28" fmla="*/ 1 w 11"/>
                  <a:gd name="T29" fmla="*/ 0 h 12"/>
                  <a:gd name="T30" fmla="*/ 0 w 11"/>
                  <a:gd name="T31" fmla="*/ 0 h 12"/>
                  <a:gd name="T32" fmla="*/ 0 w 11"/>
                  <a:gd name="T33" fmla="*/ 0 h 12"/>
                  <a:gd name="T34" fmla="*/ 0 w 11"/>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2"/>
                  <a:gd name="T56" fmla="*/ 11 w 1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2">
                    <a:moveTo>
                      <a:pt x="0" y="7"/>
                    </a:moveTo>
                    <a:lnTo>
                      <a:pt x="0" y="8"/>
                    </a:lnTo>
                    <a:lnTo>
                      <a:pt x="1" y="10"/>
                    </a:lnTo>
                    <a:lnTo>
                      <a:pt x="4" y="12"/>
                    </a:lnTo>
                    <a:lnTo>
                      <a:pt x="6" y="12"/>
                    </a:lnTo>
                    <a:lnTo>
                      <a:pt x="7" y="12"/>
                    </a:lnTo>
                    <a:lnTo>
                      <a:pt x="10" y="10"/>
                    </a:lnTo>
                    <a:lnTo>
                      <a:pt x="11" y="8"/>
                    </a:lnTo>
                    <a:lnTo>
                      <a:pt x="11" y="7"/>
                    </a:lnTo>
                    <a:lnTo>
                      <a:pt x="11" y="4"/>
                    </a:lnTo>
                    <a:lnTo>
                      <a:pt x="10" y="2"/>
                    </a:lnTo>
                    <a:lnTo>
                      <a:pt x="7" y="0"/>
                    </a:lnTo>
                    <a:lnTo>
                      <a:pt x="6" y="0"/>
                    </a:lnTo>
                    <a:lnTo>
                      <a:pt x="4" y="0"/>
                    </a:lnTo>
                    <a:lnTo>
                      <a:pt x="1" y="2"/>
                    </a:lnTo>
                    <a:lnTo>
                      <a:pt x="0" y="4"/>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7" name="Freeform 142"/>
              <p:cNvSpPr>
                <a:spLocks/>
              </p:cNvSpPr>
              <p:nvPr/>
            </p:nvSpPr>
            <p:spPr bwMode="auto">
              <a:xfrm>
                <a:off x="2473" y="2338"/>
                <a:ext cx="12" cy="5"/>
              </a:xfrm>
              <a:custGeom>
                <a:avLst/>
                <a:gdLst>
                  <a:gd name="T0" fmla="*/ 0 w 12"/>
                  <a:gd name="T1" fmla="*/ 0 h 12"/>
                  <a:gd name="T2" fmla="*/ 0 w 12"/>
                  <a:gd name="T3" fmla="*/ 0 h 12"/>
                  <a:gd name="T4" fmla="*/ 2 w 12"/>
                  <a:gd name="T5" fmla="*/ 0 h 12"/>
                  <a:gd name="T6" fmla="*/ 5 w 12"/>
                  <a:gd name="T7" fmla="*/ 0 h 12"/>
                  <a:gd name="T8" fmla="*/ 6 w 12"/>
                  <a:gd name="T9" fmla="*/ 0 h 12"/>
                  <a:gd name="T10" fmla="*/ 8 w 12"/>
                  <a:gd name="T11" fmla="*/ 0 h 12"/>
                  <a:gd name="T12" fmla="*/ 10 w 12"/>
                  <a:gd name="T13" fmla="*/ 0 h 12"/>
                  <a:gd name="T14" fmla="*/ 12 w 12"/>
                  <a:gd name="T15" fmla="*/ 0 h 12"/>
                  <a:gd name="T16" fmla="*/ 12 w 12"/>
                  <a:gd name="T17" fmla="*/ 0 h 12"/>
                  <a:gd name="T18" fmla="*/ 12 w 12"/>
                  <a:gd name="T19" fmla="*/ 0 h 12"/>
                  <a:gd name="T20" fmla="*/ 10 w 12"/>
                  <a:gd name="T21" fmla="*/ 0 h 12"/>
                  <a:gd name="T22" fmla="*/ 8 w 12"/>
                  <a:gd name="T23" fmla="*/ 0 h 12"/>
                  <a:gd name="T24" fmla="*/ 6 w 12"/>
                  <a:gd name="T25" fmla="*/ 0 h 12"/>
                  <a:gd name="T26" fmla="*/ 5 w 12"/>
                  <a:gd name="T27" fmla="*/ 0 h 12"/>
                  <a:gd name="T28" fmla="*/ 2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7"/>
                    </a:moveTo>
                    <a:lnTo>
                      <a:pt x="0" y="8"/>
                    </a:lnTo>
                    <a:lnTo>
                      <a:pt x="2" y="10"/>
                    </a:lnTo>
                    <a:lnTo>
                      <a:pt x="5" y="12"/>
                    </a:lnTo>
                    <a:lnTo>
                      <a:pt x="6" y="12"/>
                    </a:lnTo>
                    <a:lnTo>
                      <a:pt x="8" y="12"/>
                    </a:lnTo>
                    <a:lnTo>
                      <a:pt x="10" y="10"/>
                    </a:lnTo>
                    <a:lnTo>
                      <a:pt x="12" y="8"/>
                    </a:lnTo>
                    <a:lnTo>
                      <a:pt x="12" y="7"/>
                    </a:lnTo>
                    <a:lnTo>
                      <a:pt x="12" y="4"/>
                    </a:lnTo>
                    <a:lnTo>
                      <a:pt x="10" y="2"/>
                    </a:lnTo>
                    <a:lnTo>
                      <a:pt x="8" y="0"/>
                    </a:lnTo>
                    <a:lnTo>
                      <a:pt x="6" y="0"/>
                    </a:lnTo>
                    <a:lnTo>
                      <a:pt x="5" y="0"/>
                    </a:lnTo>
                    <a:lnTo>
                      <a:pt x="2" y="2"/>
                    </a:lnTo>
                    <a:lnTo>
                      <a:pt x="0" y="4"/>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8" name="Freeform 143"/>
              <p:cNvSpPr>
                <a:spLocks/>
              </p:cNvSpPr>
              <p:nvPr/>
            </p:nvSpPr>
            <p:spPr bwMode="auto">
              <a:xfrm>
                <a:off x="2243" y="2389"/>
                <a:ext cx="36" cy="15"/>
              </a:xfrm>
              <a:custGeom>
                <a:avLst/>
                <a:gdLst>
                  <a:gd name="T0" fmla="*/ 18 w 36"/>
                  <a:gd name="T1" fmla="*/ 0 h 29"/>
                  <a:gd name="T2" fmla="*/ 10 w 36"/>
                  <a:gd name="T3" fmla="*/ 1 h 29"/>
                  <a:gd name="T4" fmla="*/ 5 w 36"/>
                  <a:gd name="T5" fmla="*/ 1 h 29"/>
                  <a:gd name="T6" fmla="*/ 2 w 36"/>
                  <a:gd name="T7" fmla="*/ 1 h 29"/>
                  <a:gd name="T8" fmla="*/ 0 w 36"/>
                  <a:gd name="T9" fmla="*/ 1 h 29"/>
                  <a:gd name="T10" fmla="*/ 2 w 36"/>
                  <a:gd name="T11" fmla="*/ 2 h 29"/>
                  <a:gd name="T12" fmla="*/ 5 w 36"/>
                  <a:gd name="T13" fmla="*/ 2 h 29"/>
                  <a:gd name="T14" fmla="*/ 10 w 36"/>
                  <a:gd name="T15" fmla="*/ 2 h 29"/>
                  <a:gd name="T16" fmla="*/ 18 w 36"/>
                  <a:gd name="T17" fmla="*/ 2 h 29"/>
                  <a:gd name="T18" fmla="*/ 25 w 36"/>
                  <a:gd name="T19" fmla="*/ 2 h 29"/>
                  <a:gd name="T20" fmla="*/ 31 w 36"/>
                  <a:gd name="T21" fmla="*/ 2 h 29"/>
                  <a:gd name="T22" fmla="*/ 35 w 36"/>
                  <a:gd name="T23" fmla="*/ 2 h 29"/>
                  <a:gd name="T24" fmla="*/ 36 w 36"/>
                  <a:gd name="T25" fmla="*/ 1 h 29"/>
                  <a:gd name="T26" fmla="*/ 35 w 36"/>
                  <a:gd name="T27" fmla="*/ 1 h 29"/>
                  <a:gd name="T28" fmla="*/ 31 w 36"/>
                  <a:gd name="T29" fmla="*/ 1 h 29"/>
                  <a:gd name="T30" fmla="*/ 25 w 36"/>
                  <a:gd name="T31" fmla="*/ 1 h 29"/>
                  <a:gd name="T32" fmla="*/ 18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18" y="0"/>
                    </a:moveTo>
                    <a:lnTo>
                      <a:pt x="10" y="2"/>
                    </a:lnTo>
                    <a:lnTo>
                      <a:pt x="5" y="5"/>
                    </a:lnTo>
                    <a:lnTo>
                      <a:pt x="2" y="8"/>
                    </a:lnTo>
                    <a:lnTo>
                      <a:pt x="0" y="15"/>
                    </a:lnTo>
                    <a:lnTo>
                      <a:pt x="2" y="21"/>
                    </a:lnTo>
                    <a:lnTo>
                      <a:pt x="5" y="25"/>
                    </a:lnTo>
                    <a:lnTo>
                      <a:pt x="10" y="28"/>
                    </a:lnTo>
                    <a:lnTo>
                      <a:pt x="18" y="29"/>
                    </a:lnTo>
                    <a:lnTo>
                      <a:pt x="25" y="28"/>
                    </a:lnTo>
                    <a:lnTo>
                      <a:pt x="31" y="25"/>
                    </a:lnTo>
                    <a:lnTo>
                      <a:pt x="35" y="21"/>
                    </a:lnTo>
                    <a:lnTo>
                      <a:pt x="36" y="15"/>
                    </a:lnTo>
                    <a:lnTo>
                      <a:pt x="35" y="8"/>
                    </a:lnTo>
                    <a:lnTo>
                      <a:pt x="31" y="5"/>
                    </a:lnTo>
                    <a:lnTo>
                      <a:pt x="25" y="2"/>
                    </a:lnTo>
                    <a:lnTo>
                      <a:pt x="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69" name="Freeform 144"/>
              <p:cNvSpPr>
                <a:spLocks/>
              </p:cNvSpPr>
              <p:nvPr/>
            </p:nvSpPr>
            <p:spPr bwMode="auto">
              <a:xfrm>
                <a:off x="2190" y="2236"/>
                <a:ext cx="78" cy="31"/>
              </a:xfrm>
              <a:custGeom>
                <a:avLst/>
                <a:gdLst>
                  <a:gd name="T0" fmla="*/ 0 w 78"/>
                  <a:gd name="T1" fmla="*/ 4 h 62"/>
                  <a:gd name="T2" fmla="*/ 4 w 78"/>
                  <a:gd name="T3" fmla="*/ 4 h 62"/>
                  <a:gd name="T4" fmla="*/ 10 w 78"/>
                  <a:gd name="T5" fmla="*/ 4 h 62"/>
                  <a:gd name="T6" fmla="*/ 18 w 78"/>
                  <a:gd name="T7" fmla="*/ 3 h 62"/>
                  <a:gd name="T8" fmla="*/ 29 w 78"/>
                  <a:gd name="T9" fmla="*/ 2 h 62"/>
                  <a:gd name="T10" fmla="*/ 39 w 78"/>
                  <a:gd name="T11" fmla="*/ 2 h 62"/>
                  <a:gd name="T12" fmla="*/ 47 w 78"/>
                  <a:gd name="T13" fmla="*/ 1 h 62"/>
                  <a:gd name="T14" fmla="*/ 56 w 78"/>
                  <a:gd name="T15" fmla="*/ 1 h 62"/>
                  <a:gd name="T16" fmla="*/ 63 w 78"/>
                  <a:gd name="T17" fmla="*/ 0 h 62"/>
                  <a:gd name="T18" fmla="*/ 72 w 78"/>
                  <a:gd name="T19" fmla="*/ 1 h 62"/>
                  <a:gd name="T20" fmla="*/ 76 w 78"/>
                  <a:gd name="T21" fmla="*/ 1 h 62"/>
                  <a:gd name="T22" fmla="*/ 78 w 78"/>
                  <a:gd name="T23" fmla="*/ 1 h 62"/>
                  <a:gd name="T24" fmla="*/ 75 w 78"/>
                  <a:gd name="T25" fmla="*/ 1 h 62"/>
                  <a:gd name="T26" fmla="*/ 69 w 78"/>
                  <a:gd name="T27" fmla="*/ 1 h 62"/>
                  <a:gd name="T28" fmla="*/ 59 w 78"/>
                  <a:gd name="T29" fmla="*/ 1 h 62"/>
                  <a:gd name="T30" fmla="*/ 46 w 78"/>
                  <a:gd name="T31" fmla="*/ 2 h 62"/>
                  <a:gd name="T32" fmla="*/ 33 w 78"/>
                  <a:gd name="T33" fmla="*/ 3 h 62"/>
                  <a:gd name="T34" fmla="*/ 20 w 78"/>
                  <a:gd name="T35" fmla="*/ 4 h 62"/>
                  <a:gd name="T36" fmla="*/ 8 w 78"/>
                  <a:gd name="T37" fmla="*/ 4 h 62"/>
                  <a:gd name="T38" fmla="*/ 3 w 78"/>
                  <a:gd name="T39" fmla="*/ 4 h 62"/>
                  <a:gd name="T40" fmla="*/ 0 w 78"/>
                  <a:gd name="T41" fmla="*/ 4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62"/>
                  <a:gd name="T65" fmla="*/ 78 w 7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62">
                    <a:moveTo>
                      <a:pt x="0" y="62"/>
                    </a:moveTo>
                    <a:lnTo>
                      <a:pt x="4" y="58"/>
                    </a:lnTo>
                    <a:lnTo>
                      <a:pt x="10" y="49"/>
                    </a:lnTo>
                    <a:lnTo>
                      <a:pt x="18" y="40"/>
                    </a:lnTo>
                    <a:lnTo>
                      <a:pt x="29" y="28"/>
                    </a:lnTo>
                    <a:lnTo>
                      <a:pt x="39" y="18"/>
                    </a:lnTo>
                    <a:lnTo>
                      <a:pt x="47" y="9"/>
                    </a:lnTo>
                    <a:lnTo>
                      <a:pt x="56" y="2"/>
                    </a:lnTo>
                    <a:lnTo>
                      <a:pt x="63" y="0"/>
                    </a:lnTo>
                    <a:lnTo>
                      <a:pt x="72" y="2"/>
                    </a:lnTo>
                    <a:lnTo>
                      <a:pt x="76" y="4"/>
                    </a:lnTo>
                    <a:lnTo>
                      <a:pt x="78" y="5"/>
                    </a:lnTo>
                    <a:lnTo>
                      <a:pt x="75" y="7"/>
                    </a:lnTo>
                    <a:lnTo>
                      <a:pt x="69" y="9"/>
                    </a:lnTo>
                    <a:lnTo>
                      <a:pt x="59" y="15"/>
                    </a:lnTo>
                    <a:lnTo>
                      <a:pt x="46" y="25"/>
                    </a:lnTo>
                    <a:lnTo>
                      <a:pt x="33" y="38"/>
                    </a:lnTo>
                    <a:lnTo>
                      <a:pt x="20" y="49"/>
                    </a:lnTo>
                    <a:lnTo>
                      <a:pt x="8" y="58"/>
                    </a:lnTo>
                    <a:lnTo>
                      <a:pt x="3" y="61"/>
                    </a:lnTo>
                    <a:lnTo>
                      <a:pt x="0" y="62"/>
                    </a:lnTo>
                    <a:close/>
                  </a:path>
                </a:pathLst>
              </a:custGeom>
              <a:solidFill>
                <a:srgbClr val="F7E5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0" name="Freeform 145"/>
              <p:cNvSpPr>
                <a:spLocks/>
              </p:cNvSpPr>
              <p:nvPr/>
            </p:nvSpPr>
            <p:spPr bwMode="auto">
              <a:xfrm>
                <a:off x="2278" y="2240"/>
                <a:ext cx="82" cy="19"/>
              </a:xfrm>
              <a:custGeom>
                <a:avLst/>
                <a:gdLst>
                  <a:gd name="T0" fmla="*/ 0 w 82"/>
                  <a:gd name="T1" fmla="*/ 2 h 39"/>
                  <a:gd name="T2" fmla="*/ 1 w 82"/>
                  <a:gd name="T3" fmla="*/ 2 h 39"/>
                  <a:gd name="T4" fmla="*/ 4 w 82"/>
                  <a:gd name="T5" fmla="*/ 2 h 39"/>
                  <a:gd name="T6" fmla="*/ 9 w 82"/>
                  <a:gd name="T7" fmla="*/ 2 h 39"/>
                  <a:gd name="T8" fmla="*/ 16 w 82"/>
                  <a:gd name="T9" fmla="*/ 1 h 39"/>
                  <a:gd name="T10" fmla="*/ 23 w 82"/>
                  <a:gd name="T11" fmla="*/ 1 h 39"/>
                  <a:gd name="T12" fmla="*/ 32 w 82"/>
                  <a:gd name="T13" fmla="*/ 1 h 39"/>
                  <a:gd name="T14" fmla="*/ 40 w 82"/>
                  <a:gd name="T15" fmla="*/ 0 h 39"/>
                  <a:gd name="T16" fmla="*/ 49 w 82"/>
                  <a:gd name="T17" fmla="*/ 0 h 39"/>
                  <a:gd name="T18" fmla="*/ 65 w 82"/>
                  <a:gd name="T19" fmla="*/ 0 h 39"/>
                  <a:gd name="T20" fmla="*/ 75 w 82"/>
                  <a:gd name="T21" fmla="*/ 0 h 39"/>
                  <a:gd name="T22" fmla="*/ 81 w 82"/>
                  <a:gd name="T23" fmla="*/ 0 h 39"/>
                  <a:gd name="T24" fmla="*/ 82 w 82"/>
                  <a:gd name="T25" fmla="*/ 0 h 39"/>
                  <a:gd name="T26" fmla="*/ 81 w 82"/>
                  <a:gd name="T27" fmla="*/ 0 h 39"/>
                  <a:gd name="T28" fmla="*/ 77 w 82"/>
                  <a:gd name="T29" fmla="*/ 0 h 39"/>
                  <a:gd name="T30" fmla="*/ 71 w 82"/>
                  <a:gd name="T31" fmla="*/ 0 h 39"/>
                  <a:gd name="T32" fmla="*/ 64 w 82"/>
                  <a:gd name="T33" fmla="*/ 0 h 39"/>
                  <a:gd name="T34" fmla="*/ 55 w 82"/>
                  <a:gd name="T35" fmla="*/ 1 h 39"/>
                  <a:gd name="T36" fmla="*/ 46 w 82"/>
                  <a:gd name="T37" fmla="*/ 1 h 39"/>
                  <a:gd name="T38" fmla="*/ 38 w 82"/>
                  <a:gd name="T39" fmla="*/ 1 h 39"/>
                  <a:gd name="T40" fmla="*/ 30 w 82"/>
                  <a:gd name="T41" fmla="*/ 1 h 39"/>
                  <a:gd name="T42" fmla="*/ 19 w 82"/>
                  <a:gd name="T43" fmla="*/ 2 h 39"/>
                  <a:gd name="T44" fmla="*/ 10 w 82"/>
                  <a:gd name="T45" fmla="*/ 2 h 39"/>
                  <a:gd name="T46" fmla="*/ 3 w 82"/>
                  <a:gd name="T47" fmla="*/ 2 h 39"/>
                  <a:gd name="T48" fmla="*/ 0 w 82"/>
                  <a:gd name="T49" fmla="*/ 2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39"/>
                  <a:gd name="T77" fmla="*/ 82 w 82"/>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39">
                    <a:moveTo>
                      <a:pt x="0" y="39"/>
                    </a:moveTo>
                    <a:lnTo>
                      <a:pt x="1" y="37"/>
                    </a:lnTo>
                    <a:lnTo>
                      <a:pt x="4" y="35"/>
                    </a:lnTo>
                    <a:lnTo>
                      <a:pt x="9" y="32"/>
                    </a:lnTo>
                    <a:lnTo>
                      <a:pt x="16" y="27"/>
                    </a:lnTo>
                    <a:lnTo>
                      <a:pt x="23" y="22"/>
                    </a:lnTo>
                    <a:lnTo>
                      <a:pt x="32" y="16"/>
                    </a:lnTo>
                    <a:lnTo>
                      <a:pt x="40" y="13"/>
                    </a:lnTo>
                    <a:lnTo>
                      <a:pt x="49" y="8"/>
                    </a:lnTo>
                    <a:lnTo>
                      <a:pt x="65" y="1"/>
                    </a:lnTo>
                    <a:lnTo>
                      <a:pt x="75" y="0"/>
                    </a:lnTo>
                    <a:lnTo>
                      <a:pt x="81" y="1"/>
                    </a:lnTo>
                    <a:lnTo>
                      <a:pt x="82" y="3"/>
                    </a:lnTo>
                    <a:lnTo>
                      <a:pt x="81" y="4"/>
                    </a:lnTo>
                    <a:lnTo>
                      <a:pt x="77" y="6"/>
                    </a:lnTo>
                    <a:lnTo>
                      <a:pt x="71" y="9"/>
                    </a:lnTo>
                    <a:lnTo>
                      <a:pt x="64" y="13"/>
                    </a:lnTo>
                    <a:lnTo>
                      <a:pt x="55" y="16"/>
                    </a:lnTo>
                    <a:lnTo>
                      <a:pt x="46" y="19"/>
                    </a:lnTo>
                    <a:lnTo>
                      <a:pt x="38" y="22"/>
                    </a:lnTo>
                    <a:lnTo>
                      <a:pt x="30" y="27"/>
                    </a:lnTo>
                    <a:lnTo>
                      <a:pt x="19" y="34"/>
                    </a:lnTo>
                    <a:lnTo>
                      <a:pt x="10" y="37"/>
                    </a:lnTo>
                    <a:lnTo>
                      <a:pt x="3" y="39"/>
                    </a:lnTo>
                    <a:lnTo>
                      <a:pt x="0" y="39"/>
                    </a:lnTo>
                    <a:close/>
                  </a:path>
                </a:pathLst>
              </a:custGeom>
              <a:solidFill>
                <a:srgbClr val="F7E5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1" name="Freeform 146"/>
              <p:cNvSpPr>
                <a:spLocks/>
              </p:cNvSpPr>
              <p:nvPr/>
            </p:nvSpPr>
            <p:spPr bwMode="auto">
              <a:xfrm>
                <a:off x="1968" y="2383"/>
                <a:ext cx="58" cy="32"/>
              </a:xfrm>
              <a:custGeom>
                <a:avLst/>
                <a:gdLst>
                  <a:gd name="T0" fmla="*/ 29 w 58"/>
                  <a:gd name="T1" fmla="*/ 0 h 65"/>
                  <a:gd name="T2" fmla="*/ 18 w 58"/>
                  <a:gd name="T3" fmla="*/ 0 h 65"/>
                  <a:gd name="T4" fmla="*/ 9 w 58"/>
                  <a:gd name="T5" fmla="*/ 0 h 65"/>
                  <a:gd name="T6" fmla="*/ 3 w 58"/>
                  <a:gd name="T7" fmla="*/ 1 h 65"/>
                  <a:gd name="T8" fmla="*/ 0 w 58"/>
                  <a:gd name="T9" fmla="*/ 2 h 65"/>
                  <a:gd name="T10" fmla="*/ 3 w 58"/>
                  <a:gd name="T11" fmla="*/ 2 h 65"/>
                  <a:gd name="T12" fmla="*/ 9 w 58"/>
                  <a:gd name="T13" fmla="*/ 3 h 65"/>
                  <a:gd name="T14" fmla="*/ 18 w 58"/>
                  <a:gd name="T15" fmla="*/ 3 h 65"/>
                  <a:gd name="T16" fmla="*/ 29 w 58"/>
                  <a:gd name="T17" fmla="*/ 4 h 65"/>
                  <a:gd name="T18" fmla="*/ 41 w 58"/>
                  <a:gd name="T19" fmla="*/ 3 h 65"/>
                  <a:gd name="T20" fmla="*/ 49 w 58"/>
                  <a:gd name="T21" fmla="*/ 3 h 65"/>
                  <a:gd name="T22" fmla="*/ 55 w 58"/>
                  <a:gd name="T23" fmla="*/ 2 h 65"/>
                  <a:gd name="T24" fmla="*/ 58 w 58"/>
                  <a:gd name="T25" fmla="*/ 2 h 65"/>
                  <a:gd name="T26" fmla="*/ 55 w 58"/>
                  <a:gd name="T27" fmla="*/ 1 h 65"/>
                  <a:gd name="T28" fmla="*/ 49 w 58"/>
                  <a:gd name="T29" fmla="*/ 0 h 65"/>
                  <a:gd name="T30" fmla="*/ 41 w 58"/>
                  <a:gd name="T31" fmla="*/ 0 h 65"/>
                  <a:gd name="T32" fmla="*/ 29 w 58"/>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5"/>
                  <a:gd name="T53" fmla="*/ 58 w 58"/>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5">
                    <a:moveTo>
                      <a:pt x="29" y="0"/>
                    </a:moveTo>
                    <a:lnTo>
                      <a:pt x="18" y="3"/>
                    </a:lnTo>
                    <a:lnTo>
                      <a:pt x="9" y="10"/>
                    </a:lnTo>
                    <a:lnTo>
                      <a:pt x="3" y="20"/>
                    </a:lnTo>
                    <a:lnTo>
                      <a:pt x="0" y="33"/>
                    </a:lnTo>
                    <a:lnTo>
                      <a:pt x="3" y="46"/>
                    </a:lnTo>
                    <a:lnTo>
                      <a:pt x="9" y="55"/>
                    </a:lnTo>
                    <a:lnTo>
                      <a:pt x="18" y="62"/>
                    </a:lnTo>
                    <a:lnTo>
                      <a:pt x="29" y="65"/>
                    </a:lnTo>
                    <a:lnTo>
                      <a:pt x="41" y="62"/>
                    </a:lnTo>
                    <a:lnTo>
                      <a:pt x="49" y="55"/>
                    </a:lnTo>
                    <a:lnTo>
                      <a:pt x="55" y="46"/>
                    </a:lnTo>
                    <a:lnTo>
                      <a:pt x="58" y="33"/>
                    </a:lnTo>
                    <a:lnTo>
                      <a:pt x="55" y="20"/>
                    </a:lnTo>
                    <a:lnTo>
                      <a:pt x="49" y="10"/>
                    </a:lnTo>
                    <a:lnTo>
                      <a:pt x="41" y="3"/>
                    </a:lnTo>
                    <a:lnTo>
                      <a:pt x="29" y="0"/>
                    </a:lnTo>
                    <a:close/>
                  </a:path>
                </a:pathLst>
              </a:custGeom>
              <a:solidFill>
                <a:srgbClr val="D351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2" name="Freeform 147"/>
              <p:cNvSpPr>
                <a:spLocks/>
              </p:cNvSpPr>
              <p:nvPr/>
            </p:nvSpPr>
            <p:spPr bwMode="auto">
              <a:xfrm>
                <a:off x="1968" y="2383"/>
                <a:ext cx="57" cy="31"/>
              </a:xfrm>
              <a:custGeom>
                <a:avLst/>
                <a:gdLst>
                  <a:gd name="T0" fmla="*/ 29 w 57"/>
                  <a:gd name="T1" fmla="*/ 0 h 64"/>
                  <a:gd name="T2" fmla="*/ 18 w 57"/>
                  <a:gd name="T3" fmla="*/ 0 h 64"/>
                  <a:gd name="T4" fmla="*/ 9 w 57"/>
                  <a:gd name="T5" fmla="*/ 0 h 64"/>
                  <a:gd name="T6" fmla="*/ 3 w 57"/>
                  <a:gd name="T7" fmla="*/ 1 h 64"/>
                  <a:gd name="T8" fmla="*/ 0 w 57"/>
                  <a:gd name="T9" fmla="*/ 1 h 64"/>
                  <a:gd name="T10" fmla="*/ 3 w 57"/>
                  <a:gd name="T11" fmla="*/ 2 h 64"/>
                  <a:gd name="T12" fmla="*/ 9 w 57"/>
                  <a:gd name="T13" fmla="*/ 3 h 64"/>
                  <a:gd name="T14" fmla="*/ 18 w 57"/>
                  <a:gd name="T15" fmla="*/ 3 h 64"/>
                  <a:gd name="T16" fmla="*/ 29 w 57"/>
                  <a:gd name="T17" fmla="*/ 3 h 64"/>
                  <a:gd name="T18" fmla="*/ 39 w 57"/>
                  <a:gd name="T19" fmla="*/ 3 h 64"/>
                  <a:gd name="T20" fmla="*/ 48 w 57"/>
                  <a:gd name="T21" fmla="*/ 3 h 64"/>
                  <a:gd name="T22" fmla="*/ 54 w 57"/>
                  <a:gd name="T23" fmla="*/ 2 h 64"/>
                  <a:gd name="T24" fmla="*/ 57 w 57"/>
                  <a:gd name="T25" fmla="*/ 1 h 64"/>
                  <a:gd name="T26" fmla="*/ 54 w 57"/>
                  <a:gd name="T27" fmla="*/ 1 h 64"/>
                  <a:gd name="T28" fmla="*/ 48 w 57"/>
                  <a:gd name="T29" fmla="*/ 0 h 64"/>
                  <a:gd name="T30" fmla="*/ 39 w 57"/>
                  <a:gd name="T31" fmla="*/ 0 h 64"/>
                  <a:gd name="T32" fmla="*/ 29 w 57"/>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4"/>
                  <a:gd name="T53" fmla="*/ 57 w 57"/>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4">
                    <a:moveTo>
                      <a:pt x="29" y="0"/>
                    </a:moveTo>
                    <a:lnTo>
                      <a:pt x="18" y="3"/>
                    </a:lnTo>
                    <a:lnTo>
                      <a:pt x="9" y="10"/>
                    </a:lnTo>
                    <a:lnTo>
                      <a:pt x="3" y="20"/>
                    </a:lnTo>
                    <a:lnTo>
                      <a:pt x="0" y="31"/>
                    </a:lnTo>
                    <a:lnTo>
                      <a:pt x="3" y="44"/>
                    </a:lnTo>
                    <a:lnTo>
                      <a:pt x="9" y="54"/>
                    </a:lnTo>
                    <a:lnTo>
                      <a:pt x="18" y="60"/>
                    </a:lnTo>
                    <a:lnTo>
                      <a:pt x="29" y="64"/>
                    </a:lnTo>
                    <a:lnTo>
                      <a:pt x="39" y="60"/>
                    </a:lnTo>
                    <a:lnTo>
                      <a:pt x="48" y="54"/>
                    </a:lnTo>
                    <a:lnTo>
                      <a:pt x="54" y="44"/>
                    </a:lnTo>
                    <a:lnTo>
                      <a:pt x="57" y="31"/>
                    </a:lnTo>
                    <a:lnTo>
                      <a:pt x="54" y="20"/>
                    </a:lnTo>
                    <a:lnTo>
                      <a:pt x="48" y="10"/>
                    </a:lnTo>
                    <a:lnTo>
                      <a:pt x="39" y="3"/>
                    </a:lnTo>
                    <a:lnTo>
                      <a:pt x="29" y="0"/>
                    </a:lnTo>
                    <a:close/>
                  </a:path>
                </a:pathLst>
              </a:custGeom>
              <a:solidFill>
                <a:srgbClr val="D863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3" name="Freeform 148"/>
              <p:cNvSpPr>
                <a:spLocks/>
              </p:cNvSpPr>
              <p:nvPr/>
            </p:nvSpPr>
            <p:spPr bwMode="auto">
              <a:xfrm>
                <a:off x="1970" y="2383"/>
                <a:ext cx="53" cy="30"/>
              </a:xfrm>
              <a:custGeom>
                <a:avLst/>
                <a:gdLst>
                  <a:gd name="T0" fmla="*/ 26 w 53"/>
                  <a:gd name="T1" fmla="*/ 0 h 58"/>
                  <a:gd name="T2" fmla="*/ 16 w 53"/>
                  <a:gd name="T3" fmla="*/ 1 h 58"/>
                  <a:gd name="T4" fmla="*/ 7 w 53"/>
                  <a:gd name="T5" fmla="*/ 1 h 58"/>
                  <a:gd name="T6" fmla="*/ 1 w 53"/>
                  <a:gd name="T7" fmla="*/ 2 h 58"/>
                  <a:gd name="T8" fmla="*/ 0 w 53"/>
                  <a:gd name="T9" fmla="*/ 2 h 58"/>
                  <a:gd name="T10" fmla="*/ 1 w 53"/>
                  <a:gd name="T11" fmla="*/ 3 h 58"/>
                  <a:gd name="T12" fmla="*/ 7 w 53"/>
                  <a:gd name="T13" fmla="*/ 4 h 58"/>
                  <a:gd name="T14" fmla="*/ 16 w 53"/>
                  <a:gd name="T15" fmla="*/ 4 h 58"/>
                  <a:gd name="T16" fmla="*/ 26 w 53"/>
                  <a:gd name="T17" fmla="*/ 4 h 58"/>
                  <a:gd name="T18" fmla="*/ 37 w 53"/>
                  <a:gd name="T19" fmla="*/ 4 h 58"/>
                  <a:gd name="T20" fmla="*/ 46 w 53"/>
                  <a:gd name="T21" fmla="*/ 4 h 58"/>
                  <a:gd name="T22" fmla="*/ 52 w 53"/>
                  <a:gd name="T23" fmla="*/ 3 h 58"/>
                  <a:gd name="T24" fmla="*/ 53 w 53"/>
                  <a:gd name="T25" fmla="*/ 2 h 58"/>
                  <a:gd name="T26" fmla="*/ 52 w 53"/>
                  <a:gd name="T27" fmla="*/ 2 h 58"/>
                  <a:gd name="T28" fmla="*/ 46 w 53"/>
                  <a:gd name="T29" fmla="*/ 1 h 58"/>
                  <a:gd name="T30" fmla="*/ 37 w 53"/>
                  <a:gd name="T31" fmla="*/ 1 h 58"/>
                  <a:gd name="T32" fmla="*/ 26 w 53"/>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58"/>
                  <a:gd name="T53" fmla="*/ 53 w 53"/>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58">
                    <a:moveTo>
                      <a:pt x="26" y="0"/>
                    </a:moveTo>
                    <a:lnTo>
                      <a:pt x="16" y="1"/>
                    </a:lnTo>
                    <a:lnTo>
                      <a:pt x="7" y="8"/>
                    </a:lnTo>
                    <a:lnTo>
                      <a:pt x="1" y="18"/>
                    </a:lnTo>
                    <a:lnTo>
                      <a:pt x="0" y="29"/>
                    </a:lnTo>
                    <a:lnTo>
                      <a:pt x="1" y="40"/>
                    </a:lnTo>
                    <a:lnTo>
                      <a:pt x="7" y="50"/>
                    </a:lnTo>
                    <a:lnTo>
                      <a:pt x="16" y="57"/>
                    </a:lnTo>
                    <a:lnTo>
                      <a:pt x="26" y="58"/>
                    </a:lnTo>
                    <a:lnTo>
                      <a:pt x="37" y="57"/>
                    </a:lnTo>
                    <a:lnTo>
                      <a:pt x="46" y="50"/>
                    </a:lnTo>
                    <a:lnTo>
                      <a:pt x="52" y="40"/>
                    </a:lnTo>
                    <a:lnTo>
                      <a:pt x="53" y="29"/>
                    </a:lnTo>
                    <a:lnTo>
                      <a:pt x="52" y="18"/>
                    </a:lnTo>
                    <a:lnTo>
                      <a:pt x="46" y="8"/>
                    </a:lnTo>
                    <a:lnTo>
                      <a:pt x="37" y="1"/>
                    </a:lnTo>
                    <a:lnTo>
                      <a:pt x="26" y="0"/>
                    </a:lnTo>
                    <a:close/>
                  </a:path>
                </a:pathLst>
              </a:custGeom>
              <a:solidFill>
                <a:srgbClr val="DB72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4" name="Freeform 149"/>
              <p:cNvSpPr>
                <a:spLocks/>
              </p:cNvSpPr>
              <p:nvPr/>
            </p:nvSpPr>
            <p:spPr bwMode="auto">
              <a:xfrm>
                <a:off x="1971" y="2383"/>
                <a:ext cx="51" cy="29"/>
              </a:xfrm>
              <a:custGeom>
                <a:avLst/>
                <a:gdLst>
                  <a:gd name="T0" fmla="*/ 25 w 51"/>
                  <a:gd name="T1" fmla="*/ 0 h 57"/>
                  <a:gd name="T2" fmla="*/ 16 w 51"/>
                  <a:gd name="T3" fmla="*/ 1 h 57"/>
                  <a:gd name="T4" fmla="*/ 7 w 51"/>
                  <a:gd name="T5" fmla="*/ 1 h 57"/>
                  <a:gd name="T6" fmla="*/ 2 w 51"/>
                  <a:gd name="T7" fmla="*/ 2 h 57"/>
                  <a:gd name="T8" fmla="*/ 0 w 51"/>
                  <a:gd name="T9" fmla="*/ 2 h 57"/>
                  <a:gd name="T10" fmla="*/ 2 w 51"/>
                  <a:gd name="T11" fmla="*/ 3 h 57"/>
                  <a:gd name="T12" fmla="*/ 7 w 51"/>
                  <a:gd name="T13" fmla="*/ 4 h 57"/>
                  <a:gd name="T14" fmla="*/ 16 w 51"/>
                  <a:gd name="T15" fmla="*/ 4 h 57"/>
                  <a:gd name="T16" fmla="*/ 25 w 51"/>
                  <a:gd name="T17" fmla="*/ 4 h 57"/>
                  <a:gd name="T18" fmla="*/ 35 w 51"/>
                  <a:gd name="T19" fmla="*/ 4 h 57"/>
                  <a:gd name="T20" fmla="*/ 44 w 51"/>
                  <a:gd name="T21" fmla="*/ 4 h 57"/>
                  <a:gd name="T22" fmla="*/ 49 w 51"/>
                  <a:gd name="T23" fmla="*/ 3 h 57"/>
                  <a:gd name="T24" fmla="*/ 51 w 51"/>
                  <a:gd name="T25" fmla="*/ 2 h 57"/>
                  <a:gd name="T26" fmla="*/ 49 w 51"/>
                  <a:gd name="T27" fmla="*/ 2 h 57"/>
                  <a:gd name="T28" fmla="*/ 44 w 51"/>
                  <a:gd name="T29" fmla="*/ 1 h 57"/>
                  <a:gd name="T30" fmla="*/ 35 w 51"/>
                  <a:gd name="T31" fmla="*/ 1 h 57"/>
                  <a:gd name="T32" fmla="*/ 25 w 51"/>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7"/>
                  <a:gd name="T53" fmla="*/ 51 w 51"/>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7">
                    <a:moveTo>
                      <a:pt x="25" y="0"/>
                    </a:moveTo>
                    <a:lnTo>
                      <a:pt x="16" y="1"/>
                    </a:lnTo>
                    <a:lnTo>
                      <a:pt x="7" y="8"/>
                    </a:lnTo>
                    <a:lnTo>
                      <a:pt x="2" y="18"/>
                    </a:lnTo>
                    <a:lnTo>
                      <a:pt x="0" y="29"/>
                    </a:lnTo>
                    <a:lnTo>
                      <a:pt x="2" y="39"/>
                    </a:lnTo>
                    <a:lnTo>
                      <a:pt x="7" y="49"/>
                    </a:lnTo>
                    <a:lnTo>
                      <a:pt x="16" y="55"/>
                    </a:lnTo>
                    <a:lnTo>
                      <a:pt x="25" y="57"/>
                    </a:lnTo>
                    <a:lnTo>
                      <a:pt x="35" y="55"/>
                    </a:lnTo>
                    <a:lnTo>
                      <a:pt x="44" y="49"/>
                    </a:lnTo>
                    <a:lnTo>
                      <a:pt x="49" y="39"/>
                    </a:lnTo>
                    <a:lnTo>
                      <a:pt x="51" y="29"/>
                    </a:lnTo>
                    <a:lnTo>
                      <a:pt x="49" y="18"/>
                    </a:lnTo>
                    <a:lnTo>
                      <a:pt x="44" y="8"/>
                    </a:lnTo>
                    <a:lnTo>
                      <a:pt x="35" y="1"/>
                    </a:lnTo>
                    <a:lnTo>
                      <a:pt x="25" y="0"/>
                    </a:lnTo>
                    <a:close/>
                  </a:path>
                </a:pathLst>
              </a:custGeom>
              <a:solidFill>
                <a:srgbClr val="E084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5" name="Freeform 150"/>
              <p:cNvSpPr>
                <a:spLocks/>
              </p:cNvSpPr>
              <p:nvPr/>
            </p:nvSpPr>
            <p:spPr bwMode="auto">
              <a:xfrm>
                <a:off x="1971" y="2384"/>
                <a:ext cx="49" cy="27"/>
              </a:xfrm>
              <a:custGeom>
                <a:avLst/>
                <a:gdLst>
                  <a:gd name="T0" fmla="*/ 25 w 49"/>
                  <a:gd name="T1" fmla="*/ 0 h 54"/>
                  <a:gd name="T2" fmla="*/ 16 w 49"/>
                  <a:gd name="T3" fmla="*/ 1 h 54"/>
                  <a:gd name="T4" fmla="*/ 7 w 49"/>
                  <a:gd name="T5" fmla="*/ 1 h 54"/>
                  <a:gd name="T6" fmla="*/ 2 w 49"/>
                  <a:gd name="T7" fmla="*/ 2 h 54"/>
                  <a:gd name="T8" fmla="*/ 0 w 49"/>
                  <a:gd name="T9" fmla="*/ 2 h 54"/>
                  <a:gd name="T10" fmla="*/ 2 w 49"/>
                  <a:gd name="T11" fmla="*/ 3 h 54"/>
                  <a:gd name="T12" fmla="*/ 7 w 49"/>
                  <a:gd name="T13" fmla="*/ 3 h 54"/>
                  <a:gd name="T14" fmla="*/ 16 w 49"/>
                  <a:gd name="T15" fmla="*/ 4 h 54"/>
                  <a:gd name="T16" fmla="*/ 25 w 49"/>
                  <a:gd name="T17" fmla="*/ 4 h 54"/>
                  <a:gd name="T18" fmla="*/ 33 w 49"/>
                  <a:gd name="T19" fmla="*/ 4 h 54"/>
                  <a:gd name="T20" fmla="*/ 42 w 49"/>
                  <a:gd name="T21" fmla="*/ 3 h 54"/>
                  <a:gd name="T22" fmla="*/ 48 w 49"/>
                  <a:gd name="T23" fmla="*/ 3 h 54"/>
                  <a:gd name="T24" fmla="*/ 49 w 49"/>
                  <a:gd name="T25" fmla="*/ 2 h 54"/>
                  <a:gd name="T26" fmla="*/ 48 w 49"/>
                  <a:gd name="T27" fmla="*/ 2 h 54"/>
                  <a:gd name="T28" fmla="*/ 42 w 49"/>
                  <a:gd name="T29" fmla="*/ 1 h 54"/>
                  <a:gd name="T30" fmla="*/ 33 w 49"/>
                  <a:gd name="T31" fmla="*/ 1 h 54"/>
                  <a:gd name="T32" fmla="*/ 25 w 49"/>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4"/>
                  <a:gd name="T53" fmla="*/ 49 w 49"/>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4">
                    <a:moveTo>
                      <a:pt x="25" y="0"/>
                    </a:moveTo>
                    <a:lnTo>
                      <a:pt x="16" y="2"/>
                    </a:lnTo>
                    <a:lnTo>
                      <a:pt x="7" y="8"/>
                    </a:lnTo>
                    <a:lnTo>
                      <a:pt x="2" y="17"/>
                    </a:lnTo>
                    <a:lnTo>
                      <a:pt x="0" y="26"/>
                    </a:lnTo>
                    <a:lnTo>
                      <a:pt x="2" y="38"/>
                    </a:lnTo>
                    <a:lnTo>
                      <a:pt x="7" y="46"/>
                    </a:lnTo>
                    <a:lnTo>
                      <a:pt x="16" y="52"/>
                    </a:lnTo>
                    <a:lnTo>
                      <a:pt x="25" y="54"/>
                    </a:lnTo>
                    <a:lnTo>
                      <a:pt x="33" y="52"/>
                    </a:lnTo>
                    <a:lnTo>
                      <a:pt x="42" y="46"/>
                    </a:lnTo>
                    <a:lnTo>
                      <a:pt x="48" y="38"/>
                    </a:lnTo>
                    <a:lnTo>
                      <a:pt x="49" y="26"/>
                    </a:lnTo>
                    <a:lnTo>
                      <a:pt x="48" y="17"/>
                    </a:lnTo>
                    <a:lnTo>
                      <a:pt x="42" y="8"/>
                    </a:lnTo>
                    <a:lnTo>
                      <a:pt x="33" y="2"/>
                    </a:lnTo>
                    <a:lnTo>
                      <a:pt x="25" y="0"/>
                    </a:lnTo>
                    <a:close/>
                  </a:path>
                </a:pathLst>
              </a:custGeom>
              <a:solidFill>
                <a:srgbClr val="E59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6" name="Freeform 151"/>
              <p:cNvSpPr>
                <a:spLocks/>
              </p:cNvSpPr>
              <p:nvPr/>
            </p:nvSpPr>
            <p:spPr bwMode="auto">
              <a:xfrm>
                <a:off x="1973" y="2384"/>
                <a:ext cx="44" cy="26"/>
              </a:xfrm>
              <a:custGeom>
                <a:avLst/>
                <a:gdLst>
                  <a:gd name="T0" fmla="*/ 23 w 44"/>
                  <a:gd name="T1" fmla="*/ 0 h 52"/>
                  <a:gd name="T2" fmla="*/ 14 w 44"/>
                  <a:gd name="T3" fmla="*/ 1 h 52"/>
                  <a:gd name="T4" fmla="*/ 7 w 44"/>
                  <a:gd name="T5" fmla="*/ 1 h 52"/>
                  <a:gd name="T6" fmla="*/ 1 w 44"/>
                  <a:gd name="T7" fmla="*/ 2 h 52"/>
                  <a:gd name="T8" fmla="*/ 0 w 44"/>
                  <a:gd name="T9" fmla="*/ 2 h 52"/>
                  <a:gd name="T10" fmla="*/ 1 w 44"/>
                  <a:gd name="T11" fmla="*/ 3 h 52"/>
                  <a:gd name="T12" fmla="*/ 7 w 44"/>
                  <a:gd name="T13" fmla="*/ 3 h 52"/>
                  <a:gd name="T14" fmla="*/ 14 w 44"/>
                  <a:gd name="T15" fmla="*/ 4 h 52"/>
                  <a:gd name="T16" fmla="*/ 23 w 44"/>
                  <a:gd name="T17" fmla="*/ 4 h 52"/>
                  <a:gd name="T18" fmla="*/ 31 w 44"/>
                  <a:gd name="T19" fmla="*/ 4 h 52"/>
                  <a:gd name="T20" fmla="*/ 39 w 44"/>
                  <a:gd name="T21" fmla="*/ 3 h 52"/>
                  <a:gd name="T22" fmla="*/ 43 w 44"/>
                  <a:gd name="T23" fmla="*/ 3 h 52"/>
                  <a:gd name="T24" fmla="*/ 44 w 44"/>
                  <a:gd name="T25" fmla="*/ 2 h 52"/>
                  <a:gd name="T26" fmla="*/ 43 w 44"/>
                  <a:gd name="T27" fmla="*/ 2 h 52"/>
                  <a:gd name="T28" fmla="*/ 39 w 44"/>
                  <a:gd name="T29" fmla="*/ 1 h 52"/>
                  <a:gd name="T30" fmla="*/ 31 w 44"/>
                  <a:gd name="T31" fmla="*/ 1 h 52"/>
                  <a:gd name="T32" fmla="*/ 23 w 44"/>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52"/>
                  <a:gd name="T53" fmla="*/ 44 w 44"/>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52">
                    <a:moveTo>
                      <a:pt x="23" y="0"/>
                    </a:moveTo>
                    <a:lnTo>
                      <a:pt x="14" y="2"/>
                    </a:lnTo>
                    <a:lnTo>
                      <a:pt x="7" y="8"/>
                    </a:lnTo>
                    <a:lnTo>
                      <a:pt x="1" y="17"/>
                    </a:lnTo>
                    <a:lnTo>
                      <a:pt x="0" y="26"/>
                    </a:lnTo>
                    <a:lnTo>
                      <a:pt x="1" y="36"/>
                    </a:lnTo>
                    <a:lnTo>
                      <a:pt x="7" y="44"/>
                    </a:lnTo>
                    <a:lnTo>
                      <a:pt x="14" y="51"/>
                    </a:lnTo>
                    <a:lnTo>
                      <a:pt x="23" y="52"/>
                    </a:lnTo>
                    <a:lnTo>
                      <a:pt x="31" y="51"/>
                    </a:lnTo>
                    <a:lnTo>
                      <a:pt x="39" y="44"/>
                    </a:lnTo>
                    <a:lnTo>
                      <a:pt x="43" y="36"/>
                    </a:lnTo>
                    <a:lnTo>
                      <a:pt x="44" y="26"/>
                    </a:lnTo>
                    <a:lnTo>
                      <a:pt x="43" y="17"/>
                    </a:lnTo>
                    <a:lnTo>
                      <a:pt x="39" y="8"/>
                    </a:lnTo>
                    <a:lnTo>
                      <a:pt x="31" y="2"/>
                    </a:lnTo>
                    <a:lnTo>
                      <a:pt x="23" y="0"/>
                    </a:lnTo>
                    <a:close/>
                  </a:path>
                </a:pathLst>
              </a:custGeom>
              <a:solidFill>
                <a:srgbClr val="EAAA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7" name="Freeform 152"/>
              <p:cNvSpPr>
                <a:spLocks/>
              </p:cNvSpPr>
              <p:nvPr/>
            </p:nvSpPr>
            <p:spPr bwMode="auto">
              <a:xfrm>
                <a:off x="1973" y="2385"/>
                <a:ext cx="43" cy="24"/>
              </a:xfrm>
              <a:custGeom>
                <a:avLst/>
                <a:gdLst>
                  <a:gd name="T0" fmla="*/ 21 w 43"/>
                  <a:gd name="T1" fmla="*/ 0 h 49"/>
                  <a:gd name="T2" fmla="*/ 13 w 43"/>
                  <a:gd name="T3" fmla="*/ 0 h 49"/>
                  <a:gd name="T4" fmla="*/ 7 w 43"/>
                  <a:gd name="T5" fmla="*/ 0 h 49"/>
                  <a:gd name="T6" fmla="*/ 1 w 43"/>
                  <a:gd name="T7" fmla="*/ 0 h 49"/>
                  <a:gd name="T8" fmla="*/ 0 w 43"/>
                  <a:gd name="T9" fmla="*/ 1 h 49"/>
                  <a:gd name="T10" fmla="*/ 1 w 43"/>
                  <a:gd name="T11" fmla="*/ 2 h 49"/>
                  <a:gd name="T12" fmla="*/ 7 w 43"/>
                  <a:gd name="T13" fmla="*/ 2 h 49"/>
                  <a:gd name="T14" fmla="*/ 13 w 43"/>
                  <a:gd name="T15" fmla="*/ 2 h 49"/>
                  <a:gd name="T16" fmla="*/ 21 w 43"/>
                  <a:gd name="T17" fmla="*/ 3 h 49"/>
                  <a:gd name="T18" fmla="*/ 30 w 43"/>
                  <a:gd name="T19" fmla="*/ 2 h 49"/>
                  <a:gd name="T20" fmla="*/ 37 w 43"/>
                  <a:gd name="T21" fmla="*/ 2 h 49"/>
                  <a:gd name="T22" fmla="*/ 42 w 43"/>
                  <a:gd name="T23" fmla="*/ 2 h 49"/>
                  <a:gd name="T24" fmla="*/ 43 w 43"/>
                  <a:gd name="T25" fmla="*/ 1 h 49"/>
                  <a:gd name="T26" fmla="*/ 42 w 43"/>
                  <a:gd name="T27" fmla="*/ 0 h 49"/>
                  <a:gd name="T28" fmla="*/ 37 w 43"/>
                  <a:gd name="T29" fmla="*/ 0 h 49"/>
                  <a:gd name="T30" fmla="*/ 30 w 43"/>
                  <a:gd name="T31" fmla="*/ 0 h 49"/>
                  <a:gd name="T32" fmla="*/ 21 w 43"/>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9"/>
                  <a:gd name="T53" fmla="*/ 43 w 43"/>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9">
                    <a:moveTo>
                      <a:pt x="21" y="0"/>
                    </a:moveTo>
                    <a:lnTo>
                      <a:pt x="13" y="2"/>
                    </a:lnTo>
                    <a:lnTo>
                      <a:pt x="7" y="6"/>
                    </a:lnTo>
                    <a:lnTo>
                      <a:pt x="1" y="15"/>
                    </a:lnTo>
                    <a:lnTo>
                      <a:pt x="0" y="24"/>
                    </a:lnTo>
                    <a:lnTo>
                      <a:pt x="1" y="34"/>
                    </a:lnTo>
                    <a:lnTo>
                      <a:pt x="7" y="41"/>
                    </a:lnTo>
                    <a:lnTo>
                      <a:pt x="13" y="47"/>
                    </a:lnTo>
                    <a:lnTo>
                      <a:pt x="21" y="49"/>
                    </a:lnTo>
                    <a:lnTo>
                      <a:pt x="30" y="47"/>
                    </a:lnTo>
                    <a:lnTo>
                      <a:pt x="37" y="41"/>
                    </a:lnTo>
                    <a:lnTo>
                      <a:pt x="42" y="34"/>
                    </a:lnTo>
                    <a:lnTo>
                      <a:pt x="43" y="24"/>
                    </a:lnTo>
                    <a:lnTo>
                      <a:pt x="42" y="15"/>
                    </a:lnTo>
                    <a:lnTo>
                      <a:pt x="37" y="6"/>
                    </a:lnTo>
                    <a:lnTo>
                      <a:pt x="30" y="2"/>
                    </a:lnTo>
                    <a:lnTo>
                      <a:pt x="21" y="0"/>
                    </a:lnTo>
                    <a:close/>
                  </a:path>
                </a:pathLst>
              </a:custGeom>
              <a:solidFill>
                <a:srgbClr val="EDBA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8" name="Freeform 153"/>
              <p:cNvSpPr>
                <a:spLocks/>
              </p:cNvSpPr>
              <p:nvPr/>
            </p:nvSpPr>
            <p:spPr bwMode="auto">
              <a:xfrm>
                <a:off x="1974" y="2385"/>
                <a:ext cx="41" cy="23"/>
              </a:xfrm>
              <a:custGeom>
                <a:avLst/>
                <a:gdLst>
                  <a:gd name="T0" fmla="*/ 20 w 41"/>
                  <a:gd name="T1" fmla="*/ 0 h 46"/>
                  <a:gd name="T2" fmla="*/ 12 w 41"/>
                  <a:gd name="T3" fmla="*/ 1 h 46"/>
                  <a:gd name="T4" fmla="*/ 6 w 41"/>
                  <a:gd name="T5" fmla="*/ 1 h 46"/>
                  <a:gd name="T6" fmla="*/ 1 w 41"/>
                  <a:gd name="T7" fmla="*/ 1 h 46"/>
                  <a:gd name="T8" fmla="*/ 0 w 41"/>
                  <a:gd name="T9" fmla="*/ 2 h 46"/>
                  <a:gd name="T10" fmla="*/ 1 w 41"/>
                  <a:gd name="T11" fmla="*/ 3 h 46"/>
                  <a:gd name="T12" fmla="*/ 6 w 41"/>
                  <a:gd name="T13" fmla="*/ 3 h 46"/>
                  <a:gd name="T14" fmla="*/ 12 w 41"/>
                  <a:gd name="T15" fmla="*/ 3 h 46"/>
                  <a:gd name="T16" fmla="*/ 20 w 41"/>
                  <a:gd name="T17" fmla="*/ 3 h 46"/>
                  <a:gd name="T18" fmla="*/ 29 w 41"/>
                  <a:gd name="T19" fmla="*/ 3 h 46"/>
                  <a:gd name="T20" fmla="*/ 35 w 41"/>
                  <a:gd name="T21" fmla="*/ 3 h 46"/>
                  <a:gd name="T22" fmla="*/ 39 w 41"/>
                  <a:gd name="T23" fmla="*/ 3 h 46"/>
                  <a:gd name="T24" fmla="*/ 41 w 41"/>
                  <a:gd name="T25" fmla="*/ 2 h 46"/>
                  <a:gd name="T26" fmla="*/ 39 w 41"/>
                  <a:gd name="T27" fmla="*/ 1 h 46"/>
                  <a:gd name="T28" fmla="*/ 35 w 41"/>
                  <a:gd name="T29" fmla="*/ 1 h 46"/>
                  <a:gd name="T30" fmla="*/ 29 w 41"/>
                  <a:gd name="T31" fmla="*/ 1 h 46"/>
                  <a:gd name="T32" fmla="*/ 20 w 41"/>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6"/>
                  <a:gd name="T53" fmla="*/ 41 w 41"/>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6">
                    <a:moveTo>
                      <a:pt x="20" y="0"/>
                    </a:moveTo>
                    <a:lnTo>
                      <a:pt x="12" y="2"/>
                    </a:lnTo>
                    <a:lnTo>
                      <a:pt x="6" y="6"/>
                    </a:lnTo>
                    <a:lnTo>
                      <a:pt x="1" y="13"/>
                    </a:lnTo>
                    <a:lnTo>
                      <a:pt x="0" y="23"/>
                    </a:lnTo>
                    <a:lnTo>
                      <a:pt x="1" y="33"/>
                    </a:lnTo>
                    <a:lnTo>
                      <a:pt x="6" y="39"/>
                    </a:lnTo>
                    <a:lnTo>
                      <a:pt x="12" y="44"/>
                    </a:lnTo>
                    <a:lnTo>
                      <a:pt x="20" y="46"/>
                    </a:lnTo>
                    <a:lnTo>
                      <a:pt x="29" y="44"/>
                    </a:lnTo>
                    <a:lnTo>
                      <a:pt x="35" y="39"/>
                    </a:lnTo>
                    <a:lnTo>
                      <a:pt x="39" y="33"/>
                    </a:lnTo>
                    <a:lnTo>
                      <a:pt x="41" y="23"/>
                    </a:lnTo>
                    <a:lnTo>
                      <a:pt x="39" y="13"/>
                    </a:lnTo>
                    <a:lnTo>
                      <a:pt x="35" y="6"/>
                    </a:lnTo>
                    <a:lnTo>
                      <a:pt x="29" y="2"/>
                    </a:lnTo>
                    <a:lnTo>
                      <a:pt x="20" y="0"/>
                    </a:lnTo>
                    <a:close/>
                  </a:path>
                </a:pathLst>
              </a:custGeom>
              <a:solidFill>
                <a:srgbClr val="F2CC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79" name="Freeform 154"/>
              <p:cNvSpPr>
                <a:spLocks/>
              </p:cNvSpPr>
              <p:nvPr/>
            </p:nvSpPr>
            <p:spPr bwMode="auto">
              <a:xfrm>
                <a:off x="1973" y="2385"/>
                <a:ext cx="43" cy="24"/>
              </a:xfrm>
              <a:custGeom>
                <a:avLst/>
                <a:gdLst>
                  <a:gd name="T0" fmla="*/ 7 w 43"/>
                  <a:gd name="T1" fmla="*/ 2 h 49"/>
                  <a:gd name="T2" fmla="*/ 8 w 43"/>
                  <a:gd name="T3" fmla="*/ 1 h 49"/>
                  <a:gd name="T4" fmla="*/ 14 w 43"/>
                  <a:gd name="T5" fmla="*/ 0 h 49"/>
                  <a:gd name="T6" fmla="*/ 21 w 43"/>
                  <a:gd name="T7" fmla="*/ 0 h 49"/>
                  <a:gd name="T8" fmla="*/ 30 w 43"/>
                  <a:gd name="T9" fmla="*/ 0 h 49"/>
                  <a:gd name="T10" fmla="*/ 34 w 43"/>
                  <a:gd name="T11" fmla="*/ 0 h 49"/>
                  <a:gd name="T12" fmla="*/ 37 w 43"/>
                  <a:gd name="T13" fmla="*/ 0 h 49"/>
                  <a:gd name="T14" fmla="*/ 40 w 43"/>
                  <a:gd name="T15" fmla="*/ 0 h 49"/>
                  <a:gd name="T16" fmla="*/ 43 w 43"/>
                  <a:gd name="T17" fmla="*/ 0 h 49"/>
                  <a:gd name="T18" fmla="*/ 39 w 43"/>
                  <a:gd name="T19" fmla="*/ 0 h 49"/>
                  <a:gd name="T20" fmla="*/ 34 w 43"/>
                  <a:gd name="T21" fmla="*/ 0 h 49"/>
                  <a:gd name="T22" fmla="*/ 29 w 43"/>
                  <a:gd name="T23" fmla="*/ 0 h 49"/>
                  <a:gd name="T24" fmla="*/ 23 w 43"/>
                  <a:gd name="T25" fmla="*/ 0 h 49"/>
                  <a:gd name="T26" fmla="*/ 14 w 43"/>
                  <a:gd name="T27" fmla="*/ 0 h 49"/>
                  <a:gd name="T28" fmla="*/ 7 w 43"/>
                  <a:gd name="T29" fmla="*/ 0 h 49"/>
                  <a:gd name="T30" fmla="*/ 1 w 43"/>
                  <a:gd name="T31" fmla="*/ 1 h 49"/>
                  <a:gd name="T32" fmla="*/ 0 w 43"/>
                  <a:gd name="T33" fmla="*/ 1 h 49"/>
                  <a:gd name="T34" fmla="*/ 1 w 43"/>
                  <a:gd name="T35" fmla="*/ 2 h 49"/>
                  <a:gd name="T36" fmla="*/ 2 w 43"/>
                  <a:gd name="T37" fmla="*/ 2 h 49"/>
                  <a:gd name="T38" fmla="*/ 5 w 43"/>
                  <a:gd name="T39" fmla="*/ 2 h 49"/>
                  <a:gd name="T40" fmla="*/ 10 w 43"/>
                  <a:gd name="T41" fmla="*/ 3 h 49"/>
                  <a:gd name="T42" fmla="*/ 8 w 43"/>
                  <a:gd name="T43" fmla="*/ 2 h 49"/>
                  <a:gd name="T44" fmla="*/ 8 w 43"/>
                  <a:gd name="T45" fmla="*/ 2 h 49"/>
                  <a:gd name="T46" fmla="*/ 7 w 43"/>
                  <a:gd name="T47" fmla="*/ 2 h 49"/>
                  <a:gd name="T48" fmla="*/ 7 w 43"/>
                  <a:gd name="T49" fmla="*/ 2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9"/>
                  <a:gd name="T77" fmla="*/ 43 w 43"/>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9">
                    <a:moveTo>
                      <a:pt x="7" y="34"/>
                    </a:moveTo>
                    <a:lnTo>
                      <a:pt x="8" y="24"/>
                    </a:lnTo>
                    <a:lnTo>
                      <a:pt x="14" y="15"/>
                    </a:lnTo>
                    <a:lnTo>
                      <a:pt x="21" y="8"/>
                    </a:lnTo>
                    <a:lnTo>
                      <a:pt x="30" y="6"/>
                    </a:lnTo>
                    <a:lnTo>
                      <a:pt x="34" y="6"/>
                    </a:lnTo>
                    <a:lnTo>
                      <a:pt x="37" y="8"/>
                    </a:lnTo>
                    <a:lnTo>
                      <a:pt x="40" y="10"/>
                    </a:lnTo>
                    <a:lnTo>
                      <a:pt x="43" y="11"/>
                    </a:lnTo>
                    <a:lnTo>
                      <a:pt x="39" y="6"/>
                    </a:lnTo>
                    <a:lnTo>
                      <a:pt x="34" y="3"/>
                    </a:lnTo>
                    <a:lnTo>
                      <a:pt x="29" y="2"/>
                    </a:lnTo>
                    <a:lnTo>
                      <a:pt x="23" y="0"/>
                    </a:lnTo>
                    <a:lnTo>
                      <a:pt x="14" y="2"/>
                    </a:lnTo>
                    <a:lnTo>
                      <a:pt x="7" y="8"/>
                    </a:lnTo>
                    <a:lnTo>
                      <a:pt x="1" y="16"/>
                    </a:lnTo>
                    <a:lnTo>
                      <a:pt x="0" y="26"/>
                    </a:lnTo>
                    <a:lnTo>
                      <a:pt x="1" y="33"/>
                    </a:lnTo>
                    <a:lnTo>
                      <a:pt x="2" y="39"/>
                    </a:lnTo>
                    <a:lnTo>
                      <a:pt x="5" y="44"/>
                    </a:lnTo>
                    <a:lnTo>
                      <a:pt x="10" y="49"/>
                    </a:lnTo>
                    <a:lnTo>
                      <a:pt x="8" y="46"/>
                    </a:lnTo>
                    <a:lnTo>
                      <a:pt x="8" y="41"/>
                    </a:lnTo>
                    <a:lnTo>
                      <a:pt x="7" y="37"/>
                    </a:lnTo>
                    <a:lnTo>
                      <a:pt x="7" y="34"/>
                    </a:lnTo>
                    <a:close/>
                  </a:path>
                </a:pathLst>
              </a:custGeom>
              <a:solidFill>
                <a:srgbClr val="F7E5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0" name="Freeform 155"/>
              <p:cNvSpPr>
                <a:spLocks/>
              </p:cNvSpPr>
              <p:nvPr/>
            </p:nvSpPr>
            <p:spPr bwMode="auto">
              <a:xfrm>
                <a:off x="2433" y="2588"/>
                <a:ext cx="49" cy="28"/>
              </a:xfrm>
              <a:custGeom>
                <a:avLst/>
                <a:gdLst>
                  <a:gd name="T0" fmla="*/ 24 w 49"/>
                  <a:gd name="T1" fmla="*/ 0 h 55"/>
                  <a:gd name="T2" fmla="*/ 16 w 49"/>
                  <a:gd name="T3" fmla="*/ 1 h 55"/>
                  <a:gd name="T4" fmla="*/ 7 w 49"/>
                  <a:gd name="T5" fmla="*/ 1 h 55"/>
                  <a:gd name="T6" fmla="*/ 1 w 49"/>
                  <a:gd name="T7" fmla="*/ 2 h 55"/>
                  <a:gd name="T8" fmla="*/ 0 w 49"/>
                  <a:gd name="T9" fmla="*/ 2 h 55"/>
                  <a:gd name="T10" fmla="*/ 1 w 49"/>
                  <a:gd name="T11" fmla="*/ 3 h 55"/>
                  <a:gd name="T12" fmla="*/ 7 w 49"/>
                  <a:gd name="T13" fmla="*/ 3 h 55"/>
                  <a:gd name="T14" fmla="*/ 16 w 49"/>
                  <a:gd name="T15" fmla="*/ 4 h 55"/>
                  <a:gd name="T16" fmla="*/ 24 w 49"/>
                  <a:gd name="T17" fmla="*/ 4 h 55"/>
                  <a:gd name="T18" fmla="*/ 35 w 49"/>
                  <a:gd name="T19" fmla="*/ 4 h 55"/>
                  <a:gd name="T20" fmla="*/ 42 w 49"/>
                  <a:gd name="T21" fmla="*/ 3 h 55"/>
                  <a:gd name="T22" fmla="*/ 48 w 49"/>
                  <a:gd name="T23" fmla="*/ 3 h 55"/>
                  <a:gd name="T24" fmla="*/ 49 w 49"/>
                  <a:gd name="T25" fmla="*/ 2 h 55"/>
                  <a:gd name="T26" fmla="*/ 48 w 49"/>
                  <a:gd name="T27" fmla="*/ 2 h 55"/>
                  <a:gd name="T28" fmla="*/ 42 w 49"/>
                  <a:gd name="T29" fmla="*/ 1 h 55"/>
                  <a:gd name="T30" fmla="*/ 35 w 49"/>
                  <a:gd name="T31" fmla="*/ 1 h 55"/>
                  <a:gd name="T32" fmla="*/ 24 w 49"/>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5"/>
                  <a:gd name="T53" fmla="*/ 49 w 49"/>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5">
                    <a:moveTo>
                      <a:pt x="24" y="0"/>
                    </a:moveTo>
                    <a:lnTo>
                      <a:pt x="16" y="2"/>
                    </a:lnTo>
                    <a:lnTo>
                      <a:pt x="7" y="8"/>
                    </a:lnTo>
                    <a:lnTo>
                      <a:pt x="1" y="18"/>
                    </a:lnTo>
                    <a:lnTo>
                      <a:pt x="0" y="28"/>
                    </a:lnTo>
                    <a:lnTo>
                      <a:pt x="1" y="39"/>
                    </a:lnTo>
                    <a:lnTo>
                      <a:pt x="7" y="47"/>
                    </a:lnTo>
                    <a:lnTo>
                      <a:pt x="16" y="54"/>
                    </a:lnTo>
                    <a:lnTo>
                      <a:pt x="24" y="55"/>
                    </a:lnTo>
                    <a:lnTo>
                      <a:pt x="35" y="54"/>
                    </a:lnTo>
                    <a:lnTo>
                      <a:pt x="42" y="47"/>
                    </a:lnTo>
                    <a:lnTo>
                      <a:pt x="48" y="39"/>
                    </a:lnTo>
                    <a:lnTo>
                      <a:pt x="49" y="28"/>
                    </a:lnTo>
                    <a:lnTo>
                      <a:pt x="48" y="18"/>
                    </a:lnTo>
                    <a:lnTo>
                      <a:pt x="42" y="8"/>
                    </a:lnTo>
                    <a:lnTo>
                      <a:pt x="35" y="2"/>
                    </a:lnTo>
                    <a:lnTo>
                      <a:pt x="24" y="0"/>
                    </a:lnTo>
                    <a:close/>
                  </a:path>
                </a:pathLst>
              </a:custGeom>
              <a:solidFill>
                <a:srgbClr val="D351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1" name="Freeform 156"/>
              <p:cNvSpPr>
                <a:spLocks/>
              </p:cNvSpPr>
              <p:nvPr/>
            </p:nvSpPr>
            <p:spPr bwMode="auto">
              <a:xfrm>
                <a:off x="2434" y="2589"/>
                <a:ext cx="47" cy="26"/>
              </a:xfrm>
              <a:custGeom>
                <a:avLst/>
                <a:gdLst>
                  <a:gd name="T0" fmla="*/ 23 w 47"/>
                  <a:gd name="T1" fmla="*/ 0 h 52"/>
                  <a:gd name="T2" fmla="*/ 15 w 47"/>
                  <a:gd name="T3" fmla="*/ 1 h 52"/>
                  <a:gd name="T4" fmla="*/ 7 w 47"/>
                  <a:gd name="T5" fmla="*/ 1 h 52"/>
                  <a:gd name="T6" fmla="*/ 2 w 47"/>
                  <a:gd name="T7" fmla="*/ 1 h 52"/>
                  <a:gd name="T8" fmla="*/ 0 w 47"/>
                  <a:gd name="T9" fmla="*/ 2 h 52"/>
                  <a:gd name="T10" fmla="*/ 2 w 47"/>
                  <a:gd name="T11" fmla="*/ 3 h 52"/>
                  <a:gd name="T12" fmla="*/ 7 w 47"/>
                  <a:gd name="T13" fmla="*/ 3 h 52"/>
                  <a:gd name="T14" fmla="*/ 15 w 47"/>
                  <a:gd name="T15" fmla="*/ 4 h 52"/>
                  <a:gd name="T16" fmla="*/ 23 w 47"/>
                  <a:gd name="T17" fmla="*/ 4 h 52"/>
                  <a:gd name="T18" fmla="*/ 32 w 47"/>
                  <a:gd name="T19" fmla="*/ 4 h 52"/>
                  <a:gd name="T20" fmla="*/ 39 w 47"/>
                  <a:gd name="T21" fmla="*/ 3 h 52"/>
                  <a:gd name="T22" fmla="*/ 45 w 47"/>
                  <a:gd name="T23" fmla="*/ 3 h 52"/>
                  <a:gd name="T24" fmla="*/ 47 w 47"/>
                  <a:gd name="T25" fmla="*/ 2 h 52"/>
                  <a:gd name="T26" fmla="*/ 45 w 47"/>
                  <a:gd name="T27" fmla="*/ 1 h 52"/>
                  <a:gd name="T28" fmla="*/ 39 w 47"/>
                  <a:gd name="T29" fmla="*/ 1 h 52"/>
                  <a:gd name="T30" fmla="*/ 32 w 47"/>
                  <a:gd name="T31" fmla="*/ 1 h 52"/>
                  <a:gd name="T32" fmla="*/ 23 w 47"/>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2"/>
                  <a:gd name="T53" fmla="*/ 47 w 47"/>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2">
                    <a:moveTo>
                      <a:pt x="23" y="0"/>
                    </a:moveTo>
                    <a:lnTo>
                      <a:pt x="15" y="1"/>
                    </a:lnTo>
                    <a:lnTo>
                      <a:pt x="7" y="8"/>
                    </a:lnTo>
                    <a:lnTo>
                      <a:pt x="2" y="16"/>
                    </a:lnTo>
                    <a:lnTo>
                      <a:pt x="0" y="26"/>
                    </a:lnTo>
                    <a:lnTo>
                      <a:pt x="2" y="36"/>
                    </a:lnTo>
                    <a:lnTo>
                      <a:pt x="7" y="44"/>
                    </a:lnTo>
                    <a:lnTo>
                      <a:pt x="15" y="50"/>
                    </a:lnTo>
                    <a:lnTo>
                      <a:pt x="23" y="52"/>
                    </a:lnTo>
                    <a:lnTo>
                      <a:pt x="32" y="50"/>
                    </a:lnTo>
                    <a:lnTo>
                      <a:pt x="39" y="44"/>
                    </a:lnTo>
                    <a:lnTo>
                      <a:pt x="45" y="36"/>
                    </a:lnTo>
                    <a:lnTo>
                      <a:pt x="47" y="26"/>
                    </a:lnTo>
                    <a:lnTo>
                      <a:pt x="45" y="16"/>
                    </a:lnTo>
                    <a:lnTo>
                      <a:pt x="39" y="8"/>
                    </a:lnTo>
                    <a:lnTo>
                      <a:pt x="32" y="1"/>
                    </a:lnTo>
                    <a:lnTo>
                      <a:pt x="23" y="0"/>
                    </a:lnTo>
                    <a:close/>
                  </a:path>
                </a:pathLst>
              </a:custGeom>
              <a:solidFill>
                <a:srgbClr val="D8639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2" name="Freeform 157"/>
              <p:cNvSpPr>
                <a:spLocks/>
              </p:cNvSpPr>
              <p:nvPr/>
            </p:nvSpPr>
            <p:spPr bwMode="auto">
              <a:xfrm>
                <a:off x="2434" y="2589"/>
                <a:ext cx="47" cy="25"/>
              </a:xfrm>
              <a:custGeom>
                <a:avLst/>
                <a:gdLst>
                  <a:gd name="T0" fmla="*/ 23 w 47"/>
                  <a:gd name="T1" fmla="*/ 0 h 50"/>
                  <a:gd name="T2" fmla="*/ 15 w 47"/>
                  <a:gd name="T3" fmla="*/ 1 h 50"/>
                  <a:gd name="T4" fmla="*/ 7 w 47"/>
                  <a:gd name="T5" fmla="*/ 1 h 50"/>
                  <a:gd name="T6" fmla="*/ 2 w 47"/>
                  <a:gd name="T7" fmla="*/ 1 h 50"/>
                  <a:gd name="T8" fmla="*/ 0 w 47"/>
                  <a:gd name="T9" fmla="*/ 2 h 50"/>
                  <a:gd name="T10" fmla="*/ 2 w 47"/>
                  <a:gd name="T11" fmla="*/ 3 h 50"/>
                  <a:gd name="T12" fmla="*/ 7 w 47"/>
                  <a:gd name="T13" fmla="*/ 3 h 50"/>
                  <a:gd name="T14" fmla="*/ 15 w 47"/>
                  <a:gd name="T15" fmla="*/ 4 h 50"/>
                  <a:gd name="T16" fmla="*/ 23 w 47"/>
                  <a:gd name="T17" fmla="*/ 4 h 50"/>
                  <a:gd name="T18" fmla="*/ 32 w 47"/>
                  <a:gd name="T19" fmla="*/ 4 h 50"/>
                  <a:gd name="T20" fmla="*/ 39 w 47"/>
                  <a:gd name="T21" fmla="*/ 3 h 50"/>
                  <a:gd name="T22" fmla="*/ 45 w 47"/>
                  <a:gd name="T23" fmla="*/ 3 h 50"/>
                  <a:gd name="T24" fmla="*/ 47 w 47"/>
                  <a:gd name="T25" fmla="*/ 2 h 50"/>
                  <a:gd name="T26" fmla="*/ 45 w 47"/>
                  <a:gd name="T27" fmla="*/ 1 h 50"/>
                  <a:gd name="T28" fmla="*/ 39 w 47"/>
                  <a:gd name="T29" fmla="*/ 1 h 50"/>
                  <a:gd name="T30" fmla="*/ 32 w 47"/>
                  <a:gd name="T31" fmla="*/ 1 h 50"/>
                  <a:gd name="T32" fmla="*/ 23 w 4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0"/>
                  <a:gd name="T53" fmla="*/ 47 w 4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0">
                    <a:moveTo>
                      <a:pt x="23" y="0"/>
                    </a:moveTo>
                    <a:lnTo>
                      <a:pt x="15" y="1"/>
                    </a:lnTo>
                    <a:lnTo>
                      <a:pt x="7" y="8"/>
                    </a:lnTo>
                    <a:lnTo>
                      <a:pt x="2" y="16"/>
                    </a:lnTo>
                    <a:lnTo>
                      <a:pt x="0" y="26"/>
                    </a:lnTo>
                    <a:lnTo>
                      <a:pt x="2" y="36"/>
                    </a:lnTo>
                    <a:lnTo>
                      <a:pt x="7" y="42"/>
                    </a:lnTo>
                    <a:lnTo>
                      <a:pt x="15" y="49"/>
                    </a:lnTo>
                    <a:lnTo>
                      <a:pt x="23" y="50"/>
                    </a:lnTo>
                    <a:lnTo>
                      <a:pt x="32" y="49"/>
                    </a:lnTo>
                    <a:lnTo>
                      <a:pt x="39" y="42"/>
                    </a:lnTo>
                    <a:lnTo>
                      <a:pt x="45" y="36"/>
                    </a:lnTo>
                    <a:lnTo>
                      <a:pt x="47" y="26"/>
                    </a:lnTo>
                    <a:lnTo>
                      <a:pt x="45" y="16"/>
                    </a:lnTo>
                    <a:lnTo>
                      <a:pt x="39" y="8"/>
                    </a:lnTo>
                    <a:lnTo>
                      <a:pt x="32" y="1"/>
                    </a:lnTo>
                    <a:lnTo>
                      <a:pt x="23" y="0"/>
                    </a:lnTo>
                    <a:close/>
                  </a:path>
                </a:pathLst>
              </a:custGeom>
              <a:solidFill>
                <a:srgbClr val="DB72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3" name="Freeform 158"/>
              <p:cNvSpPr>
                <a:spLocks/>
              </p:cNvSpPr>
              <p:nvPr/>
            </p:nvSpPr>
            <p:spPr bwMode="auto">
              <a:xfrm>
                <a:off x="2436" y="2589"/>
                <a:ext cx="43" cy="24"/>
              </a:xfrm>
              <a:custGeom>
                <a:avLst/>
                <a:gdLst>
                  <a:gd name="T0" fmla="*/ 21 w 43"/>
                  <a:gd name="T1" fmla="*/ 0 h 49"/>
                  <a:gd name="T2" fmla="*/ 13 w 43"/>
                  <a:gd name="T3" fmla="*/ 0 h 49"/>
                  <a:gd name="T4" fmla="*/ 5 w 43"/>
                  <a:gd name="T5" fmla="*/ 0 h 49"/>
                  <a:gd name="T6" fmla="*/ 1 w 43"/>
                  <a:gd name="T7" fmla="*/ 0 h 49"/>
                  <a:gd name="T8" fmla="*/ 0 w 43"/>
                  <a:gd name="T9" fmla="*/ 1 h 49"/>
                  <a:gd name="T10" fmla="*/ 1 w 43"/>
                  <a:gd name="T11" fmla="*/ 2 h 49"/>
                  <a:gd name="T12" fmla="*/ 5 w 43"/>
                  <a:gd name="T13" fmla="*/ 2 h 49"/>
                  <a:gd name="T14" fmla="*/ 13 w 43"/>
                  <a:gd name="T15" fmla="*/ 2 h 49"/>
                  <a:gd name="T16" fmla="*/ 21 w 43"/>
                  <a:gd name="T17" fmla="*/ 3 h 49"/>
                  <a:gd name="T18" fmla="*/ 30 w 43"/>
                  <a:gd name="T19" fmla="*/ 2 h 49"/>
                  <a:gd name="T20" fmla="*/ 37 w 43"/>
                  <a:gd name="T21" fmla="*/ 2 h 49"/>
                  <a:gd name="T22" fmla="*/ 42 w 43"/>
                  <a:gd name="T23" fmla="*/ 2 h 49"/>
                  <a:gd name="T24" fmla="*/ 43 w 43"/>
                  <a:gd name="T25" fmla="*/ 1 h 49"/>
                  <a:gd name="T26" fmla="*/ 42 w 43"/>
                  <a:gd name="T27" fmla="*/ 0 h 49"/>
                  <a:gd name="T28" fmla="*/ 37 w 43"/>
                  <a:gd name="T29" fmla="*/ 0 h 49"/>
                  <a:gd name="T30" fmla="*/ 30 w 43"/>
                  <a:gd name="T31" fmla="*/ 0 h 49"/>
                  <a:gd name="T32" fmla="*/ 21 w 43"/>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9"/>
                  <a:gd name="T53" fmla="*/ 43 w 43"/>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9">
                    <a:moveTo>
                      <a:pt x="21" y="0"/>
                    </a:moveTo>
                    <a:lnTo>
                      <a:pt x="13" y="1"/>
                    </a:lnTo>
                    <a:lnTo>
                      <a:pt x="5" y="6"/>
                    </a:lnTo>
                    <a:lnTo>
                      <a:pt x="1" y="14"/>
                    </a:lnTo>
                    <a:lnTo>
                      <a:pt x="0" y="24"/>
                    </a:lnTo>
                    <a:lnTo>
                      <a:pt x="1" y="34"/>
                    </a:lnTo>
                    <a:lnTo>
                      <a:pt x="5" y="42"/>
                    </a:lnTo>
                    <a:lnTo>
                      <a:pt x="13" y="47"/>
                    </a:lnTo>
                    <a:lnTo>
                      <a:pt x="21" y="49"/>
                    </a:lnTo>
                    <a:lnTo>
                      <a:pt x="30" y="47"/>
                    </a:lnTo>
                    <a:lnTo>
                      <a:pt x="37" y="42"/>
                    </a:lnTo>
                    <a:lnTo>
                      <a:pt x="42" y="34"/>
                    </a:lnTo>
                    <a:lnTo>
                      <a:pt x="43" y="24"/>
                    </a:lnTo>
                    <a:lnTo>
                      <a:pt x="42" y="14"/>
                    </a:lnTo>
                    <a:lnTo>
                      <a:pt x="37" y="6"/>
                    </a:lnTo>
                    <a:lnTo>
                      <a:pt x="30" y="1"/>
                    </a:lnTo>
                    <a:lnTo>
                      <a:pt x="21" y="0"/>
                    </a:lnTo>
                    <a:close/>
                  </a:path>
                </a:pathLst>
              </a:custGeom>
              <a:solidFill>
                <a:srgbClr val="E084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4" name="Freeform 159"/>
              <p:cNvSpPr>
                <a:spLocks/>
              </p:cNvSpPr>
              <p:nvPr/>
            </p:nvSpPr>
            <p:spPr bwMode="auto">
              <a:xfrm>
                <a:off x="2436" y="2590"/>
                <a:ext cx="42" cy="22"/>
              </a:xfrm>
              <a:custGeom>
                <a:avLst/>
                <a:gdLst>
                  <a:gd name="T0" fmla="*/ 20 w 42"/>
                  <a:gd name="T1" fmla="*/ 0 h 46"/>
                  <a:gd name="T2" fmla="*/ 13 w 42"/>
                  <a:gd name="T3" fmla="*/ 0 h 46"/>
                  <a:gd name="T4" fmla="*/ 5 w 42"/>
                  <a:gd name="T5" fmla="*/ 0 h 46"/>
                  <a:gd name="T6" fmla="*/ 1 w 42"/>
                  <a:gd name="T7" fmla="*/ 0 h 46"/>
                  <a:gd name="T8" fmla="*/ 0 w 42"/>
                  <a:gd name="T9" fmla="*/ 1 h 46"/>
                  <a:gd name="T10" fmla="*/ 1 w 42"/>
                  <a:gd name="T11" fmla="*/ 2 h 46"/>
                  <a:gd name="T12" fmla="*/ 5 w 42"/>
                  <a:gd name="T13" fmla="*/ 2 h 46"/>
                  <a:gd name="T14" fmla="*/ 13 w 42"/>
                  <a:gd name="T15" fmla="*/ 2 h 46"/>
                  <a:gd name="T16" fmla="*/ 20 w 42"/>
                  <a:gd name="T17" fmla="*/ 2 h 46"/>
                  <a:gd name="T18" fmla="*/ 29 w 42"/>
                  <a:gd name="T19" fmla="*/ 2 h 46"/>
                  <a:gd name="T20" fmla="*/ 36 w 42"/>
                  <a:gd name="T21" fmla="*/ 2 h 46"/>
                  <a:gd name="T22" fmla="*/ 40 w 42"/>
                  <a:gd name="T23" fmla="*/ 2 h 46"/>
                  <a:gd name="T24" fmla="*/ 42 w 42"/>
                  <a:gd name="T25" fmla="*/ 1 h 46"/>
                  <a:gd name="T26" fmla="*/ 40 w 42"/>
                  <a:gd name="T27" fmla="*/ 0 h 46"/>
                  <a:gd name="T28" fmla="*/ 36 w 42"/>
                  <a:gd name="T29" fmla="*/ 0 h 46"/>
                  <a:gd name="T30" fmla="*/ 29 w 42"/>
                  <a:gd name="T31" fmla="*/ 0 h 46"/>
                  <a:gd name="T32" fmla="*/ 20 w 42"/>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6"/>
                  <a:gd name="T53" fmla="*/ 42 w 4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6">
                    <a:moveTo>
                      <a:pt x="20" y="0"/>
                    </a:moveTo>
                    <a:lnTo>
                      <a:pt x="13" y="2"/>
                    </a:lnTo>
                    <a:lnTo>
                      <a:pt x="5" y="7"/>
                    </a:lnTo>
                    <a:lnTo>
                      <a:pt x="1" y="13"/>
                    </a:lnTo>
                    <a:lnTo>
                      <a:pt x="0" y="23"/>
                    </a:lnTo>
                    <a:lnTo>
                      <a:pt x="1" y="33"/>
                    </a:lnTo>
                    <a:lnTo>
                      <a:pt x="5" y="39"/>
                    </a:lnTo>
                    <a:lnTo>
                      <a:pt x="13" y="44"/>
                    </a:lnTo>
                    <a:lnTo>
                      <a:pt x="20" y="46"/>
                    </a:lnTo>
                    <a:lnTo>
                      <a:pt x="29" y="44"/>
                    </a:lnTo>
                    <a:lnTo>
                      <a:pt x="36" y="39"/>
                    </a:lnTo>
                    <a:lnTo>
                      <a:pt x="40" y="33"/>
                    </a:lnTo>
                    <a:lnTo>
                      <a:pt x="42" y="23"/>
                    </a:lnTo>
                    <a:lnTo>
                      <a:pt x="40" y="13"/>
                    </a:lnTo>
                    <a:lnTo>
                      <a:pt x="36" y="7"/>
                    </a:lnTo>
                    <a:lnTo>
                      <a:pt x="29" y="2"/>
                    </a:lnTo>
                    <a:lnTo>
                      <a:pt x="20" y="0"/>
                    </a:lnTo>
                    <a:close/>
                  </a:path>
                </a:pathLst>
              </a:custGeom>
              <a:solidFill>
                <a:srgbClr val="E596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5" name="Freeform 160"/>
              <p:cNvSpPr>
                <a:spLocks/>
              </p:cNvSpPr>
              <p:nvPr/>
            </p:nvSpPr>
            <p:spPr bwMode="auto">
              <a:xfrm>
                <a:off x="2437" y="2590"/>
                <a:ext cx="39" cy="22"/>
              </a:xfrm>
              <a:custGeom>
                <a:avLst/>
                <a:gdLst>
                  <a:gd name="T0" fmla="*/ 19 w 39"/>
                  <a:gd name="T1" fmla="*/ 0 h 44"/>
                  <a:gd name="T2" fmla="*/ 12 w 39"/>
                  <a:gd name="T3" fmla="*/ 1 h 44"/>
                  <a:gd name="T4" fmla="*/ 6 w 39"/>
                  <a:gd name="T5" fmla="*/ 1 h 44"/>
                  <a:gd name="T6" fmla="*/ 2 w 39"/>
                  <a:gd name="T7" fmla="*/ 1 h 44"/>
                  <a:gd name="T8" fmla="*/ 0 w 39"/>
                  <a:gd name="T9" fmla="*/ 2 h 44"/>
                  <a:gd name="T10" fmla="*/ 2 w 39"/>
                  <a:gd name="T11" fmla="*/ 2 h 44"/>
                  <a:gd name="T12" fmla="*/ 6 w 39"/>
                  <a:gd name="T13" fmla="*/ 3 h 44"/>
                  <a:gd name="T14" fmla="*/ 12 w 39"/>
                  <a:gd name="T15" fmla="*/ 3 h 44"/>
                  <a:gd name="T16" fmla="*/ 19 w 39"/>
                  <a:gd name="T17" fmla="*/ 3 h 44"/>
                  <a:gd name="T18" fmla="*/ 28 w 39"/>
                  <a:gd name="T19" fmla="*/ 3 h 44"/>
                  <a:gd name="T20" fmla="*/ 33 w 39"/>
                  <a:gd name="T21" fmla="*/ 3 h 44"/>
                  <a:gd name="T22" fmla="*/ 38 w 39"/>
                  <a:gd name="T23" fmla="*/ 2 h 44"/>
                  <a:gd name="T24" fmla="*/ 39 w 39"/>
                  <a:gd name="T25" fmla="*/ 2 h 44"/>
                  <a:gd name="T26" fmla="*/ 38 w 39"/>
                  <a:gd name="T27" fmla="*/ 1 h 44"/>
                  <a:gd name="T28" fmla="*/ 33 w 39"/>
                  <a:gd name="T29" fmla="*/ 1 h 44"/>
                  <a:gd name="T30" fmla="*/ 28 w 39"/>
                  <a:gd name="T31" fmla="*/ 1 h 44"/>
                  <a:gd name="T32" fmla="*/ 19 w 3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4"/>
                  <a:gd name="T53" fmla="*/ 39 w 39"/>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4">
                    <a:moveTo>
                      <a:pt x="19" y="0"/>
                    </a:moveTo>
                    <a:lnTo>
                      <a:pt x="12" y="2"/>
                    </a:lnTo>
                    <a:lnTo>
                      <a:pt x="6" y="7"/>
                    </a:lnTo>
                    <a:lnTo>
                      <a:pt x="2" y="13"/>
                    </a:lnTo>
                    <a:lnTo>
                      <a:pt x="0" y="23"/>
                    </a:lnTo>
                    <a:lnTo>
                      <a:pt x="2" y="31"/>
                    </a:lnTo>
                    <a:lnTo>
                      <a:pt x="6" y="38"/>
                    </a:lnTo>
                    <a:lnTo>
                      <a:pt x="12" y="43"/>
                    </a:lnTo>
                    <a:lnTo>
                      <a:pt x="19" y="44"/>
                    </a:lnTo>
                    <a:lnTo>
                      <a:pt x="28" y="43"/>
                    </a:lnTo>
                    <a:lnTo>
                      <a:pt x="33" y="38"/>
                    </a:lnTo>
                    <a:lnTo>
                      <a:pt x="38" y="31"/>
                    </a:lnTo>
                    <a:lnTo>
                      <a:pt x="39" y="23"/>
                    </a:lnTo>
                    <a:lnTo>
                      <a:pt x="38" y="13"/>
                    </a:lnTo>
                    <a:lnTo>
                      <a:pt x="33" y="7"/>
                    </a:lnTo>
                    <a:lnTo>
                      <a:pt x="28" y="2"/>
                    </a:lnTo>
                    <a:lnTo>
                      <a:pt x="19" y="0"/>
                    </a:lnTo>
                    <a:close/>
                  </a:path>
                </a:pathLst>
              </a:custGeom>
              <a:solidFill>
                <a:srgbClr val="EAAA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6" name="Freeform 161"/>
              <p:cNvSpPr>
                <a:spLocks/>
              </p:cNvSpPr>
              <p:nvPr/>
            </p:nvSpPr>
            <p:spPr bwMode="auto">
              <a:xfrm>
                <a:off x="2437" y="2590"/>
                <a:ext cx="38" cy="21"/>
              </a:xfrm>
              <a:custGeom>
                <a:avLst/>
                <a:gdLst>
                  <a:gd name="T0" fmla="*/ 19 w 38"/>
                  <a:gd name="T1" fmla="*/ 0 h 41"/>
                  <a:gd name="T2" fmla="*/ 12 w 38"/>
                  <a:gd name="T3" fmla="*/ 1 h 41"/>
                  <a:gd name="T4" fmla="*/ 6 w 38"/>
                  <a:gd name="T5" fmla="*/ 1 h 41"/>
                  <a:gd name="T6" fmla="*/ 2 w 38"/>
                  <a:gd name="T7" fmla="*/ 1 h 41"/>
                  <a:gd name="T8" fmla="*/ 0 w 38"/>
                  <a:gd name="T9" fmla="*/ 2 h 41"/>
                  <a:gd name="T10" fmla="*/ 2 w 38"/>
                  <a:gd name="T11" fmla="*/ 2 h 41"/>
                  <a:gd name="T12" fmla="*/ 6 w 38"/>
                  <a:gd name="T13" fmla="*/ 3 h 41"/>
                  <a:gd name="T14" fmla="*/ 12 w 38"/>
                  <a:gd name="T15" fmla="*/ 3 h 41"/>
                  <a:gd name="T16" fmla="*/ 19 w 38"/>
                  <a:gd name="T17" fmla="*/ 3 h 41"/>
                  <a:gd name="T18" fmla="*/ 26 w 38"/>
                  <a:gd name="T19" fmla="*/ 3 h 41"/>
                  <a:gd name="T20" fmla="*/ 32 w 38"/>
                  <a:gd name="T21" fmla="*/ 3 h 41"/>
                  <a:gd name="T22" fmla="*/ 36 w 38"/>
                  <a:gd name="T23" fmla="*/ 2 h 41"/>
                  <a:gd name="T24" fmla="*/ 38 w 38"/>
                  <a:gd name="T25" fmla="*/ 2 h 41"/>
                  <a:gd name="T26" fmla="*/ 36 w 38"/>
                  <a:gd name="T27" fmla="*/ 1 h 41"/>
                  <a:gd name="T28" fmla="*/ 32 w 38"/>
                  <a:gd name="T29" fmla="*/ 1 h 41"/>
                  <a:gd name="T30" fmla="*/ 26 w 38"/>
                  <a:gd name="T31" fmla="*/ 1 h 41"/>
                  <a:gd name="T32" fmla="*/ 19 w 38"/>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1"/>
                  <a:gd name="T53" fmla="*/ 38 w 38"/>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1">
                    <a:moveTo>
                      <a:pt x="19" y="0"/>
                    </a:moveTo>
                    <a:lnTo>
                      <a:pt x="12" y="2"/>
                    </a:lnTo>
                    <a:lnTo>
                      <a:pt x="6" y="5"/>
                    </a:lnTo>
                    <a:lnTo>
                      <a:pt x="2" y="11"/>
                    </a:lnTo>
                    <a:lnTo>
                      <a:pt x="0" y="19"/>
                    </a:lnTo>
                    <a:lnTo>
                      <a:pt x="2" y="28"/>
                    </a:lnTo>
                    <a:lnTo>
                      <a:pt x="6" y="34"/>
                    </a:lnTo>
                    <a:lnTo>
                      <a:pt x="12" y="39"/>
                    </a:lnTo>
                    <a:lnTo>
                      <a:pt x="19" y="41"/>
                    </a:lnTo>
                    <a:lnTo>
                      <a:pt x="26" y="39"/>
                    </a:lnTo>
                    <a:lnTo>
                      <a:pt x="32" y="34"/>
                    </a:lnTo>
                    <a:lnTo>
                      <a:pt x="36" y="28"/>
                    </a:lnTo>
                    <a:lnTo>
                      <a:pt x="38" y="19"/>
                    </a:lnTo>
                    <a:lnTo>
                      <a:pt x="36" y="11"/>
                    </a:lnTo>
                    <a:lnTo>
                      <a:pt x="32" y="5"/>
                    </a:lnTo>
                    <a:lnTo>
                      <a:pt x="26" y="2"/>
                    </a:lnTo>
                    <a:lnTo>
                      <a:pt x="19" y="0"/>
                    </a:lnTo>
                    <a:close/>
                  </a:path>
                </a:pathLst>
              </a:custGeom>
              <a:solidFill>
                <a:srgbClr val="EDBA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7" name="Freeform 162"/>
              <p:cNvSpPr>
                <a:spLocks/>
              </p:cNvSpPr>
              <p:nvPr/>
            </p:nvSpPr>
            <p:spPr bwMode="auto">
              <a:xfrm>
                <a:off x="2439" y="2590"/>
                <a:ext cx="34" cy="20"/>
              </a:xfrm>
              <a:custGeom>
                <a:avLst/>
                <a:gdLst>
                  <a:gd name="T0" fmla="*/ 17 w 34"/>
                  <a:gd name="T1" fmla="*/ 0 h 39"/>
                  <a:gd name="T2" fmla="*/ 10 w 34"/>
                  <a:gd name="T3" fmla="*/ 1 h 39"/>
                  <a:gd name="T4" fmla="*/ 4 w 34"/>
                  <a:gd name="T5" fmla="*/ 1 h 39"/>
                  <a:gd name="T6" fmla="*/ 1 w 34"/>
                  <a:gd name="T7" fmla="*/ 1 h 39"/>
                  <a:gd name="T8" fmla="*/ 0 w 34"/>
                  <a:gd name="T9" fmla="*/ 2 h 39"/>
                  <a:gd name="T10" fmla="*/ 1 w 34"/>
                  <a:gd name="T11" fmla="*/ 2 h 39"/>
                  <a:gd name="T12" fmla="*/ 4 w 34"/>
                  <a:gd name="T13" fmla="*/ 3 h 39"/>
                  <a:gd name="T14" fmla="*/ 10 w 34"/>
                  <a:gd name="T15" fmla="*/ 3 h 39"/>
                  <a:gd name="T16" fmla="*/ 17 w 34"/>
                  <a:gd name="T17" fmla="*/ 3 h 39"/>
                  <a:gd name="T18" fmla="*/ 23 w 34"/>
                  <a:gd name="T19" fmla="*/ 3 h 39"/>
                  <a:gd name="T20" fmla="*/ 29 w 34"/>
                  <a:gd name="T21" fmla="*/ 3 h 39"/>
                  <a:gd name="T22" fmla="*/ 33 w 34"/>
                  <a:gd name="T23" fmla="*/ 2 h 39"/>
                  <a:gd name="T24" fmla="*/ 34 w 34"/>
                  <a:gd name="T25" fmla="*/ 2 h 39"/>
                  <a:gd name="T26" fmla="*/ 33 w 34"/>
                  <a:gd name="T27" fmla="*/ 1 h 39"/>
                  <a:gd name="T28" fmla="*/ 29 w 34"/>
                  <a:gd name="T29" fmla="*/ 1 h 39"/>
                  <a:gd name="T30" fmla="*/ 23 w 34"/>
                  <a:gd name="T31" fmla="*/ 1 h 39"/>
                  <a:gd name="T32" fmla="*/ 17 w 34"/>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9"/>
                  <a:gd name="T53" fmla="*/ 34 w 34"/>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9">
                    <a:moveTo>
                      <a:pt x="17" y="0"/>
                    </a:moveTo>
                    <a:lnTo>
                      <a:pt x="10" y="2"/>
                    </a:lnTo>
                    <a:lnTo>
                      <a:pt x="4" y="5"/>
                    </a:lnTo>
                    <a:lnTo>
                      <a:pt x="1" y="11"/>
                    </a:lnTo>
                    <a:lnTo>
                      <a:pt x="0" y="19"/>
                    </a:lnTo>
                    <a:lnTo>
                      <a:pt x="1" y="28"/>
                    </a:lnTo>
                    <a:lnTo>
                      <a:pt x="4" y="34"/>
                    </a:lnTo>
                    <a:lnTo>
                      <a:pt x="10" y="37"/>
                    </a:lnTo>
                    <a:lnTo>
                      <a:pt x="17" y="39"/>
                    </a:lnTo>
                    <a:lnTo>
                      <a:pt x="23" y="37"/>
                    </a:lnTo>
                    <a:lnTo>
                      <a:pt x="29" y="34"/>
                    </a:lnTo>
                    <a:lnTo>
                      <a:pt x="33" y="28"/>
                    </a:lnTo>
                    <a:lnTo>
                      <a:pt x="34" y="19"/>
                    </a:lnTo>
                    <a:lnTo>
                      <a:pt x="33" y="11"/>
                    </a:lnTo>
                    <a:lnTo>
                      <a:pt x="29" y="5"/>
                    </a:lnTo>
                    <a:lnTo>
                      <a:pt x="23" y="2"/>
                    </a:lnTo>
                    <a:lnTo>
                      <a:pt x="17" y="0"/>
                    </a:lnTo>
                    <a:close/>
                  </a:path>
                </a:pathLst>
              </a:custGeom>
              <a:solidFill>
                <a:srgbClr val="F2CCD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8" name="Freeform 163"/>
              <p:cNvSpPr>
                <a:spLocks/>
              </p:cNvSpPr>
              <p:nvPr/>
            </p:nvSpPr>
            <p:spPr bwMode="auto">
              <a:xfrm>
                <a:off x="2437" y="2590"/>
                <a:ext cx="38" cy="22"/>
              </a:xfrm>
              <a:custGeom>
                <a:avLst/>
                <a:gdLst>
                  <a:gd name="T0" fmla="*/ 6 w 38"/>
                  <a:gd name="T1" fmla="*/ 2 h 42"/>
                  <a:gd name="T2" fmla="*/ 7 w 38"/>
                  <a:gd name="T3" fmla="*/ 2 h 42"/>
                  <a:gd name="T4" fmla="*/ 12 w 38"/>
                  <a:gd name="T5" fmla="*/ 1 h 42"/>
                  <a:gd name="T6" fmla="*/ 18 w 38"/>
                  <a:gd name="T7" fmla="*/ 1 h 42"/>
                  <a:gd name="T8" fmla="*/ 26 w 38"/>
                  <a:gd name="T9" fmla="*/ 1 h 42"/>
                  <a:gd name="T10" fmla="*/ 29 w 38"/>
                  <a:gd name="T11" fmla="*/ 1 h 42"/>
                  <a:gd name="T12" fmla="*/ 32 w 38"/>
                  <a:gd name="T13" fmla="*/ 1 h 42"/>
                  <a:gd name="T14" fmla="*/ 35 w 38"/>
                  <a:gd name="T15" fmla="*/ 1 h 42"/>
                  <a:gd name="T16" fmla="*/ 38 w 38"/>
                  <a:gd name="T17" fmla="*/ 1 h 42"/>
                  <a:gd name="T18" fmla="*/ 35 w 38"/>
                  <a:gd name="T19" fmla="*/ 1 h 42"/>
                  <a:gd name="T20" fmla="*/ 31 w 38"/>
                  <a:gd name="T21" fmla="*/ 1 h 42"/>
                  <a:gd name="T22" fmla="*/ 26 w 38"/>
                  <a:gd name="T23" fmla="*/ 0 h 42"/>
                  <a:gd name="T24" fmla="*/ 20 w 38"/>
                  <a:gd name="T25" fmla="*/ 0 h 42"/>
                  <a:gd name="T26" fmla="*/ 12 w 38"/>
                  <a:gd name="T27" fmla="*/ 1 h 42"/>
                  <a:gd name="T28" fmla="*/ 6 w 38"/>
                  <a:gd name="T29" fmla="*/ 1 h 42"/>
                  <a:gd name="T30" fmla="*/ 2 w 38"/>
                  <a:gd name="T31" fmla="*/ 1 h 42"/>
                  <a:gd name="T32" fmla="*/ 0 w 38"/>
                  <a:gd name="T33" fmla="*/ 2 h 42"/>
                  <a:gd name="T34" fmla="*/ 0 w 38"/>
                  <a:gd name="T35" fmla="*/ 2 h 42"/>
                  <a:gd name="T36" fmla="*/ 3 w 38"/>
                  <a:gd name="T37" fmla="*/ 3 h 42"/>
                  <a:gd name="T38" fmla="*/ 4 w 38"/>
                  <a:gd name="T39" fmla="*/ 3 h 42"/>
                  <a:gd name="T40" fmla="*/ 9 w 38"/>
                  <a:gd name="T41" fmla="*/ 3 h 42"/>
                  <a:gd name="T42" fmla="*/ 7 w 38"/>
                  <a:gd name="T43" fmla="*/ 3 h 42"/>
                  <a:gd name="T44" fmla="*/ 7 w 38"/>
                  <a:gd name="T45" fmla="*/ 3 h 42"/>
                  <a:gd name="T46" fmla="*/ 6 w 38"/>
                  <a:gd name="T47" fmla="*/ 3 h 42"/>
                  <a:gd name="T48" fmla="*/ 6 w 38"/>
                  <a:gd name="T49" fmla="*/ 2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42"/>
                  <a:gd name="T77" fmla="*/ 38 w 3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42">
                    <a:moveTo>
                      <a:pt x="6" y="29"/>
                    </a:moveTo>
                    <a:lnTo>
                      <a:pt x="7" y="19"/>
                    </a:lnTo>
                    <a:lnTo>
                      <a:pt x="12" y="13"/>
                    </a:lnTo>
                    <a:lnTo>
                      <a:pt x="18" y="8"/>
                    </a:lnTo>
                    <a:lnTo>
                      <a:pt x="26" y="6"/>
                    </a:lnTo>
                    <a:lnTo>
                      <a:pt x="29" y="6"/>
                    </a:lnTo>
                    <a:lnTo>
                      <a:pt x="32" y="8"/>
                    </a:lnTo>
                    <a:lnTo>
                      <a:pt x="35" y="8"/>
                    </a:lnTo>
                    <a:lnTo>
                      <a:pt x="38" y="10"/>
                    </a:lnTo>
                    <a:lnTo>
                      <a:pt x="35" y="5"/>
                    </a:lnTo>
                    <a:lnTo>
                      <a:pt x="31" y="2"/>
                    </a:lnTo>
                    <a:lnTo>
                      <a:pt x="26" y="0"/>
                    </a:lnTo>
                    <a:lnTo>
                      <a:pt x="20" y="0"/>
                    </a:lnTo>
                    <a:lnTo>
                      <a:pt x="12" y="2"/>
                    </a:lnTo>
                    <a:lnTo>
                      <a:pt x="6" y="6"/>
                    </a:lnTo>
                    <a:lnTo>
                      <a:pt x="2" y="13"/>
                    </a:lnTo>
                    <a:lnTo>
                      <a:pt x="0" y="23"/>
                    </a:lnTo>
                    <a:lnTo>
                      <a:pt x="0" y="29"/>
                    </a:lnTo>
                    <a:lnTo>
                      <a:pt x="3" y="34"/>
                    </a:lnTo>
                    <a:lnTo>
                      <a:pt x="4" y="39"/>
                    </a:lnTo>
                    <a:lnTo>
                      <a:pt x="9" y="42"/>
                    </a:lnTo>
                    <a:lnTo>
                      <a:pt x="7" y="39"/>
                    </a:lnTo>
                    <a:lnTo>
                      <a:pt x="7" y="36"/>
                    </a:lnTo>
                    <a:lnTo>
                      <a:pt x="6" y="33"/>
                    </a:lnTo>
                    <a:lnTo>
                      <a:pt x="6" y="29"/>
                    </a:lnTo>
                    <a:close/>
                  </a:path>
                </a:pathLst>
              </a:custGeom>
              <a:solidFill>
                <a:srgbClr val="F7E5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89" name="Freeform 164"/>
              <p:cNvSpPr>
                <a:spLocks/>
              </p:cNvSpPr>
              <p:nvPr/>
            </p:nvSpPr>
            <p:spPr bwMode="auto">
              <a:xfrm>
                <a:off x="1991" y="2387"/>
                <a:ext cx="41" cy="16"/>
              </a:xfrm>
              <a:custGeom>
                <a:avLst/>
                <a:gdLst>
                  <a:gd name="T0" fmla="*/ 41 w 41"/>
                  <a:gd name="T1" fmla="*/ 0 h 31"/>
                  <a:gd name="T2" fmla="*/ 0 w 41"/>
                  <a:gd name="T3" fmla="*/ 2 h 31"/>
                  <a:gd name="T4" fmla="*/ 5 w 41"/>
                  <a:gd name="T5" fmla="*/ 2 h 31"/>
                  <a:gd name="T6" fmla="*/ 41 w 41"/>
                  <a:gd name="T7" fmla="*/ 2 h 31"/>
                  <a:gd name="T8" fmla="*/ 41 w 41"/>
                  <a:gd name="T9" fmla="*/ 0 h 31"/>
                  <a:gd name="T10" fmla="*/ 0 60000 65536"/>
                  <a:gd name="T11" fmla="*/ 0 60000 65536"/>
                  <a:gd name="T12" fmla="*/ 0 60000 65536"/>
                  <a:gd name="T13" fmla="*/ 0 60000 65536"/>
                  <a:gd name="T14" fmla="*/ 0 60000 65536"/>
                  <a:gd name="T15" fmla="*/ 0 w 41"/>
                  <a:gd name="T16" fmla="*/ 0 h 31"/>
                  <a:gd name="T17" fmla="*/ 41 w 41"/>
                  <a:gd name="T18" fmla="*/ 31 h 31"/>
                </a:gdLst>
                <a:ahLst/>
                <a:cxnLst>
                  <a:cxn ang="T10">
                    <a:pos x="T0" y="T1"/>
                  </a:cxn>
                  <a:cxn ang="T11">
                    <a:pos x="T2" y="T3"/>
                  </a:cxn>
                  <a:cxn ang="T12">
                    <a:pos x="T4" y="T5"/>
                  </a:cxn>
                  <a:cxn ang="T13">
                    <a:pos x="T6" y="T7"/>
                  </a:cxn>
                  <a:cxn ang="T14">
                    <a:pos x="T8" y="T9"/>
                  </a:cxn>
                </a:cxnLst>
                <a:rect l="T15" t="T16" r="T17" b="T18"/>
                <a:pathLst>
                  <a:path w="41" h="31">
                    <a:moveTo>
                      <a:pt x="41" y="0"/>
                    </a:moveTo>
                    <a:lnTo>
                      <a:pt x="0" y="21"/>
                    </a:lnTo>
                    <a:lnTo>
                      <a:pt x="5" y="31"/>
                    </a:lnTo>
                    <a:lnTo>
                      <a:pt x="41" y="31"/>
                    </a:lnTo>
                    <a:lnTo>
                      <a:pt x="4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0" name="Freeform 165"/>
              <p:cNvSpPr>
                <a:spLocks/>
              </p:cNvSpPr>
              <p:nvPr/>
            </p:nvSpPr>
            <p:spPr bwMode="auto">
              <a:xfrm>
                <a:off x="2109" y="2477"/>
                <a:ext cx="76" cy="78"/>
              </a:xfrm>
              <a:custGeom>
                <a:avLst/>
                <a:gdLst>
                  <a:gd name="T0" fmla="*/ 75 w 76"/>
                  <a:gd name="T1" fmla="*/ 0 h 155"/>
                  <a:gd name="T2" fmla="*/ 72 w 76"/>
                  <a:gd name="T3" fmla="*/ 1 h 155"/>
                  <a:gd name="T4" fmla="*/ 66 w 76"/>
                  <a:gd name="T5" fmla="*/ 1 h 155"/>
                  <a:gd name="T6" fmla="*/ 59 w 76"/>
                  <a:gd name="T7" fmla="*/ 1 h 155"/>
                  <a:gd name="T8" fmla="*/ 50 w 76"/>
                  <a:gd name="T9" fmla="*/ 2 h 155"/>
                  <a:gd name="T10" fmla="*/ 42 w 76"/>
                  <a:gd name="T11" fmla="*/ 2 h 155"/>
                  <a:gd name="T12" fmla="*/ 34 w 76"/>
                  <a:gd name="T13" fmla="*/ 3 h 155"/>
                  <a:gd name="T14" fmla="*/ 26 w 76"/>
                  <a:gd name="T15" fmla="*/ 3 h 155"/>
                  <a:gd name="T16" fmla="*/ 20 w 76"/>
                  <a:gd name="T17" fmla="*/ 4 h 155"/>
                  <a:gd name="T18" fmla="*/ 10 w 76"/>
                  <a:gd name="T19" fmla="*/ 6 h 155"/>
                  <a:gd name="T20" fmla="*/ 4 w 76"/>
                  <a:gd name="T21" fmla="*/ 8 h 155"/>
                  <a:gd name="T22" fmla="*/ 0 w 76"/>
                  <a:gd name="T23" fmla="*/ 9 h 155"/>
                  <a:gd name="T24" fmla="*/ 1 w 76"/>
                  <a:gd name="T25" fmla="*/ 10 h 155"/>
                  <a:gd name="T26" fmla="*/ 3 w 76"/>
                  <a:gd name="T27" fmla="*/ 10 h 155"/>
                  <a:gd name="T28" fmla="*/ 5 w 76"/>
                  <a:gd name="T29" fmla="*/ 8 h 155"/>
                  <a:gd name="T30" fmla="*/ 13 w 76"/>
                  <a:gd name="T31" fmla="*/ 6 h 155"/>
                  <a:gd name="T32" fmla="*/ 30 w 76"/>
                  <a:gd name="T33" fmla="*/ 4 h 155"/>
                  <a:gd name="T34" fmla="*/ 40 w 76"/>
                  <a:gd name="T35" fmla="*/ 3 h 155"/>
                  <a:gd name="T36" fmla="*/ 49 w 76"/>
                  <a:gd name="T37" fmla="*/ 2 h 155"/>
                  <a:gd name="T38" fmla="*/ 58 w 76"/>
                  <a:gd name="T39" fmla="*/ 2 h 155"/>
                  <a:gd name="T40" fmla="*/ 65 w 76"/>
                  <a:gd name="T41" fmla="*/ 2 h 155"/>
                  <a:gd name="T42" fmla="*/ 69 w 76"/>
                  <a:gd name="T43" fmla="*/ 1 h 155"/>
                  <a:gd name="T44" fmla="*/ 73 w 76"/>
                  <a:gd name="T45" fmla="*/ 1 h 155"/>
                  <a:gd name="T46" fmla="*/ 75 w 76"/>
                  <a:gd name="T47" fmla="*/ 1 h 155"/>
                  <a:gd name="T48" fmla="*/ 76 w 76"/>
                  <a:gd name="T49" fmla="*/ 1 h 155"/>
                  <a:gd name="T50" fmla="*/ 76 w 76"/>
                  <a:gd name="T51" fmla="*/ 1 h 155"/>
                  <a:gd name="T52" fmla="*/ 76 w 76"/>
                  <a:gd name="T53" fmla="*/ 1 h 155"/>
                  <a:gd name="T54" fmla="*/ 75 w 76"/>
                  <a:gd name="T55" fmla="*/ 0 h 155"/>
                  <a:gd name="T56" fmla="*/ 75 w 76"/>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55"/>
                  <a:gd name="T89" fmla="*/ 76 w 7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55">
                    <a:moveTo>
                      <a:pt x="75" y="0"/>
                    </a:moveTo>
                    <a:lnTo>
                      <a:pt x="72" y="2"/>
                    </a:lnTo>
                    <a:lnTo>
                      <a:pt x="66" y="5"/>
                    </a:lnTo>
                    <a:lnTo>
                      <a:pt x="59" y="10"/>
                    </a:lnTo>
                    <a:lnTo>
                      <a:pt x="50" y="18"/>
                    </a:lnTo>
                    <a:lnTo>
                      <a:pt x="42" y="26"/>
                    </a:lnTo>
                    <a:lnTo>
                      <a:pt x="34" y="36"/>
                    </a:lnTo>
                    <a:lnTo>
                      <a:pt x="26" y="48"/>
                    </a:lnTo>
                    <a:lnTo>
                      <a:pt x="20" y="61"/>
                    </a:lnTo>
                    <a:lnTo>
                      <a:pt x="10" y="88"/>
                    </a:lnTo>
                    <a:lnTo>
                      <a:pt x="4" y="119"/>
                    </a:lnTo>
                    <a:lnTo>
                      <a:pt x="0" y="144"/>
                    </a:lnTo>
                    <a:lnTo>
                      <a:pt x="1" y="155"/>
                    </a:lnTo>
                    <a:lnTo>
                      <a:pt x="3" y="147"/>
                    </a:lnTo>
                    <a:lnTo>
                      <a:pt x="5" y="123"/>
                    </a:lnTo>
                    <a:lnTo>
                      <a:pt x="13" y="90"/>
                    </a:lnTo>
                    <a:lnTo>
                      <a:pt x="30" y="56"/>
                    </a:lnTo>
                    <a:lnTo>
                      <a:pt x="40" y="41"/>
                    </a:lnTo>
                    <a:lnTo>
                      <a:pt x="49" y="30"/>
                    </a:lnTo>
                    <a:lnTo>
                      <a:pt x="58" y="21"/>
                    </a:lnTo>
                    <a:lnTo>
                      <a:pt x="65" y="17"/>
                    </a:lnTo>
                    <a:lnTo>
                      <a:pt x="69" y="13"/>
                    </a:lnTo>
                    <a:lnTo>
                      <a:pt x="73" y="10"/>
                    </a:lnTo>
                    <a:lnTo>
                      <a:pt x="75" y="8"/>
                    </a:lnTo>
                    <a:lnTo>
                      <a:pt x="76" y="7"/>
                    </a:lnTo>
                    <a:lnTo>
                      <a:pt x="76" y="5"/>
                    </a:lnTo>
                    <a:lnTo>
                      <a:pt x="76" y="2"/>
                    </a:lnTo>
                    <a:lnTo>
                      <a:pt x="75" y="0"/>
                    </a:lnTo>
                    <a:close/>
                  </a:path>
                </a:pathLst>
              </a:custGeom>
              <a:solidFill>
                <a:srgbClr val="BCC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1" name="Freeform 166"/>
              <p:cNvSpPr>
                <a:spLocks/>
              </p:cNvSpPr>
              <p:nvPr/>
            </p:nvSpPr>
            <p:spPr bwMode="auto">
              <a:xfrm>
                <a:off x="2277" y="2484"/>
                <a:ext cx="73" cy="75"/>
              </a:xfrm>
              <a:custGeom>
                <a:avLst/>
                <a:gdLst>
                  <a:gd name="T0" fmla="*/ 0 w 73"/>
                  <a:gd name="T1" fmla="*/ 10 h 150"/>
                  <a:gd name="T2" fmla="*/ 2 w 73"/>
                  <a:gd name="T3" fmla="*/ 9 h 150"/>
                  <a:gd name="T4" fmla="*/ 10 w 73"/>
                  <a:gd name="T5" fmla="*/ 8 h 150"/>
                  <a:gd name="T6" fmla="*/ 20 w 73"/>
                  <a:gd name="T7" fmla="*/ 7 h 150"/>
                  <a:gd name="T8" fmla="*/ 33 w 73"/>
                  <a:gd name="T9" fmla="*/ 5 h 150"/>
                  <a:gd name="T10" fmla="*/ 44 w 73"/>
                  <a:gd name="T11" fmla="*/ 3 h 150"/>
                  <a:gd name="T12" fmla="*/ 56 w 73"/>
                  <a:gd name="T13" fmla="*/ 2 h 150"/>
                  <a:gd name="T14" fmla="*/ 65 w 73"/>
                  <a:gd name="T15" fmla="*/ 1 h 150"/>
                  <a:gd name="T16" fmla="*/ 69 w 73"/>
                  <a:gd name="T17" fmla="*/ 0 h 150"/>
                  <a:gd name="T18" fmla="*/ 70 w 73"/>
                  <a:gd name="T19" fmla="*/ 1 h 150"/>
                  <a:gd name="T20" fmla="*/ 73 w 73"/>
                  <a:gd name="T21" fmla="*/ 1 h 150"/>
                  <a:gd name="T22" fmla="*/ 73 w 73"/>
                  <a:gd name="T23" fmla="*/ 1 h 150"/>
                  <a:gd name="T24" fmla="*/ 73 w 73"/>
                  <a:gd name="T25" fmla="*/ 1 h 150"/>
                  <a:gd name="T26" fmla="*/ 70 w 73"/>
                  <a:gd name="T27" fmla="*/ 1 h 150"/>
                  <a:gd name="T28" fmla="*/ 62 w 73"/>
                  <a:gd name="T29" fmla="*/ 3 h 150"/>
                  <a:gd name="T30" fmla="*/ 50 w 73"/>
                  <a:gd name="T31" fmla="*/ 4 h 150"/>
                  <a:gd name="T32" fmla="*/ 37 w 73"/>
                  <a:gd name="T33" fmla="*/ 5 h 150"/>
                  <a:gd name="T34" fmla="*/ 24 w 73"/>
                  <a:gd name="T35" fmla="*/ 7 h 150"/>
                  <a:gd name="T36" fmla="*/ 13 w 73"/>
                  <a:gd name="T37" fmla="*/ 9 h 150"/>
                  <a:gd name="T38" fmla="*/ 4 w 73"/>
                  <a:gd name="T39" fmla="*/ 10 h 150"/>
                  <a:gd name="T40" fmla="*/ 0 w 73"/>
                  <a:gd name="T41" fmla="*/ 10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50"/>
                  <a:gd name="T65" fmla="*/ 73 w 73"/>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50">
                    <a:moveTo>
                      <a:pt x="0" y="150"/>
                    </a:moveTo>
                    <a:lnTo>
                      <a:pt x="2" y="144"/>
                    </a:lnTo>
                    <a:lnTo>
                      <a:pt x="10" y="126"/>
                    </a:lnTo>
                    <a:lnTo>
                      <a:pt x="20" y="101"/>
                    </a:lnTo>
                    <a:lnTo>
                      <a:pt x="33" y="74"/>
                    </a:lnTo>
                    <a:lnTo>
                      <a:pt x="44" y="46"/>
                    </a:lnTo>
                    <a:lnTo>
                      <a:pt x="56" y="23"/>
                    </a:lnTo>
                    <a:lnTo>
                      <a:pt x="65" y="7"/>
                    </a:lnTo>
                    <a:lnTo>
                      <a:pt x="69" y="0"/>
                    </a:lnTo>
                    <a:lnTo>
                      <a:pt x="70" y="2"/>
                    </a:lnTo>
                    <a:lnTo>
                      <a:pt x="73" y="4"/>
                    </a:lnTo>
                    <a:lnTo>
                      <a:pt x="73" y="7"/>
                    </a:lnTo>
                    <a:lnTo>
                      <a:pt x="73" y="8"/>
                    </a:lnTo>
                    <a:lnTo>
                      <a:pt x="70" y="15"/>
                    </a:lnTo>
                    <a:lnTo>
                      <a:pt x="62" y="33"/>
                    </a:lnTo>
                    <a:lnTo>
                      <a:pt x="50" y="56"/>
                    </a:lnTo>
                    <a:lnTo>
                      <a:pt x="37" y="82"/>
                    </a:lnTo>
                    <a:lnTo>
                      <a:pt x="24" y="106"/>
                    </a:lnTo>
                    <a:lnTo>
                      <a:pt x="13" y="129"/>
                    </a:lnTo>
                    <a:lnTo>
                      <a:pt x="4" y="145"/>
                    </a:lnTo>
                    <a:lnTo>
                      <a:pt x="0" y="150"/>
                    </a:lnTo>
                    <a:close/>
                  </a:path>
                </a:pathLst>
              </a:custGeom>
              <a:solidFill>
                <a:srgbClr val="BCC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2" name="Freeform 167"/>
              <p:cNvSpPr>
                <a:spLocks/>
              </p:cNvSpPr>
              <p:nvPr/>
            </p:nvSpPr>
            <p:spPr bwMode="auto">
              <a:xfrm>
                <a:off x="1782" y="2668"/>
                <a:ext cx="2532" cy="865"/>
              </a:xfrm>
              <a:custGeom>
                <a:avLst/>
                <a:gdLst>
                  <a:gd name="T0" fmla="*/ 2490 w 2532"/>
                  <a:gd name="T1" fmla="*/ 61 h 1730"/>
                  <a:gd name="T2" fmla="*/ 2441 w 2532"/>
                  <a:gd name="T3" fmla="*/ 57 h 1730"/>
                  <a:gd name="T4" fmla="*/ 2376 w 2532"/>
                  <a:gd name="T5" fmla="*/ 52 h 1730"/>
                  <a:gd name="T6" fmla="*/ 2293 w 2532"/>
                  <a:gd name="T7" fmla="*/ 47 h 1730"/>
                  <a:gd name="T8" fmla="*/ 2198 w 2532"/>
                  <a:gd name="T9" fmla="*/ 43 h 1730"/>
                  <a:gd name="T10" fmla="*/ 2089 w 2532"/>
                  <a:gd name="T11" fmla="*/ 38 h 1730"/>
                  <a:gd name="T12" fmla="*/ 1968 w 2532"/>
                  <a:gd name="T13" fmla="*/ 33 h 1730"/>
                  <a:gd name="T14" fmla="*/ 1838 w 2532"/>
                  <a:gd name="T15" fmla="*/ 28 h 1730"/>
                  <a:gd name="T16" fmla="*/ 1697 w 2532"/>
                  <a:gd name="T17" fmla="*/ 24 h 1730"/>
                  <a:gd name="T18" fmla="*/ 1548 w 2532"/>
                  <a:gd name="T19" fmla="*/ 20 h 1730"/>
                  <a:gd name="T20" fmla="*/ 1393 w 2532"/>
                  <a:gd name="T21" fmla="*/ 16 h 1730"/>
                  <a:gd name="T22" fmla="*/ 1198 w 2532"/>
                  <a:gd name="T23" fmla="*/ 11 h 1730"/>
                  <a:gd name="T24" fmla="*/ 1010 w 2532"/>
                  <a:gd name="T25" fmla="*/ 7 h 1730"/>
                  <a:gd name="T26" fmla="*/ 830 w 2532"/>
                  <a:gd name="T27" fmla="*/ 4 h 1730"/>
                  <a:gd name="T28" fmla="*/ 664 w 2532"/>
                  <a:gd name="T29" fmla="*/ 2 h 1730"/>
                  <a:gd name="T30" fmla="*/ 510 w 2532"/>
                  <a:gd name="T31" fmla="*/ 1 h 1730"/>
                  <a:gd name="T32" fmla="*/ 373 w 2532"/>
                  <a:gd name="T33" fmla="*/ 0 h 1730"/>
                  <a:gd name="T34" fmla="*/ 253 w 2532"/>
                  <a:gd name="T35" fmla="*/ 1 h 1730"/>
                  <a:gd name="T36" fmla="*/ 153 w 2532"/>
                  <a:gd name="T37" fmla="*/ 2 h 1730"/>
                  <a:gd name="T38" fmla="*/ 78 w 2532"/>
                  <a:gd name="T39" fmla="*/ 4 h 1730"/>
                  <a:gd name="T40" fmla="*/ 26 w 2532"/>
                  <a:gd name="T41" fmla="*/ 7 h 1730"/>
                  <a:gd name="T42" fmla="*/ 0 w 2532"/>
                  <a:gd name="T43" fmla="*/ 12 h 1730"/>
                  <a:gd name="T44" fmla="*/ 18 w 2532"/>
                  <a:gd name="T45" fmla="*/ 18 h 1730"/>
                  <a:gd name="T46" fmla="*/ 46 w 2532"/>
                  <a:gd name="T47" fmla="*/ 22 h 1730"/>
                  <a:gd name="T48" fmla="*/ 85 w 2532"/>
                  <a:gd name="T49" fmla="*/ 25 h 1730"/>
                  <a:gd name="T50" fmla="*/ 134 w 2532"/>
                  <a:gd name="T51" fmla="*/ 28 h 1730"/>
                  <a:gd name="T52" fmla="*/ 193 w 2532"/>
                  <a:gd name="T53" fmla="*/ 32 h 1730"/>
                  <a:gd name="T54" fmla="*/ 261 w 2532"/>
                  <a:gd name="T55" fmla="*/ 36 h 1730"/>
                  <a:gd name="T56" fmla="*/ 337 w 2532"/>
                  <a:gd name="T57" fmla="*/ 64 h 1730"/>
                  <a:gd name="T58" fmla="*/ 657 w 2532"/>
                  <a:gd name="T59" fmla="*/ 52 h 1730"/>
                  <a:gd name="T60" fmla="*/ 746 w 2532"/>
                  <a:gd name="T61" fmla="*/ 55 h 1730"/>
                  <a:gd name="T62" fmla="*/ 839 w 2532"/>
                  <a:gd name="T63" fmla="*/ 58 h 1730"/>
                  <a:gd name="T64" fmla="*/ 936 w 2532"/>
                  <a:gd name="T65" fmla="*/ 61 h 1730"/>
                  <a:gd name="T66" fmla="*/ 1036 w 2532"/>
                  <a:gd name="T67" fmla="*/ 64 h 1730"/>
                  <a:gd name="T68" fmla="*/ 1137 w 2532"/>
                  <a:gd name="T69" fmla="*/ 67 h 1730"/>
                  <a:gd name="T70" fmla="*/ 1224 w 2532"/>
                  <a:gd name="T71" fmla="*/ 69 h 1730"/>
                  <a:gd name="T72" fmla="*/ 1311 w 2532"/>
                  <a:gd name="T73" fmla="*/ 71 h 1730"/>
                  <a:gd name="T74" fmla="*/ 1396 w 2532"/>
                  <a:gd name="T75" fmla="*/ 72 h 1730"/>
                  <a:gd name="T76" fmla="*/ 1480 w 2532"/>
                  <a:gd name="T77" fmla="*/ 74 h 1730"/>
                  <a:gd name="T78" fmla="*/ 1561 w 2532"/>
                  <a:gd name="T79" fmla="*/ 75 h 1730"/>
                  <a:gd name="T80" fmla="*/ 1639 w 2532"/>
                  <a:gd name="T81" fmla="*/ 109 h 1730"/>
                  <a:gd name="T82" fmla="*/ 2154 w 2532"/>
                  <a:gd name="T83" fmla="*/ 82 h 1730"/>
                  <a:gd name="T84" fmla="*/ 2262 w 2532"/>
                  <a:gd name="T85" fmla="*/ 81 h 1730"/>
                  <a:gd name="T86" fmla="*/ 2353 w 2532"/>
                  <a:gd name="T87" fmla="*/ 80 h 1730"/>
                  <a:gd name="T88" fmla="*/ 2427 w 2532"/>
                  <a:gd name="T89" fmla="*/ 79 h 1730"/>
                  <a:gd name="T90" fmla="*/ 2483 w 2532"/>
                  <a:gd name="T91" fmla="*/ 77 h 1730"/>
                  <a:gd name="T92" fmla="*/ 2518 w 2532"/>
                  <a:gd name="T93" fmla="*/ 74 h 1730"/>
                  <a:gd name="T94" fmla="*/ 2532 w 2532"/>
                  <a:gd name="T95" fmla="*/ 68 h 17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32"/>
                  <a:gd name="T145" fmla="*/ 0 h 1730"/>
                  <a:gd name="T146" fmla="*/ 2532 w 2532"/>
                  <a:gd name="T147" fmla="*/ 1730 h 17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32" h="1730">
                    <a:moveTo>
                      <a:pt x="2512" y="1014"/>
                    </a:moveTo>
                    <a:lnTo>
                      <a:pt x="2502" y="993"/>
                    </a:lnTo>
                    <a:lnTo>
                      <a:pt x="2490" y="970"/>
                    </a:lnTo>
                    <a:lnTo>
                      <a:pt x="2476" y="947"/>
                    </a:lnTo>
                    <a:lnTo>
                      <a:pt x="2458" y="923"/>
                    </a:lnTo>
                    <a:lnTo>
                      <a:pt x="2441" y="900"/>
                    </a:lnTo>
                    <a:lnTo>
                      <a:pt x="2421" y="876"/>
                    </a:lnTo>
                    <a:lnTo>
                      <a:pt x="2399" y="851"/>
                    </a:lnTo>
                    <a:lnTo>
                      <a:pt x="2376" y="827"/>
                    </a:lnTo>
                    <a:lnTo>
                      <a:pt x="2350" y="802"/>
                    </a:lnTo>
                    <a:lnTo>
                      <a:pt x="2322" y="778"/>
                    </a:lnTo>
                    <a:lnTo>
                      <a:pt x="2293" y="752"/>
                    </a:lnTo>
                    <a:lnTo>
                      <a:pt x="2263" y="727"/>
                    </a:lnTo>
                    <a:lnTo>
                      <a:pt x="2231" y="701"/>
                    </a:lnTo>
                    <a:lnTo>
                      <a:pt x="2198" y="677"/>
                    </a:lnTo>
                    <a:lnTo>
                      <a:pt x="2163" y="651"/>
                    </a:lnTo>
                    <a:lnTo>
                      <a:pt x="2127" y="624"/>
                    </a:lnTo>
                    <a:lnTo>
                      <a:pt x="2089" y="600"/>
                    </a:lnTo>
                    <a:lnTo>
                      <a:pt x="2050" y="574"/>
                    </a:lnTo>
                    <a:lnTo>
                      <a:pt x="2010" y="548"/>
                    </a:lnTo>
                    <a:lnTo>
                      <a:pt x="1968" y="523"/>
                    </a:lnTo>
                    <a:lnTo>
                      <a:pt x="1926" y="499"/>
                    </a:lnTo>
                    <a:lnTo>
                      <a:pt x="1882" y="473"/>
                    </a:lnTo>
                    <a:lnTo>
                      <a:pt x="1838" y="448"/>
                    </a:lnTo>
                    <a:lnTo>
                      <a:pt x="1791" y="424"/>
                    </a:lnTo>
                    <a:lnTo>
                      <a:pt x="1745" y="401"/>
                    </a:lnTo>
                    <a:lnTo>
                      <a:pt x="1697" y="377"/>
                    </a:lnTo>
                    <a:lnTo>
                      <a:pt x="1648" y="354"/>
                    </a:lnTo>
                    <a:lnTo>
                      <a:pt x="1599" y="331"/>
                    </a:lnTo>
                    <a:lnTo>
                      <a:pt x="1548" y="308"/>
                    </a:lnTo>
                    <a:lnTo>
                      <a:pt x="1497" y="285"/>
                    </a:lnTo>
                    <a:lnTo>
                      <a:pt x="1445" y="264"/>
                    </a:lnTo>
                    <a:lnTo>
                      <a:pt x="1393" y="243"/>
                    </a:lnTo>
                    <a:lnTo>
                      <a:pt x="1328" y="217"/>
                    </a:lnTo>
                    <a:lnTo>
                      <a:pt x="1263" y="192"/>
                    </a:lnTo>
                    <a:lnTo>
                      <a:pt x="1198" y="169"/>
                    </a:lnTo>
                    <a:lnTo>
                      <a:pt x="1134" y="148"/>
                    </a:lnTo>
                    <a:lnTo>
                      <a:pt x="1072" y="129"/>
                    </a:lnTo>
                    <a:lnTo>
                      <a:pt x="1010" y="109"/>
                    </a:lnTo>
                    <a:lnTo>
                      <a:pt x="949" y="93"/>
                    </a:lnTo>
                    <a:lnTo>
                      <a:pt x="890" y="76"/>
                    </a:lnTo>
                    <a:lnTo>
                      <a:pt x="830" y="62"/>
                    </a:lnTo>
                    <a:lnTo>
                      <a:pt x="774" y="49"/>
                    </a:lnTo>
                    <a:lnTo>
                      <a:pt x="717" y="37"/>
                    </a:lnTo>
                    <a:lnTo>
                      <a:pt x="664" y="28"/>
                    </a:lnTo>
                    <a:lnTo>
                      <a:pt x="610" y="19"/>
                    </a:lnTo>
                    <a:lnTo>
                      <a:pt x="560" y="13"/>
                    </a:lnTo>
                    <a:lnTo>
                      <a:pt x="510" y="8"/>
                    </a:lnTo>
                    <a:lnTo>
                      <a:pt x="463" y="3"/>
                    </a:lnTo>
                    <a:lnTo>
                      <a:pt x="416" y="1"/>
                    </a:lnTo>
                    <a:lnTo>
                      <a:pt x="373" y="0"/>
                    </a:lnTo>
                    <a:lnTo>
                      <a:pt x="331" y="0"/>
                    </a:lnTo>
                    <a:lnTo>
                      <a:pt x="290" y="3"/>
                    </a:lnTo>
                    <a:lnTo>
                      <a:pt x="253" y="6"/>
                    </a:lnTo>
                    <a:lnTo>
                      <a:pt x="217" y="11"/>
                    </a:lnTo>
                    <a:lnTo>
                      <a:pt x="185" y="18"/>
                    </a:lnTo>
                    <a:lnTo>
                      <a:pt x="153" y="26"/>
                    </a:lnTo>
                    <a:lnTo>
                      <a:pt x="125" y="36"/>
                    </a:lnTo>
                    <a:lnTo>
                      <a:pt x="99" y="47"/>
                    </a:lnTo>
                    <a:lnTo>
                      <a:pt x="78" y="59"/>
                    </a:lnTo>
                    <a:lnTo>
                      <a:pt x="57" y="73"/>
                    </a:lnTo>
                    <a:lnTo>
                      <a:pt x="40" y="90"/>
                    </a:lnTo>
                    <a:lnTo>
                      <a:pt x="26" y="107"/>
                    </a:lnTo>
                    <a:lnTo>
                      <a:pt x="14" y="125"/>
                    </a:lnTo>
                    <a:lnTo>
                      <a:pt x="5" y="147"/>
                    </a:lnTo>
                    <a:lnTo>
                      <a:pt x="0" y="178"/>
                    </a:lnTo>
                    <a:lnTo>
                      <a:pt x="0" y="212"/>
                    </a:lnTo>
                    <a:lnTo>
                      <a:pt x="7" y="248"/>
                    </a:lnTo>
                    <a:lnTo>
                      <a:pt x="18" y="285"/>
                    </a:lnTo>
                    <a:lnTo>
                      <a:pt x="27" y="302"/>
                    </a:lnTo>
                    <a:lnTo>
                      <a:pt x="36" y="320"/>
                    </a:lnTo>
                    <a:lnTo>
                      <a:pt x="46" y="337"/>
                    </a:lnTo>
                    <a:lnTo>
                      <a:pt x="57" y="355"/>
                    </a:lnTo>
                    <a:lnTo>
                      <a:pt x="70" y="373"/>
                    </a:lnTo>
                    <a:lnTo>
                      <a:pt x="85" y="391"/>
                    </a:lnTo>
                    <a:lnTo>
                      <a:pt x="99" y="409"/>
                    </a:lnTo>
                    <a:lnTo>
                      <a:pt x="117" y="429"/>
                    </a:lnTo>
                    <a:lnTo>
                      <a:pt x="134" y="448"/>
                    </a:lnTo>
                    <a:lnTo>
                      <a:pt x="153" y="466"/>
                    </a:lnTo>
                    <a:lnTo>
                      <a:pt x="172" y="486"/>
                    </a:lnTo>
                    <a:lnTo>
                      <a:pt x="193" y="505"/>
                    </a:lnTo>
                    <a:lnTo>
                      <a:pt x="215" y="525"/>
                    </a:lnTo>
                    <a:lnTo>
                      <a:pt x="237" y="545"/>
                    </a:lnTo>
                    <a:lnTo>
                      <a:pt x="261" y="566"/>
                    </a:lnTo>
                    <a:lnTo>
                      <a:pt x="286" y="585"/>
                    </a:lnTo>
                    <a:lnTo>
                      <a:pt x="286" y="988"/>
                    </a:lnTo>
                    <a:lnTo>
                      <a:pt x="337" y="1021"/>
                    </a:lnTo>
                    <a:lnTo>
                      <a:pt x="628" y="812"/>
                    </a:lnTo>
                    <a:lnTo>
                      <a:pt x="657" y="828"/>
                    </a:lnTo>
                    <a:lnTo>
                      <a:pt x="686" y="845"/>
                    </a:lnTo>
                    <a:lnTo>
                      <a:pt x="716" y="861"/>
                    </a:lnTo>
                    <a:lnTo>
                      <a:pt x="746" y="876"/>
                    </a:lnTo>
                    <a:lnTo>
                      <a:pt x="777" y="892"/>
                    </a:lnTo>
                    <a:lnTo>
                      <a:pt x="809" y="908"/>
                    </a:lnTo>
                    <a:lnTo>
                      <a:pt x="839" y="923"/>
                    </a:lnTo>
                    <a:lnTo>
                      <a:pt x="872" y="939"/>
                    </a:lnTo>
                    <a:lnTo>
                      <a:pt x="904" y="954"/>
                    </a:lnTo>
                    <a:lnTo>
                      <a:pt x="936" y="970"/>
                    </a:lnTo>
                    <a:lnTo>
                      <a:pt x="969" y="985"/>
                    </a:lnTo>
                    <a:lnTo>
                      <a:pt x="1002" y="1000"/>
                    </a:lnTo>
                    <a:lnTo>
                      <a:pt x="1036" y="1014"/>
                    </a:lnTo>
                    <a:lnTo>
                      <a:pt x="1069" y="1029"/>
                    </a:lnTo>
                    <a:lnTo>
                      <a:pt x="1102" y="1042"/>
                    </a:lnTo>
                    <a:lnTo>
                      <a:pt x="1137" y="1057"/>
                    </a:lnTo>
                    <a:lnTo>
                      <a:pt x="1166" y="1068"/>
                    </a:lnTo>
                    <a:lnTo>
                      <a:pt x="1195" y="1080"/>
                    </a:lnTo>
                    <a:lnTo>
                      <a:pt x="1224" y="1091"/>
                    </a:lnTo>
                    <a:lnTo>
                      <a:pt x="1253" y="1101"/>
                    </a:lnTo>
                    <a:lnTo>
                      <a:pt x="1282" y="1112"/>
                    </a:lnTo>
                    <a:lnTo>
                      <a:pt x="1311" y="1122"/>
                    </a:lnTo>
                    <a:lnTo>
                      <a:pt x="1340" y="1132"/>
                    </a:lnTo>
                    <a:lnTo>
                      <a:pt x="1367" y="1141"/>
                    </a:lnTo>
                    <a:lnTo>
                      <a:pt x="1396" y="1150"/>
                    </a:lnTo>
                    <a:lnTo>
                      <a:pt x="1424" y="1159"/>
                    </a:lnTo>
                    <a:lnTo>
                      <a:pt x="1453" y="1168"/>
                    </a:lnTo>
                    <a:lnTo>
                      <a:pt x="1480" y="1177"/>
                    </a:lnTo>
                    <a:lnTo>
                      <a:pt x="1508" y="1186"/>
                    </a:lnTo>
                    <a:lnTo>
                      <a:pt x="1535" y="1194"/>
                    </a:lnTo>
                    <a:lnTo>
                      <a:pt x="1561" y="1200"/>
                    </a:lnTo>
                    <a:lnTo>
                      <a:pt x="1589" y="1208"/>
                    </a:lnTo>
                    <a:lnTo>
                      <a:pt x="1589" y="1698"/>
                    </a:lnTo>
                    <a:lnTo>
                      <a:pt x="1639" y="1729"/>
                    </a:lnTo>
                    <a:lnTo>
                      <a:pt x="1639" y="1730"/>
                    </a:lnTo>
                    <a:lnTo>
                      <a:pt x="2154" y="1357"/>
                    </a:lnTo>
                    <a:lnTo>
                      <a:pt x="2154" y="1298"/>
                    </a:lnTo>
                    <a:lnTo>
                      <a:pt x="2192" y="1298"/>
                    </a:lnTo>
                    <a:lnTo>
                      <a:pt x="2227" y="1296"/>
                    </a:lnTo>
                    <a:lnTo>
                      <a:pt x="2262" y="1293"/>
                    </a:lnTo>
                    <a:lnTo>
                      <a:pt x="2293" y="1290"/>
                    </a:lnTo>
                    <a:lnTo>
                      <a:pt x="2324" y="1285"/>
                    </a:lnTo>
                    <a:lnTo>
                      <a:pt x="2353" y="1278"/>
                    </a:lnTo>
                    <a:lnTo>
                      <a:pt x="2379" y="1272"/>
                    </a:lnTo>
                    <a:lnTo>
                      <a:pt x="2405" y="1264"/>
                    </a:lnTo>
                    <a:lnTo>
                      <a:pt x="2427" y="1254"/>
                    </a:lnTo>
                    <a:lnTo>
                      <a:pt x="2448" y="1243"/>
                    </a:lnTo>
                    <a:lnTo>
                      <a:pt x="2467" y="1231"/>
                    </a:lnTo>
                    <a:lnTo>
                      <a:pt x="2483" y="1217"/>
                    </a:lnTo>
                    <a:lnTo>
                      <a:pt x="2497" y="1202"/>
                    </a:lnTo>
                    <a:lnTo>
                      <a:pt x="2509" y="1187"/>
                    </a:lnTo>
                    <a:lnTo>
                      <a:pt x="2518" y="1169"/>
                    </a:lnTo>
                    <a:lnTo>
                      <a:pt x="2525" y="1151"/>
                    </a:lnTo>
                    <a:lnTo>
                      <a:pt x="2532" y="1120"/>
                    </a:lnTo>
                    <a:lnTo>
                      <a:pt x="2532" y="1086"/>
                    </a:lnTo>
                    <a:lnTo>
                      <a:pt x="2525" y="1052"/>
                    </a:lnTo>
                    <a:lnTo>
                      <a:pt x="2512" y="10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3" name="Freeform 168"/>
              <p:cNvSpPr>
                <a:spLocks/>
              </p:cNvSpPr>
              <p:nvPr/>
            </p:nvSpPr>
            <p:spPr bwMode="auto">
              <a:xfrm>
                <a:off x="2104" y="2975"/>
                <a:ext cx="15" cy="180"/>
              </a:xfrm>
              <a:custGeom>
                <a:avLst/>
                <a:gdLst>
                  <a:gd name="T0" fmla="*/ 15 w 15"/>
                  <a:gd name="T1" fmla="*/ 0 h 361"/>
                  <a:gd name="T2" fmla="*/ 15 w 15"/>
                  <a:gd name="T3" fmla="*/ 22 h 361"/>
                  <a:gd name="T4" fmla="*/ 0 w 15"/>
                  <a:gd name="T5" fmla="*/ 22 h 361"/>
                  <a:gd name="T6" fmla="*/ 0 w 15"/>
                  <a:gd name="T7" fmla="*/ 0 h 361"/>
                  <a:gd name="T8" fmla="*/ 3 w 15"/>
                  <a:gd name="T9" fmla="*/ 0 h 361"/>
                  <a:gd name="T10" fmla="*/ 8 w 15"/>
                  <a:gd name="T11" fmla="*/ 0 h 361"/>
                  <a:gd name="T12" fmla="*/ 12 w 15"/>
                  <a:gd name="T13" fmla="*/ 0 h 361"/>
                  <a:gd name="T14" fmla="*/ 15 w 1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61"/>
                  <a:gd name="T26" fmla="*/ 15 w 1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61">
                    <a:moveTo>
                      <a:pt x="15" y="11"/>
                    </a:moveTo>
                    <a:lnTo>
                      <a:pt x="15" y="361"/>
                    </a:lnTo>
                    <a:lnTo>
                      <a:pt x="0" y="352"/>
                    </a:lnTo>
                    <a:lnTo>
                      <a:pt x="0" y="0"/>
                    </a:lnTo>
                    <a:lnTo>
                      <a:pt x="3" y="3"/>
                    </a:lnTo>
                    <a:lnTo>
                      <a:pt x="8" y="5"/>
                    </a:lnTo>
                    <a:lnTo>
                      <a:pt x="12" y="8"/>
                    </a:lnTo>
                    <a:lnTo>
                      <a:pt x="15" y="11"/>
                    </a:lnTo>
                    <a:close/>
                  </a:path>
                </a:pathLst>
              </a:custGeom>
              <a:solidFill>
                <a:srgbClr val="B5845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4" name="Freeform 169"/>
              <p:cNvSpPr>
                <a:spLocks/>
              </p:cNvSpPr>
              <p:nvPr/>
            </p:nvSpPr>
            <p:spPr bwMode="auto">
              <a:xfrm>
                <a:off x="2155" y="2993"/>
                <a:ext cx="218" cy="149"/>
              </a:xfrm>
              <a:custGeom>
                <a:avLst/>
                <a:gdLst>
                  <a:gd name="T0" fmla="*/ 0 w 218"/>
                  <a:gd name="T1" fmla="*/ 19 h 296"/>
                  <a:gd name="T2" fmla="*/ 0 w 218"/>
                  <a:gd name="T3" fmla="*/ 0 h 296"/>
                  <a:gd name="T4" fmla="*/ 25 w 218"/>
                  <a:gd name="T5" fmla="*/ 2 h 296"/>
                  <a:gd name="T6" fmla="*/ 51 w 218"/>
                  <a:gd name="T7" fmla="*/ 3 h 296"/>
                  <a:gd name="T8" fmla="*/ 77 w 218"/>
                  <a:gd name="T9" fmla="*/ 4 h 296"/>
                  <a:gd name="T10" fmla="*/ 104 w 218"/>
                  <a:gd name="T11" fmla="*/ 5 h 296"/>
                  <a:gd name="T12" fmla="*/ 132 w 218"/>
                  <a:gd name="T13" fmla="*/ 6 h 296"/>
                  <a:gd name="T14" fmla="*/ 161 w 218"/>
                  <a:gd name="T15" fmla="*/ 7 h 296"/>
                  <a:gd name="T16" fmla="*/ 190 w 218"/>
                  <a:gd name="T17" fmla="*/ 8 h 296"/>
                  <a:gd name="T18" fmla="*/ 218 w 218"/>
                  <a:gd name="T19" fmla="*/ 9 h 296"/>
                  <a:gd name="T20" fmla="*/ 0 w 218"/>
                  <a:gd name="T21" fmla="*/ 19 h 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296"/>
                  <a:gd name="T35" fmla="*/ 218 w 218"/>
                  <a:gd name="T36" fmla="*/ 296 h 2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296">
                    <a:moveTo>
                      <a:pt x="0" y="296"/>
                    </a:moveTo>
                    <a:lnTo>
                      <a:pt x="0" y="0"/>
                    </a:lnTo>
                    <a:lnTo>
                      <a:pt x="25" y="18"/>
                    </a:lnTo>
                    <a:lnTo>
                      <a:pt x="51" y="35"/>
                    </a:lnTo>
                    <a:lnTo>
                      <a:pt x="77" y="52"/>
                    </a:lnTo>
                    <a:lnTo>
                      <a:pt x="104" y="70"/>
                    </a:lnTo>
                    <a:lnTo>
                      <a:pt x="132" y="88"/>
                    </a:lnTo>
                    <a:lnTo>
                      <a:pt x="161" y="104"/>
                    </a:lnTo>
                    <a:lnTo>
                      <a:pt x="190" y="122"/>
                    </a:lnTo>
                    <a:lnTo>
                      <a:pt x="218" y="140"/>
                    </a:lnTo>
                    <a:lnTo>
                      <a:pt x="0" y="296"/>
                    </a:lnTo>
                    <a:close/>
                  </a:path>
                </a:pathLst>
              </a:custGeom>
              <a:solidFill>
                <a:srgbClr val="4207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5" name="Freeform 170"/>
              <p:cNvSpPr>
                <a:spLocks/>
              </p:cNvSpPr>
              <p:nvPr/>
            </p:nvSpPr>
            <p:spPr bwMode="auto">
              <a:xfrm>
                <a:off x="2156" y="2995"/>
                <a:ext cx="212" cy="144"/>
              </a:xfrm>
              <a:custGeom>
                <a:avLst/>
                <a:gdLst>
                  <a:gd name="T0" fmla="*/ 0 w 212"/>
                  <a:gd name="T1" fmla="*/ 18 h 289"/>
                  <a:gd name="T2" fmla="*/ 0 w 212"/>
                  <a:gd name="T3" fmla="*/ 0 h 289"/>
                  <a:gd name="T4" fmla="*/ 25 w 212"/>
                  <a:gd name="T5" fmla="*/ 1 h 289"/>
                  <a:gd name="T6" fmla="*/ 50 w 212"/>
                  <a:gd name="T7" fmla="*/ 2 h 289"/>
                  <a:gd name="T8" fmla="*/ 76 w 212"/>
                  <a:gd name="T9" fmla="*/ 3 h 289"/>
                  <a:gd name="T10" fmla="*/ 102 w 212"/>
                  <a:gd name="T11" fmla="*/ 4 h 289"/>
                  <a:gd name="T12" fmla="*/ 128 w 212"/>
                  <a:gd name="T13" fmla="*/ 5 h 289"/>
                  <a:gd name="T14" fmla="*/ 155 w 212"/>
                  <a:gd name="T15" fmla="*/ 6 h 289"/>
                  <a:gd name="T16" fmla="*/ 183 w 212"/>
                  <a:gd name="T17" fmla="*/ 7 h 289"/>
                  <a:gd name="T18" fmla="*/ 212 w 212"/>
                  <a:gd name="T19" fmla="*/ 8 h 289"/>
                  <a:gd name="T20" fmla="*/ 0 w 212"/>
                  <a:gd name="T21" fmla="*/ 18 h 2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2"/>
                  <a:gd name="T34" fmla="*/ 0 h 289"/>
                  <a:gd name="T35" fmla="*/ 212 w 212"/>
                  <a:gd name="T36" fmla="*/ 289 h 2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2" h="289">
                    <a:moveTo>
                      <a:pt x="0" y="289"/>
                    </a:moveTo>
                    <a:lnTo>
                      <a:pt x="0" y="0"/>
                    </a:lnTo>
                    <a:lnTo>
                      <a:pt x="25" y="16"/>
                    </a:lnTo>
                    <a:lnTo>
                      <a:pt x="50" y="34"/>
                    </a:lnTo>
                    <a:lnTo>
                      <a:pt x="76" y="50"/>
                    </a:lnTo>
                    <a:lnTo>
                      <a:pt x="102" y="68"/>
                    </a:lnTo>
                    <a:lnTo>
                      <a:pt x="128" y="85"/>
                    </a:lnTo>
                    <a:lnTo>
                      <a:pt x="155" y="103"/>
                    </a:lnTo>
                    <a:lnTo>
                      <a:pt x="183" y="119"/>
                    </a:lnTo>
                    <a:lnTo>
                      <a:pt x="212" y="135"/>
                    </a:lnTo>
                    <a:lnTo>
                      <a:pt x="0" y="289"/>
                    </a:lnTo>
                    <a:close/>
                  </a:path>
                </a:pathLst>
              </a:custGeom>
              <a:solidFill>
                <a:srgbClr val="4C14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6" name="Freeform 171"/>
              <p:cNvSpPr>
                <a:spLocks/>
              </p:cNvSpPr>
              <p:nvPr/>
            </p:nvSpPr>
            <p:spPr bwMode="auto">
              <a:xfrm>
                <a:off x="2158" y="2997"/>
                <a:ext cx="204" cy="139"/>
              </a:xfrm>
              <a:custGeom>
                <a:avLst/>
                <a:gdLst>
                  <a:gd name="T0" fmla="*/ 0 w 204"/>
                  <a:gd name="T1" fmla="*/ 17 h 279"/>
                  <a:gd name="T2" fmla="*/ 0 w 204"/>
                  <a:gd name="T3" fmla="*/ 0 h 279"/>
                  <a:gd name="T4" fmla="*/ 23 w 204"/>
                  <a:gd name="T5" fmla="*/ 1 h 279"/>
                  <a:gd name="T6" fmla="*/ 48 w 204"/>
                  <a:gd name="T7" fmla="*/ 2 h 279"/>
                  <a:gd name="T8" fmla="*/ 72 w 204"/>
                  <a:gd name="T9" fmla="*/ 3 h 279"/>
                  <a:gd name="T10" fmla="*/ 98 w 204"/>
                  <a:gd name="T11" fmla="*/ 4 h 279"/>
                  <a:gd name="T12" fmla="*/ 123 w 204"/>
                  <a:gd name="T13" fmla="*/ 5 h 279"/>
                  <a:gd name="T14" fmla="*/ 150 w 204"/>
                  <a:gd name="T15" fmla="*/ 6 h 279"/>
                  <a:gd name="T16" fmla="*/ 176 w 204"/>
                  <a:gd name="T17" fmla="*/ 7 h 279"/>
                  <a:gd name="T18" fmla="*/ 204 w 204"/>
                  <a:gd name="T19" fmla="*/ 8 h 279"/>
                  <a:gd name="T20" fmla="*/ 0 w 204"/>
                  <a:gd name="T21" fmla="*/ 17 h 2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279"/>
                  <a:gd name="T35" fmla="*/ 204 w 204"/>
                  <a:gd name="T36" fmla="*/ 279 h 2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279">
                    <a:moveTo>
                      <a:pt x="0" y="279"/>
                    </a:moveTo>
                    <a:lnTo>
                      <a:pt x="0" y="0"/>
                    </a:lnTo>
                    <a:lnTo>
                      <a:pt x="23" y="16"/>
                    </a:lnTo>
                    <a:lnTo>
                      <a:pt x="48" y="33"/>
                    </a:lnTo>
                    <a:lnTo>
                      <a:pt x="72" y="49"/>
                    </a:lnTo>
                    <a:lnTo>
                      <a:pt x="98" y="65"/>
                    </a:lnTo>
                    <a:lnTo>
                      <a:pt x="123" y="83"/>
                    </a:lnTo>
                    <a:lnTo>
                      <a:pt x="150" y="100"/>
                    </a:lnTo>
                    <a:lnTo>
                      <a:pt x="176" y="116"/>
                    </a:lnTo>
                    <a:lnTo>
                      <a:pt x="204" y="132"/>
                    </a:lnTo>
                    <a:lnTo>
                      <a:pt x="0" y="279"/>
                    </a:lnTo>
                    <a:close/>
                  </a:path>
                </a:pathLst>
              </a:custGeom>
              <a:solidFill>
                <a:srgbClr val="592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7" name="Freeform 172"/>
              <p:cNvSpPr>
                <a:spLocks/>
              </p:cNvSpPr>
              <p:nvPr/>
            </p:nvSpPr>
            <p:spPr bwMode="auto">
              <a:xfrm>
                <a:off x="2159" y="2998"/>
                <a:ext cx="199" cy="135"/>
              </a:xfrm>
              <a:custGeom>
                <a:avLst/>
                <a:gdLst>
                  <a:gd name="T0" fmla="*/ 0 w 199"/>
                  <a:gd name="T1" fmla="*/ 17 h 269"/>
                  <a:gd name="T2" fmla="*/ 0 w 199"/>
                  <a:gd name="T3" fmla="*/ 0 h 269"/>
                  <a:gd name="T4" fmla="*/ 23 w 199"/>
                  <a:gd name="T5" fmla="*/ 2 h 269"/>
                  <a:gd name="T6" fmla="*/ 47 w 199"/>
                  <a:gd name="T7" fmla="*/ 2 h 269"/>
                  <a:gd name="T8" fmla="*/ 70 w 199"/>
                  <a:gd name="T9" fmla="*/ 3 h 269"/>
                  <a:gd name="T10" fmla="*/ 94 w 199"/>
                  <a:gd name="T11" fmla="*/ 4 h 269"/>
                  <a:gd name="T12" fmla="*/ 119 w 199"/>
                  <a:gd name="T13" fmla="*/ 5 h 269"/>
                  <a:gd name="T14" fmla="*/ 145 w 199"/>
                  <a:gd name="T15" fmla="*/ 6 h 269"/>
                  <a:gd name="T16" fmla="*/ 171 w 199"/>
                  <a:gd name="T17" fmla="*/ 7 h 269"/>
                  <a:gd name="T18" fmla="*/ 199 w 199"/>
                  <a:gd name="T19" fmla="*/ 8 h 269"/>
                  <a:gd name="T20" fmla="*/ 0 w 199"/>
                  <a:gd name="T21" fmla="*/ 17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9"/>
                  <a:gd name="T34" fmla="*/ 0 h 269"/>
                  <a:gd name="T35" fmla="*/ 199 w 199"/>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9" h="269">
                    <a:moveTo>
                      <a:pt x="0" y="269"/>
                    </a:moveTo>
                    <a:lnTo>
                      <a:pt x="0" y="0"/>
                    </a:lnTo>
                    <a:lnTo>
                      <a:pt x="23" y="17"/>
                    </a:lnTo>
                    <a:lnTo>
                      <a:pt x="47" y="31"/>
                    </a:lnTo>
                    <a:lnTo>
                      <a:pt x="70" y="48"/>
                    </a:lnTo>
                    <a:lnTo>
                      <a:pt x="94" y="64"/>
                    </a:lnTo>
                    <a:lnTo>
                      <a:pt x="119" y="80"/>
                    </a:lnTo>
                    <a:lnTo>
                      <a:pt x="145" y="95"/>
                    </a:lnTo>
                    <a:lnTo>
                      <a:pt x="171" y="111"/>
                    </a:lnTo>
                    <a:lnTo>
                      <a:pt x="199" y="128"/>
                    </a:lnTo>
                    <a:lnTo>
                      <a:pt x="0" y="269"/>
                    </a:lnTo>
                    <a:close/>
                  </a:path>
                </a:pathLst>
              </a:custGeom>
              <a:solidFill>
                <a:srgbClr val="683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8" name="Freeform 173"/>
              <p:cNvSpPr>
                <a:spLocks/>
              </p:cNvSpPr>
              <p:nvPr/>
            </p:nvSpPr>
            <p:spPr bwMode="auto">
              <a:xfrm>
                <a:off x="2161" y="3000"/>
                <a:ext cx="191" cy="130"/>
              </a:xfrm>
              <a:custGeom>
                <a:avLst/>
                <a:gdLst>
                  <a:gd name="T0" fmla="*/ 0 w 191"/>
                  <a:gd name="T1" fmla="*/ 16 h 261"/>
                  <a:gd name="T2" fmla="*/ 0 w 191"/>
                  <a:gd name="T3" fmla="*/ 0 h 261"/>
                  <a:gd name="T4" fmla="*/ 21 w 191"/>
                  <a:gd name="T5" fmla="*/ 0 h 261"/>
                  <a:gd name="T6" fmla="*/ 45 w 191"/>
                  <a:gd name="T7" fmla="*/ 1 h 261"/>
                  <a:gd name="T8" fmla="*/ 68 w 191"/>
                  <a:gd name="T9" fmla="*/ 2 h 261"/>
                  <a:gd name="T10" fmla="*/ 91 w 191"/>
                  <a:gd name="T11" fmla="*/ 3 h 261"/>
                  <a:gd name="T12" fmla="*/ 116 w 191"/>
                  <a:gd name="T13" fmla="*/ 4 h 261"/>
                  <a:gd name="T14" fmla="*/ 140 w 191"/>
                  <a:gd name="T15" fmla="*/ 5 h 261"/>
                  <a:gd name="T16" fmla="*/ 165 w 191"/>
                  <a:gd name="T17" fmla="*/ 6 h 261"/>
                  <a:gd name="T18" fmla="*/ 191 w 191"/>
                  <a:gd name="T19" fmla="*/ 7 h 261"/>
                  <a:gd name="T20" fmla="*/ 0 w 191"/>
                  <a:gd name="T21" fmla="*/ 16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1"/>
                  <a:gd name="T34" fmla="*/ 0 h 261"/>
                  <a:gd name="T35" fmla="*/ 191 w 191"/>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1" h="261">
                    <a:moveTo>
                      <a:pt x="0" y="261"/>
                    </a:moveTo>
                    <a:lnTo>
                      <a:pt x="0" y="0"/>
                    </a:lnTo>
                    <a:lnTo>
                      <a:pt x="21" y="14"/>
                    </a:lnTo>
                    <a:lnTo>
                      <a:pt x="45" y="31"/>
                    </a:lnTo>
                    <a:lnTo>
                      <a:pt x="68" y="45"/>
                    </a:lnTo>
                    <a:lnTo>
                      <a:pt x="91" y="62"/>
                    </a:lnTo>
                    <a:lnTo>
                      <a:pt x="116" y="78"/>
                    </a:lnTo>
                    <a:lnTo>
                      <a:pt x="140" y="93"/>
                    </a:lnTo>
                    <a:lnTo>
                      <a:pt x="165" y="109"/>
                    </a:lnTo>
                    <a:lnTo>
                      <a:pt x="191" y="124"/>
                    </a:lnTo>
                    <a:lnTo>
                      <a:pt x="0" y="261"/>
                    </a:lnTo>
                    <a:close/>
                  </a:path>
                </a:pathLst>
              </a:custGeom>
              <a:solidFill>
                <a:srgbClr val="753F0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499" name="Freeform 174"/>
              <p:cNvSpPr>
                <a:spLocks/>
              </p:cNvSpPr>
              <p:nvPr/>
            </p:nvSpPr>
            <p:spPr bwMode="auto">
              <a:xfrm>
                <a:off x="2162" y="3001"/>
                <a:ext cx="184" cy="126"/>
              </a:xfrm>
              <a:custGeom>
                <a:avLst/>
                <a:gdLst>
                  <a:gd name="T0" fmla="*/ 0 w 184"/>
                  <a:gd name="T1" fmla="*/ 16 h 251"/>
                  <a:gd name="T2" fmla="*/ 0 w 184"/>
                  <a:gd name="T3" fmla="*/ 0 h 251"/>
                  <a:gd name="T4" fmla="*/ 22 w 184"/>
                  <a:gd name="T5" fmla="*/ 1 h 251"/>
                  <a:gd name="T6" fmla="*/ 44 w 184"/>
                  <a:gd name="T7" fmla="*/ 2 h 251"/>
                  <a:gd name="T8" fmla="*/ 65 w 184"/>
                  <a:gd name="T9" fmla="*/ 3 h 251"/>
                  <a:gd name="T10" fmla="*/ 88 w 184"/>
                  <a:gd name="T11" fmla="*/ 4 h 251"/>
                  <a:gd name="T12" fmla="*/ 112 w 184"/>
                  <a:gd name="T13" fmla="*/ 5 h 251"/>
                  <a:gd name="T14" fmla="*/ 135 w 184"/>
                  <a:gd name="T15" fmla="*/ 6 h 251"/>
                  <a:gd name="T16" fmla="*/ 159 w 184"/>
                  <a:gd name="T17" fmla="*/ 7 h 251"/>
                  <a:gd name="T18" fmla="*/ 184 w 184"/>
                  <a:gd name="T19" fmla="*/ 8 h 251"/>
                  <a:gd name="T20" fmla="*/ 0 w 184"/>
                  <a:gd name="T21" fmla="*/ 16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251"/>
                  <a:gd name="T35" fmla="*/ 184 w 184"/>
                  <a:gd name="T36" fmla="*/ 251 h 2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251">
                    <a:moveTo>
                      <a:pt x="0" y="251"/>
                    </a:moveTo>
                    <a:lnTo>
                      <a:pt x="0" y="0"/>
                    </a:lnTo>
                    <a:lnTo>
                      <a:pt x="22" y="15"/>
                    </a:lnTo>
                    <a:lnTo>
                      <a:pt x="44" y="31"/>
                    </a:lnTo>
                    <a:lnTo>
                      <a:pt x="65" y="46"/>
                    </a:lnTo>
                    <a:lnTo>
                      <a:pt x="88" y="60"/>
                    </a:lnTo>
                    <a:lnTo>
                      <a:pt x="112" y="75"/>
                    </a:lnTo>
                    <a:lnTo>
                      <a:pt x="135" y="90"/>
                    </a:lnTo>
                    <a:lnTo>
                      <a:pt x="159" y="104"/>
                    </a:lnTo>
                    <a:lnTo>
                      <a:pt x="184" y="119"/>
                    </a:lnTo>
                    <a:lnTo>
                      <a:pt x="0" y="251"/>
                    </a:lnTo>
                    <a:close/>
                  </a:path>
                </a:pathLst>
              </a:custGeom>
              <a:solidFill>
                <a:srgbClr val="824C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0" name="Freeform 175"/>
              <p:cNvSpPr>
                <a:spLocks/>
              </p:cNvSpPr>
              <p:nvPr/>
            </p:nvSpPr>
            <p:spPr bwMode="auto">
              <a:xfrm>
                <a:off x="2164" y="3004"/>
                <a:ext cx="176" cy="121"/>
              </a:xfrm>
              <a:custGeom>
                <a:avLst/>
                <a:gdLst>
                  <a:gd name="T0" fmla="*/ 0 w 176"/>
                  <a:gd name="T1" fmla="*/ 16 h 241"/>
                  <a:gd name="T2" fmla="*/ 0 w 176"/>
                  <a:gd name="T3" fmla="*/ 0 h 241"/>
                  <a:gd name="T4" fmla="*/ 20 w 176"/>
                  <a:gd name="T5" fmla="*/ 1 h 241"/>
                  <a:gd name="T6" fmla="*/ 40 w 176"/>
                  <a:gd name="T7" fmla="*/ 2 h 241"/>
                  <a:gd name="T8" fmla="*/ 62 w 176"/>
                  <a:gd name="T9" fmla="*/ 3 h 241"/>
                  <a:gd name="T10" fmla="*/ 84 w 176"/>
                  <a:gd name="T11" fmla="*/ 4 h 241"/>
                  <a:gd name="T12" fmla="*/ 107 w 176"/>
                  <a:gd name="T13" fmla="*/ 5 h 241"/>
                  <a:gd name="T14" fmla="*/ 130 w 176"/>
                  <a:gd name="T15" fmla="*/ 6 h 241"/>
                  <a:gd name="T16" fmla="*/ 153 w 176"/>
                  <a:gd name="T17" fmla="*/ 7 h 241"/>
                  <a:gd name="T18" fmla="*/ 176 w 176"/>
                  <a:gd name="T19" fmla="*/ 7 h 241"/>
                  <a:gd name="T20" fmla="*/ 0 w 176"/>
                  <a:gd name="T21" fmla="*/ 16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
                  <a:gd name="T34" fmla="*/ 0 h 241"/>
                  <a:gd name="T35" fmla="*/ 176 w 176"/>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 h="241">
                    <a:moveTo>
                      <a:pt x="0" y="241"/>
                    </a:moveTo>
                    <a:lnTo>
                      <a:pt x="0" y="0"/>
                    </a:lnTo>
                    <a:lnTo>
                      <a:pt x="20" y="14"/>
                    </a:lnTo>
                    <a:lnTo>
                      <a:pt x="40" y="28"/>
                    </a:lnTo>
                    <a:lnTo>
                      <a:pt x="62" y="42"/>
                    </a:lnTo>
                    <a:lnTo>
                      <a:pt x="84" y="55"/>
                    </a:lnTo>
                    <a:lnTo>
                      <a:pt x="107" y="70"/>
                    </a:lnTo>
                    <a:lnTo>
                      <a:pt x="130" y="85"/>
                    </a:lnTo>
                    <a:lnTo>
                      <a:pt x="153" y="98"/>
                    </a:lnTo>
                    <a:lnTo>
                      <a:pt x="176" y="112"/>
                    </a:lnTo>
                    <a:lnTo>
                      <a:pt x="0" y="241"/>
                    </a:lnTo>
                    <a:close/>
                  </a:path>
                </a:pathLst>
              </a:custGeom>
              <a:solidFill>
                <a:srgbClr val="8E5B2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1" name="Freeform 176"/>
              <p:cNvSpPr>
                <a:spLocks/>
              </p:cNvSpPr>
              <p:nvPr/>
            </p:nvSpPr>
            <p:spPr bwMode="auto">
              <a:xfrm>
                <a:off x="2165" y="3006"/>
                <a:ext cx="171" cy="115"/>
              </a:xfrm>
              <a:custGeom>
                <a:avLst/>
                <a:gdLst>
                  <a:gd name="T0" fmla="*/ 0 w 171"/>
                  <a:gd name="T1" fmla="*/ 14 h 232"/>
                  <a:gd name="T2" fmla="*/ 0 w 171"/>
                  <a:gd name="T3" fmla="*/ 0 h 232"/>
                  <a:gd name="T4" fmla="*/ 20 w 171"/>
                  <a:gd name="T5" fmla="*/ 0 h 232"/>
                  <a:gd name="T6" fmla="*/ 41 w 171"/>
                  <a:gd name="T7" fmla="*/ 1 h 232"/>
                  <a:gd name="T8" fmla="*/ 61 w 171"/>
                  <a:gd name="T9" fmla="*/ 2 h 232"/>
                  <a:gd name="T10" fmla="*/ 81 w 171"/>
                  <a:gd name="T11" fmla="*/ 3 h 232"/>
                  <a:gd name="T12" fmla="*/ 103 w 171"/>
                  <a:gd name="T13" fmla="*/ 4 h 232"/>
                  <a:gd name="T14" fmla="*/ 125 w 171"/>
                  <a:gd name="T15" fmla="*/ 5 h 232"/>
                  <a:gd name="T16" fmla="*/ 148 w 171"/>
                  <a:gd name="T17" fmla="*/ 6 h 232"/>
                  <a:gd name="T18" fmla="*/ 171 w 171"/>
                  <a:gd name="T19" fmla="*/ 6 h 232"/>
                  <a:gd name="T20" fmla="*/ 0 w 171"/>
                  <a:gd name="T21" fmla="*/ 14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232"/>
                  <a:gd name="T35" fmla="*/ 171 w 171"/>
                  <a:gd name="T36" fmla="*/ 232 h 2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232">
                    <a:moveTo>
                      <a:pt x="0" y="232"/>
                    </a:moveTo>
                    <a:lnTo>
                      <a:pt x="0" y="0"/>
                    </a:lnTo>
                    <a:lnTo>
                      <a:pt x="20" y="13"/>
                    </a:lnTo>
                    <a:lnTo>
                      <a:pt x="41" y="28"/>
                    </a:lnTo>
                    <a:lnTo>
                      <a:pt x="61" y="41"/>
                    </a:lnTo>
                    <a:lnTo>
                      <a:pt x="81" y="54"/>
                    </a:lnTo>
                    <a:lnTo>
                      <a:pt x="103" y="69"/>
                    </a:lnTo>
                    <a:lnTo>
                      <a:pt x="125" y="82"/>
                    </a:lnTo>
                    <a:lnTo>
                      <a:pt x="148" y="96"/>
                    </a:lnTo>
                    <a:lnTo>
                      <a:pt x="171" y="109"/>
                    </a:lnTo>
                    <a:lnTo>
                      <a:pt x="0" y="232"/>
                    </a:lnTo>
                    <a:close/>
                  </a:path>
                </a:pathLst>
              </a:custGeom>
              <a:solidFill>
                <a:srgbClr val="9B68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2" name="Freeform 177"/>
              <p:cNvSpPr>
                <a:spLocks/>
              </p:cNvSpPr>
              <p:nvPr/>
            </p:nvSpPr>
            <p:spPr bwMode="auto">
              <a:xfrm>
                <a:off x="2167" y="3007"/>
                <a:ext cx="163" cy="111"/>
              </a:xfrm>
              <a:custGeom>
                <a:avLst/>
                <a:gdLst>
                  <a:gd name="T0" fmla="*/ 0 w 163"/>
                  <a:gd name="T1" fmla="*/ 14 h 222"/>
                  <a:gd name="T2" fmla="*/ 0 w 163"/>
                  <a:gd name="T3" fmla="*/ 0 h 222"/>
                  <a:gd name="T4" fmla="*/ 18 w 163"/>
                  <a:gd name="T5" fmla="*/ 1 h 222"/>
                  <a:gd name="T6" fmla="*/ 37 w 163"/>
                  <a:gd name="T7" fmla="*/ 2 h 222"/>
                  <a:gd name="T8" fmla="*/ 57 w 163"/>
                  <a:gd name="T9" fmla="*/ 3 h 222"/>
                  <a:gd name="T10" fmla="*/ 78 w 163"/>
                  <a:gd name="T11" fmla="*/ 4 h 222"/>
                  <a:gd name="T12" fmla="*/ 98 w 163"/>
                  <a:gd name="T13" fmla="*/ 5 h 222"/>
                  <a:gd name="T14" fmla="*/ 120 w 163"/>
                  <a:gd name="T15" fmla="*/ 5 h 222"/>
                  <a:gd name="T16" fmla="*/ 141 w 163"/>
                  <a:gd name="T17" fmla="*/ 6 h 222"/>
                  <a:gd name="T18" fmla="*/ 163 w 163"/>
                  <a:gd name="T19" fmla="*/ 7 h 222"/>
                  <a:gd name="T20" fmla="*/ 0 w 163"/>
                  <a:gd name="T21" fmla="*/ 14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222"/>
                  <a:gd name="T35" fmla="*/ 163 w 16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222">
                    <a:moveTo>
                      <a:pt x="0" y="222"/>
                    </a:moveTo>
                    <a:lnTo>
                      <a:pt x="0" y="0"/>
                    </a:lnTo>
                    <a:lnTo>
                      <a:pt x="18" y="13"/>
                    </a:lnTo>
                    <a:lnTo>
                      <a:pt x="37" y="26"/>
                    </a:lnTo>
                    <a:lnTo>
                      <a:pt x="57" y="39"/>
                    </a:lnTo>
                    <a:lnTo>
                      <a:pt x="78" y="53"/>
                    </a:lnTo>
                    <a:lnTo>
                      <a:pt x="98" y="66"/>
                    </a:lnTo>
                    <a:lnTo>
                      <a:pt x="120" y="79"/>
                    </a:lnTo>
                    <a:lnTo>
                      <a:pt x="141" y="92"/>
                    </a:lnTo>
                    <a:lnTo>
                      <a:pt x="163" y="105"/>
                    </a:lnTo>
                    <a:lnTo>
                      <a:pt x="0" y="222"/>
                    </a:lnTo>
                    <a:close/>
                  </a:path>
                </a:pathLst>
              </a:custGeom>
              <a:solidFill>
                <a:srgbClr val="A577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3" name="Freeform 178"/>
              <p:cNvSpPr>
                <a:spLocks/>
              </p:cNvSpPr>
              <p:nvPr/>
            </p:nvSpPr>
            <p:spPr bwMode="auto">
              <a:xfrm>
                <a:off x="2168" y="3009"/>
                <a:ext cx="156" cy="107"/>
              </a:xfrm>
              <a:custGeom>
                <a:avLst/>
                <a:gdLst>
                  <a:gd name="T0" fmla="*/ 0 w 156"/>
                  <a:gd name="T1" fmla="*/ 14 h 213"/>
                  <a:gd name="T2" fmla="*/ 0 w 156"/>
                  <a:gd name="T3" fmla="*/ 0 h 213"/>
                  <a:gd name="T4" fmla="*/ 19 w 156"/>
                  <a:gd name="T5" fmla="*/ 1 h 213"/>
                  <a:gd name="T6" fmla="*/ 36 w 156"/>
                  <a:gd name="T7" fmla="*/ 2 h 213"/>
                  <a:gd name="T8" fmla="*/ 55 w 156"/>
                  <a:gd name="T9" fmla="*/ 3 h 213"/>
                  <a:gd name="T10" fmla="*/ 75 w 156"/>
                  <a:gd name="T11" fmla="*/ 4 h 213"/>
                  <a:gd name="T12" fmla="*/ 94 w 156"/>
                  <a:gd name="T13" fmla="*/ 4 h 213"/>
                  <a:gd name="T14" fmla="*/ 114 w 156"/>
                  <a:gd name="T15" fmla="*/ 5 h 213"/>
                  <a:gd name="T16" fmla="*/ 136 w 156"/>
                  <a:gd name="T17" fmla="*/ 6 h 213"/>
                  <a:gd name="T18" fmla="*/ 156 w 156"/>
                  <a:gd name="T19" fmla="*/ 7 h 213"/>
                  <a:gd name="T20" fmla="*/ 0 w 156"/>
                  <a:gd name="T21" fmla="*/ 14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213"/>
                  <a:gd name="T35" fmla="*/ 156 w 156"/>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213">
                    <a:moveTo>
                      <a:pt x="0" y="213"/>
                    </a:moveTo>
                    <a:lnTo>
                      <a:pt x="0" y="0"/>
                    </a:lnTo>
                    <a:lnTo>
                      <a:pt x="19" y="13"/>
                    </a:lnTo>
                    <a:lnTo>
                      <a:pt x="36" y="26"/>
                    </a:lnTo>
                    <a:lnTo>
                      <a:pt x="55" y="37"/>
                    </a:lnTo>
                    <a:lnTo>
                      <a:pt x="75" y="50"/>
                    </a:lnTo>
                    <a:lnTo>
                      <a:pt x="94" y="63"/>
                    </a:lnTo>
                    <a:lnTo>
                      <a:pt x="114" y="75"/>
                    </a:lnTo>
                    <a:lnTo>
                      <a:pt x="136" y="88"/>
                    </a:lnTo>
                    <a:lnTo>
                      <a:pt x="156" y="101"/>
                    </a:lnTo>
                    <a:lnTo>
                      <a:pt x="0" y="213"/>
                    </a:lnTo>
                    <a:close/>
                  </a:path>
                </a:pathLst>
              </a:custGeom>
              <a:solidFill>
                <a:srgbClr val="B5845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4" name="Freeform 179"/>
              <p:cNvSpPr>
                <a:spLocks/>
              </p:cNvSpPr>
              <p:nvPr/>
            </p:nvSpPr>
            <p:spPr bwMode="auto">
              <a:xfrm>
                <a:off x="3405" y="3277"/>
                <a:ext cx="16" cy="232"/>
              </a:xfrm>
              <a:custGeom>
                <a:avLst/>
                <a:gdLst>
                  <a:gd name="T0" fmla="*/ 16 w 16"/>
                  <a:gd name="T1" fmla="*/ 0 h 465"/>
                  <a:gd name="T2" fmla="*/ 16 w 16"/>
                  <a:gd name="T3" fmla="*/ 29 h 465"/>
                  <a:gd name="T4" fmla="*/ 0 w 16"/>
                  <a:gd name="T5" fmla="*/ 28 h 465"/>
                  <a:gd name="T6" fmla="*/ 0 w 16"/>
                  <a:gd name="T7" fmla="*/ 0 h 465"/>
                  <a:gd name="T8" fmla="*/ 5 w 16"/>
                  <a:gd name="T9" fmla="*/ 0 h 465"/>
                  <a:gd name="T10" fmla="*/ 9 w 16"/>
                  <a:gd name="T11" fmla="*/ 0 h 465"/>
                  <a:gd name="T12" fmla="*/ 12 w 16"/>
                  <a:gd name="T13" fmla="*/ 0 h 465"/>
                  <a:gd name="T14" fmla="*/ 16 w 16"/>
                  <a:gd name="T15" fmla="*/ 0 h 46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65"/>
                  <a:gd name="T26" fmla="*/ 16 w 16"/>
                  <a:gd name="T27" fmla="*/ 465 h 4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65">
                    <a:moveTo>
                      <a:pt x="16" y="3"/>
                    </a:moveTo>
                    <a:lnTo>
                      <a:pt x="16" y="465"/>
                    </a:lnTo>
                    <a:lnTo>
                      <a:pt x="0" y="455"/>
                    </a:lnTo>
                    <a:lnTo>
                      <a:pt x="0" y="0"/>
                    </a:lnTo>
                    <a:lnTo>
                      <a:pt x="5" y="0"/>
                    </a:lnTo>
                    <a:lnTo>
                      <a:pt x="9" y="2"/>
                    </a:lnTo>
                    <a:lnTo>
                      <a:pt x="12" y="2"/>
                    </a:lnTo>
                    <a:lnTo>
                      <a:pt x="16" y="3"/>
                    </a:lnTo>
                    <a:close/>
                  </a:path>
                </a:pathLst>
              </a:custGeom>
              <a:solidFill>
                <a:srgbClr val="B5845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5" name="Freeform 180"/>
              <p:cNvSpPr>
                <a:spLocks/>
              </p:cNvSpPr>
              <p:nvPr/>
            </p:nvSpPr>
            <p:spPr bwMode="auto">
              <a:xfrm>
                <a:off x="3456" y="3283"/>
                <a:ext cx="446" cy="213"/>
              </a:xfrm>
              <a:custGeom>
                <a:avLst/>
                <a:gdLst>
                  <a:gd name="T0" fmla="*/ 446 w 446"/>
                  <a:gd name="T1" fmla="*/ 6 h 427"/>
                  <a:gd name="T2" fmla="*/ 0 w 446"/>
                  <a:gd name="T3" fmla="*/ 26 h 427"/>
                  <a:gd name="T4" fmla="*/ 0 w 446"/>
                  <a:gd name="T5" fmla="*/ 0 h 427"/>
                  <a:gd name="T6" fmla="*/ 30 w 446"/>
                  <a:gd name="T7" fmla="*/ 0 h 427"/>
                  <a:gd name="T8" fmla="*/ 62 w 446"/>
                  <a:gd name="T9" fmla="*/ 0 h 427"/>
                  <a:gd name="T10" fmla="*/ 93 w 446"/>
                  <a:gd name="T11" fmla="*/ 1 h 427"/>
                  <a:gd name="T12" fmla="*/ 122 w 446"/>
                  <a:gd name="T13" fmla="*/ 1 h 427"/>
                  <a:gd name="T14" fmla="*/ 152 w 446"/>
                  <a:gd name="T15" fmla="*/ 2 h 427"/>
                  <a:gd name="T16" fmla="*/ 181 w 446"/>
                  <a:gd name="T17" fmla="*/ 2 h 427"/>
                  <a:gd name="T18" fmla="*/ 210 w 446"/>
                  <a:gd name="T19" fmla="*/ 2 h 427"/>
                  <a:gd name="T20" fmla="*/ 237 w 446"/>
                  <a:gd name="T21" fmla="*/ 2 h 427"/>
                  <a:gd name="T22" fmla="*/ 265 w 446"/>
                  <a:gd name="T23" fmla="*/ 3 h 427"/>
                  <a:gd name="T24" fmla="*/ 292 w 446"/>
                  <a:gd name="T25" fmla="*/ 3 h 427"/>
                  <a:gd name="T26" fmla="*/ 320 w 446"/>
                  <a:gd name="T27" fmla="*/ 3 h 427"/>
                  <a:gd name="T28" fmla="*/ 346 w 446"/>
                  <a:gd name="T29" fmla="*/ 3 h 427"/>
                  <a:gd name="T30" fmla="*/ 372 w 446"/>
                  <a:gd name="T31" fmla="*/ 3 h 427"/>
                  <a:gd name="T32" fmla="*/ 397 w 446"/>
                  <a:gd name="T33" fmla="*/ 4 h 427"/>
                  <a:gd name="T34" fmla="*/ 421 w 446"/>
                  <a:gd name="T35" fmla="*/ 4 h 427"/>
                  <a:gd name="T36" fmla="*/ 446 w 446"/>
                  <a:gd name="T37" fmla="*/ 4 h 427"/>
                  <a:gd name="T38" fmla="*/ 446 w 446"/>
                  <a:gd name="T39" fmla="*/ 6 h 4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6"/>
                  <a:gd name="T61" fmla="*/ 0 h 427"/>
                  <a:gd name="T62" fmla="*/ 446 w 446"/>
                  <a:gd name="T63" fmla="*/ 427 h 4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6" h="427">
                    <a:moveTo>
                      <a:pt x="446" y="104"/>
                    </a:moveTo>
                    <a:lnTo>
                      <a:pt x="0" y="427"/>
                    </a:lnTo>
                    <a:lnTo>
                      <a:pt x="0" y="0"/>
                    </a:lnTo>
                    <a:lnTo>
                      <a:pt x="30" y="8"/>
                    </a:lnTo>
                    <a:lnTo>
                      <a:pt x="62" y="14"/>
                    </a:lnTo>
                    <a:lnTo>
                      <a:pt x="93" y="21"/>
                    </a:lnTo>
                    <a:lnTo>
                      <a:pt x="122" y="27"/>
                    </a:lnTo>
                    <a:lnTo>
                      <a:pt x="152" y="32"/>
                    </a:lnTo>
                    <a:lnTo>
                      <a:pt x="181" y="37"/>
                    </a:lnTo>
                    <a:lnTo>
                      <a:pt x="210" y="42"/>
                    </a:lnTo>
                    <a:lnTo>
                      <a:pt x="237" y="47"/>
                    </a:lnTo>
                    <a:lnTo>
                      <a:pt x="265" y="52"/>
                    </a:lnTo>
                    <a:lnTo>
                      <a:pt x="292" y="55"/>
                    </a:lnTo>
                    <a:lnTo>
                      <a:pt x="320" y="58"/>
                    </a:lnTo>
                    <a:lnTo>
                      <a:pt x="346" y="62"/>
                    </a:lnTo>
                    <a:lnTo>
                      <a:pt x="372" y="63"/>
                    </a:lnTo>
                    <a:lnTo>
                      <a:pt x="397" y="65"/>
                    </a:lnTo>
                    <a:lnTo>
                      <a:pt x="421" y="66"/>
                    </a:lnTo>
                    <a:lnTo>
                      <a:pt x="446" y="68"/>
                    </a:lnTo>
                    <a:lnTo>
                      <a:pt x="446" y="104"/>
                    </a:lnTo>
                    <a:close/>
                  </a:path>
                </a:pathLst>
              </a:custGeom>
              <a:solidFill>
                <a:srgbClr val="4207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6" name="Freeform 181"/>
              <p:cNvSpPr>
                <a:spLocks/>
              </p:cNvSpPr>
              <p:nvPr/>
            </p:nvSpPr>
            <p:spPr bwMode="auto">
              <a:xfrm>
                <a:off x="3457" y="3284"/>
                <a:ext cx="438" cy="209"/>
              </a:xfrm>
              <a:custGeom>
                <a:avLst/>
                <a:gdLst>
                  <a:gd name="T0" fmla="*/ 438 w 438"/>
                  <a:gd name="T1" fmla="*/ 7 h 417"/>
                  <a:gd name="T2" fmla="*/ 0 w 438"/>
                  <a:gd name="T3" fmla="*/ 27 h 417"/>
                  <a:gd name="T4" fmla="*/ 0 w 438"/>
                  <a:gd name="T5" fmla="*/ 0 h 417"/>
                  <a:gd name="T6" fmla="*/ 31 w 438"/>
                  <a:gd name="T7" fmla="*/ 1 h 417"/>
                  <a:gd name="T8" fmla="*/ 61 w 438"/>
                  <a:gd name="T9" fmla="*/ 1 h 417"/>
                  <a:gd name="T10" fmla="*/ 90 w 438"/>
                  <a:gd name="T11" fmla="*/ 2 h 417"/>
                  <a:gd name="T12" fmla="*/ 121 w 438"/>
                  <a:gd name="T13" fmla="*/ 2 h 417"/>
                  <a:gd name="T14" fmla="*/ 150 w 438"/>
                  <a:gd name="T15" fmla="*/ 2 h 417"/>
                  <a:gd name="T16" fmla="*/ 178 w 438"/>
                  <a:gd name="T17" fmla="*/ 3 h 417"/>
                  <a:gd name="T18" fmla="*/ 206 w 438"/>
                  <a:gd name="T19" fmla="*/ 3 h 417"/>
                  <a:gd name="T20" fmla="*/ 233 w 438"/>
                  <a:gd name="T21" fmla="*/ 3 h 417"/>
                  <a:gd name="T22" fmla="*/ 261 w 438"/>
                  <a:gd name="T23" fmla="*/ 4 h 417"/>
                  <a:gd name="T24" fmla="*/ 287 w 438"/>
                  <a:gd name="T25" fmla="*/ 4 h 417"/>
                  <a:gd name="T26" fmla="*/ 314 w 438"/>
                  <a:gd name="T27" fmla="*/ 4 h 417"/>
                  <a:gd name="T28" fmla="*/ 339 w 438"/>
                  <a:gd name="T29" fmla="*/ 4 h 417"/>
                  <a:gd name="T30" fmla="*/ 365 w 438"/>
                  <a:gd name="T31" fmla="*/ 4 h 417"/>
                  <a:gd name="T32" fmla="*/ 390 w 438"/>
                  <a:gd name="T33" fmla="*/ 4 h 417"/>
                  <a:gd name="T34" fmla="*/ 414 w 438"/>
                  <a:gd name="T35" fmla="*/ 4 h 417"/>
                  <a:gd name="T36" fmla="*/ 438 w 438"/>
                  <a:gd name="T37" fmla="*/ 5 h 417"/>
                  <a:gd name="T38" fmla="*/ 438 w 438"/>
                  <a:gd name="T39" fmla="*/ 7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8"/>
                  <a:gd name="T61" fmla="*/ 0 h 417"/>
                  <a:gd name="T62" fmla="*/ 438 w 438"/>
                  <a:gd name="T63" fmla="*/ 417 h 4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8" h="417">
                    <a:moveTo>
                      <a:pt x="438" y="101"/>
                    </a:moveTo>
                    <a:lnTo>
                      <a:pt x="0" y="417"/>
                    </a:lnTo>
                    <a:lnTo>
                      <a:pt x="0" y="0"/>
                    </a:lnTo>
                    <a:lnTo>
                      <a:pt x="31" y="6"/>
                    </a:lnTo>
                    <a:lnTo>
                      <a:pt x="61" y="15"/>
                    </a:lnTo>
                    <a:lnTo>
                      <a:pt x="90" y="19"/>
                    </a:lnTo>
                    <a:lnTo>
                      <a:pt x="121" y="26"/>
                    </a:lnTo>
                    <a:lnTo>
                      <a:pt x="150" y="32"/>
                    </a:lnTo>
                    <a:lnTo>
                      <a:pt x="178" y="37"/>
                    </a:lnTo>
                    <a:lnTo>
                      <a:pt x="206" y="42"/>
                    </a:lnTo>
                    <a:lnTo>
                      <a:pt x="233" y="45"/>
                    </a:lnTo>
                    <a:lnTo>
                      <a:pt x="261" y="50"/>
                    </a:lnTo>
                    <a:lnTo>
                      <a:pt x="287" y="54"/>
                    </a:lnTo>
                    <a:lnTo>
                      <a:pt x="314" y="57"/>
                    </a:lnTo>
                    <a:lnTo>
                      <a:pt x="339" y="59"/>
                    </a:lnTo>
                    <a:lnTo>
                      <a:pt x="365" y="62"/>
                    </a:lnTo>
                    <a:lnTo>
                      <a:pt x="390" y="63"/>
                    </a:lnTo>
                    <a:lnTo>
                      <a:pt x="414" y="63"/>
                    </a:lnTo>
                    <a:lnTo>
                      <a:pt x="438" y="65"/>
                    </a:lnTo>
                    <a:lnTo>
                      <a:pt x="438" y="101"/>
                    </a:lnTo>
                    <a:close/>
                  </a:path>
                </a:pathLst>
              </a:custGeom>
              <a:solidFill>
                <a:srgbClr val="4C14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7" name="Freeform 182"/>
              <p:cNvSpPr>
                <a:spLocks/>
              </p:cNvSpPr>
              <p:nvPr/>
            </p:nvSpPr>
            <p:spPr bwMode="auto">
              <a:xfrm>
                <a:off x="3460" y="3285"/>
                <a:ext cx="427" cy="205"/>
              </a:xfrm>
              <a:custGeom>
                <a:avLst/>
                <a:gdLst>
                  <a:gd name="T0" fmla="*/ 427 w 427"/>
                  <a:gd name="T1" fmla="*/ 7 h 410"/>
                  <a:gd name="T2" fmla="*/ 0 w 427"/>
                  <a:gd name="T3" fmla="*/ 26 h 410"/>
                  <a:gd name="T4" fmla="*/ 0 w 427"/>
                  <a:gd name="T5" fmla="*/ 0 h 410"/>
                  <a:gd name="T6" fmla="*/ 31 w 427"/>
                  <a:gd name="T7" fmla="*/ 1 h 410"/>
                  <a:gd name="T8" fmla="*/ 60 w 427"/>
                  <a:gd name="T9" fmla="*/ 1 h 410"/>
                  <a:gd name="T10" fmla="*/ 89 w 427"/>
                  <a:gd name="T11" fmla="*/ 2 h 410"/>
                  <a:gd name="T12" fmla="*/ 118 w 427"/>
                  <a:gd name="T13" fmla="*/ 2 h 410"/>
                  <a:gd name="T14" fmla="*/ 145 w 427"/>
                  <a:gd name="T15" fmla="*/ 2 h 410"/>
                  <a:gd name="T16" fmla="*/ 174 w 427"/>
                  <a:gd name="T17" fmla="*/ 3 h 410"/>
                  <a:gd name="T18" fmla="*/ 202 w 427"/>
                  <a:gd name="T19" fmla="*/ 3 h 410"/>
                  <a:gd name="T20" fmla="*/ 228 w 427"/>
                  <a:gd name="T21" fmla="*/ 3 h 410"/>
                  <a:gd name="T22" fmla="*/ 255 w 427"/>
                  <a:gd name="T23" fmla="*/ 4 h 410"/>
                  <a:gd name="T24" fmla="*/ 281 w 427"/>
                  <a:gd name="T25" fmla="*/ 4 h 410"/>
                  <a:gd name="T26" fmla="*/ 307 w 427"/>
                  <a:gd name="T27" fmla="*/ 4 h 410"/>
                  <a:gd name="T28" fmla="*/ 332 w 427"/>
                  <a:gd name="T29" fmla="*/ 4 h 410"/>
                  <a:gd name="T30" fmla="*/ 356 w 427"/>
                  <a:gd name="T31" fmla="*/ 4 h 410"/>
                  <a:gd name="T32" fmla="*/ 381 w 427"/>
                  <a:gd name="T33" fmla="*/ 4 h 410"/>
                  <a:gd name="T34" fmla="*/ 404 w 427"/>
                  <a:gd name="T35" fmla="*/ 4 h 410"/>
                  <a:gd name="T36" fmla="*/ 427 w 427"/>
                  <a:gd name="T37" fmla="*/ 5 h 410"/>
                  <a:gd name="T38" fmla="*/ 427 w 427"/>
                  <a:gd name="T39" fmla="*/ 7 h 4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7"/>
                  <a:gd name="T61" fmla="*/ 0 h 410"/>
                  <a:gd name="T62" fmla="*/ 427 w 427"/>
                  <a:gd name="T63" fmla="*/ 410 h 4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7" h="410">
                    <a:moveTo>
                      <a:pt x="427" y="100"/>
                    </a:moveTo>
                    <a:lnTo>
                      <a:pt x="0" y="410"/>
                    </a:lnTo>
                    <a:lnTo>
                      <a:pt x="0" y="0"/>
                    </a:lnTo>
                    <a:lnTo>
                      <a:pt x="31" y="7"/>
                    </a:lnTo>
                    <a:lnTo>
                      <a:pt x="60" y="14"/>
                    </a:lnTo>
                    <a:lnTo>
                      <a:pt x="89" y="20"/>
                    </a:lnTo>
                    <a:lnTo>
                      <a:pt x="118" y="27"/>
                    </a:lnTo>
                    <a:lnTo>
                      <a:pt x="145" y="31"/>
                    </a:lnTo>
                    <a:lnTo>
                      <a:pt x="174" y="36"/>
                    </a:lnTo>
                    <a:lnTo>
                      <a:pt x="202" y="41"/>
                    </a:lnTo>
                    <a:lnTo>
                      <a:pt x="228" y="46"/>
                    </a:lnTo>
                    <a:lnTo>
                      <a:pt x="255" y="49"/>
                    </a:lnTo>
                    <a:lnTo>
                      <a:pt x="281" y="53"/>
                    </a:lnTo>
                    <a:lnTo>
                      <a:pt x="307" y="56"/>
                    </a:lnTo>
                    <a:lnTo>
                      <a:pt x="332" y="59"/>
                    </a:lnTo>
                    <a:lnTo>
                      <a:pt x="356" y="61"/>
                    </a:lnTo>
                    <a:lnTo>
                      <a:pt x="381" y="62"/>
                    </a:lnTo>
                    <a:lnTo>
                      <a:pt x="404" y="64"/>
                    </a:lnTo>
                    <a:lnTo>
                      <a:pt x="427" y="66"/>
                    </a:lnTo>
                    <a:lnTo>
                      <a:pt x="427" y="100"/>
                    </a:lnTo>
                    <a:close/>
                  </a:path>
                </a:pathLst>
              </a:custGeom>
              <a:solidFill>
                <a:srgbClr val="592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8" name="Freeform 183"/>
              <p:cNvSpPr>
                <a:spLocks/>
              </p:cNvSpPr>
              <p:nvPr/>
            </p:nvSpPr>
            <p:spPr bwMode="auto">
              <a:xfrm>
                <a:off x="3462" y="3286"/>
                <a:ext cx="418" cy="201"/>
              </a:xfrm>
              <a:custGeom>
                <a:avLst/>
                <a:gdLst>
                  <a:gd name="T0" fmla="*/ 418 w 418"/>
                  <a:gd name="T1" fmla="*/ 7 h 401"/>
                  <a:gd name="T2" fmla="*/ 0 w 418"/>
                  <a:gd name="T3" fmla="*/ 26 h 401"/>
                  <a:gd name="T4" fmla="*/ 0 w 418"/>
                  <a:gd name="T5" fmla="*/ 0 h 401"/>
                  <a:gd name="T6" fmla="*/ 29 w 418"/>
                  <a:gd name="T7" fmla="*/ 1 h 401"/>
                  <a:gd name="T8" fmla="*/ 58 w 418"/>
                  <a:gd name="T9" fmla="*/ 1 h 401"/>
                  <a:gd name="T10" fmla="*/ 87 w 418"/>
                  <a:gd name="T11" fmla="*/ 2 h 401"/>
                  <a:gd name="T12" fmla="*/ 114 w 418"/>
                  <a:gd name="T13" fmla="*/ 2 h 401"/>
                  <a:gd name="T14" fmla="*/ 142 w 418"/>
                  <a:gd name="T15" fmla="*/ 2 h 401"/>
                  <a:gd name="T16" fmla="*/ 169 w 418"/>
                  <a:gd name="T17" fmla="*/ 3 h 401"/>
                  <a:gd name="T18" fmla="*/ 197 w 418"/>
                  <a:gd name="T19" fmla="*/ 3 h 401"/>
                  <a:gd name="T20" fmla="*/ 223 w 418"/>
                  <a:gd name="T21" fmla="*/ 3 h 401"/>
                  <a:gd name="T22" fmla="*/ 249 w 418"/>
                  <a:gd name="T23" fmla="*/ 4 h 401"/>
                  <a:gd name="T24" fmla="*/ 275 w 418"/>
                  <a:gd name="T25" fmla="*/ 4 h 401"/>
                  <a:gd name="T26" fmla="*/ 299 w 418"/>
                  <a:gd name="T27" fmla="*/ 4 h 401"/>
                  <a:gd name="T28" fmla="*/ 324 w 418"/>
                  <a:gd name="T29" fmla="*/ 4 h 401"/>
                  <a:gd name="T30" fmla="*/ 349 w 418"/>
                  <a:gd name="T31" fmla="*/ 4 h 401"/>
                  <a:gd name="T32" fmla="*/ 372 w 418"/>
                  <a:gd name="T33" fmla="*/ 4 h 401"/>
                  <a:gd name="T34" fmla="*/ 395 w 418"/>
                  <a:gd name="T35" fmla="*/ 4 h 401"/>
                  <a:gd name="T36" fmla="*/ 418 w 418"/>
                  <a:gd name="T37" fmla="*/ 4 h 401"/>
                  <a:gd name="T38" fmla="*/ 418 w 418"/>
                  <a:gd name="T39" fmla="*/ 7 h 4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8"/>
                  <a:gd name="T61" fmla="*/ 0 h 401"/>
                  <a:gd name="T62" fmla="*/ 418 w 418"/>
                  <a:gd name="T63" fmla="*/ 401 h 4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8" h="401">
                    <a:moveTo>
                      <a:pt x="418" y="98"/>
                    </a:moveTo>
                    <a:lnTo>
                      <a:pt x="0" y="401"/>
                    </a:lnTo>
                    <a:lnTo>
                      <a:pt x="0" y="0"/>
                    </a:lnTo>
                    <a:lnTo>
                      <a:pt x="29" y="7"/>
                    </a:lnTo>
                    <a:lnTo>
                      <a:pt x="58" y="13"/>
                    </a:lnTo>
                    <a:lnTo>
                      <a:pt x="87" y="20"/>
                    </a:lnTo>
                    <a:lnTo>
                      <a:pt x="114" y="26"/>
                    </a:lnTo>
                    <a:lnTo>
                      <a:pt x="142" y="31"/>
                    </a:lnTo>
                    <a:lnTo>
                      <a:pt x="169" y="36"/>
                    </a:lnTo>
                    <a:lnTo>
                      <a:pt x="197" y="41"/>
                    </a:lnTo>
                    <a:lnTo>
                      <a:pt x="223" y="44"/>
                    </a:lnTo>
                    <a:lnTo>
                      <a:pt x="249" y="49"/>
                    </a:lnTo>
                    <a:lnTo>
                      <a:pt x="275" y="52"/>
                    </a:lnTo>
                    <a:lnTo>
                      <a:pt x="299" y="56"/>
                    </a:lnTo>
                    <a:lnTo>
                      <a:pt x="324" y="57"/>
                    </a:lnTo>
                    <a:lnTo>
                      <a:pt x="349" y="60"/>
                    </a:lnTo>
                    <a:lnTo>
                      <a:pt x="372" y="62"/>
                    </a:lnTo>
                    <a:lnTo>
                      <a:pt x="395" y="62"/>
                    </a:lnTo>
                    <a:lnTo>
                      <a:pt x="418" y="64"/>
                    </a:lnTo>
                    <a:lnTo>
                      <a:pt x="418" y="98"/>
                    </a:lnTo>
                    <a:close/>
                  </a:path>
                </a:pathLst>
              </a:custGeom>
              <a:solidFill>
                <a:srgbClr val="683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09" name="Freeform 184"/>
              <p:cNvSpPr>
                <a:spLocks/>
              </p:cNvSpPr>
              <p:nvPr/>
            </p:nvSpPr>
            <p:spPr bwMode="auto">
              <a:xfrm>
                <a:off x="3465" y="3287"/>
                <a:ext cx="409" cy="196"/>
              </a:xfrm>
              <a:custGeom>
                <a:avLst/>
                <a:gdLst>
                  <a:gd name="T0" fmla="*/ 409 w 409"/>
                  <a:gd name="T1" fmla="*/ 6 h 393"/>
                  <a:gd name="T2" fmla="*/ 0 w 409"/>
                  <a:gd name="T3" fmla="*/ 24 h 393"/>
                  <a:gd name="T4" fmla="*/ 0 w 409"/>
                  <a:gd name="T5" fmla="*/ 0 h 393"/>
                  <a:gd name="T6" fmla="*/ 29 w 409"/>
                  <a:gd name="T7" fmla="*/ 0 h 393"/>
                  <a:gd name="T8" fmla="*/ 56 w 409"/>
                  <a:gd name="T9" fmla="*/ 0 h 393"/>
                  <a:gd name="T10" fmla="*/ 84 w 409"/>
                  <a:gd name="T11" fmla="*/ 1 h 393"/>
                  <a:gd name="T12" fmla="*/ 111 w 409"/>
                  <a:gd name="T13" fmla="*/ 1 h 393"/>
                  <a:gd name="T14" fmla="*/ 139 w 409"/>
                  <a:gd name="T15" fmla="*/ 1 h 393"/>
                  <a:gd name="T16" fmla="*/ 165 w 409"/>
                  <a:gd name="T17" fmla="*/ 2 h 393"/>
                  <a:gd name="T18" fmla="*/ 192 w 409"/>
                  <a:gd name="T19" fmla="*/ 2 h 393"/>
                  <a:gd name="T20" fmla="*/ 218 w 409"/>
                  <a:gd name="T21" fmla="*/ 2 h 393"/>
                  <a:gd name="T22" fmla="*/ 243 w 409"/>
                  <a:gd name="T23" fmla="*/ 2 h 393"/>
                  <a:gd name="T24" fmla="*/ 269 w 409"/>
                  <a:gd name="T25" fmla="*/ 3 h 393"/>
                  <a:gd name="T26" fmla="*/ 293 w 409"/>
                  <a:gd name="T27" fmla="*/ 3 h 393"/>
                  <a:gd name="T28" fmla="*/ 317 w 409"/>
                  <a:gd name="T29" fmla="*/ 3 h 393"/>
                  <a:gd name="T30" fmla="*/ 341 w 409"/>
                  <a:gd name="T31" fmla="*/ 3 h 393"/>
                  <a:gd name="T32" fmla="*/ 364 w 409"/>
                  <a:gd name="T33" fmla="*/ 3 h 393"/>
                  <a:gd name="T34" fmla="*/ 388 w 409"/>
                  <a:gd name="T35" fmla="*/ 3 h 393"/>
                  <a:gd name="T36" fmla="*/ 409 w 409"/>
                  <a:gd name="T37" fmla="*/ 3 h 393"/>
                  <a:gd name="T38" fmla="*/ 409 w 409"/>
                  <a:gd name="T39" fmla="*/ 6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393"/>
                  <a:gd name="T62" fmla="*/ 409 w 409"/>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393">
                    <a:moveTo>
                      <a:pt x="409" y="96"/>
                    </a:moveTo>
                    <a:lnTo>
                      <a:pt x="0" y="393"/>
                    </a:lnTo>
                    <a:lnTo>
                      <a:pt x="0" y="0"/>
                    </a:lnTo>
                    <a:lnTo>
                      <a:pt x="29" y="6"/>
                    </a:lnTo>
                    <a:lnTo>
                      <a:pt x="56" y="13"/>
                    </a:lnTo>
                    <a:lnTo>
                      <a:pt x="84" y="19"/>
                    </a:lnTo>
                    <a:lnTo>
                      <a:pt x="111" y="24"/>
                    </a:lnTo>
                    <a:lnTo>
                      <a:pt x="139" y="31"/>
                    </a:lnTo>
                    <a:lnTo>
                      <a:pt x="165" y="36"/>
                    </a:lnTo>
                    <a:lnTo>
                      <a:pt x="192" y="39"/>
                    </a:lnTo>
                    <a:lnTo>
                      <a:pt x="218" y="44"/>
                    </a:lnTo>
                    <a:lnTo>
                      <a:pt x="243" y="47"/>
                    </a:lnTo>
                    <a:lnTo>
                      <a:pt x="269" y="50"/>
                    </a:lnTo>
                    <a:lnTo>
                      <a:pt x="293" y="54"/>
                    </a:lnTo>
                    <a:lnTo>
                      <a:pt x="317" y="57"/>
                    </a:lnTo>
                    <a:lnTo>
                      <a:pt x="341" y="58"/>
                    </a:lnTo>
                    <a:lnTo>
                      <a:pt x="364" y="60"/>
                    </a:lnTo>
                    <a:lnTo>
                      <a:pt x="388" y="62"/>
                    </a:lnTo>
                    <a:lnTo>
                      <a:pt x="409" y="63"/>
                    </a:lnTo>
                    <a:lnTo>
                      <a:pt x="409" y="96"/>
                    </a:lnTo>
                    <a:close/>
                  </a:path>
                </a:pathLst>
              </a:custGeom>
              <a:solidFill>
                <a:srgbClr val="753F0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0" name="Freeform 185"/>
              <p:cNvSpPr>
                <a:spLocks/>
              </p:cNvSpPr>
              <p:nvPr/>
            </p:nvSpPr>
            <p:spPr bwMode="auto">
              <a:xfrm>
                <a:off x="3466" y="3288"/>
                <a:ext cx="401" cy="192"/>
              </a:xfrm>
              <a:custGeom>
                <a:avLst/>
                <a:gdLst>
                  <a:gd name="T0" fmla="*/ 401 w 401"/>
                  <a:gd name="T1" fmla="*/ 6 h 383"/>
                  <a:gd name="T2" fmla="*/ 0 w 401"/>
                  <a:gd name="T3" fmla="*/ 24 h 383"/>
                  <a:gd name="T4" fmla="*/ 0 w 401"/>
                  <a:gd name="T5" fmla="*/ 0 h 383"/>
                  <a:gd name="T6" fmla="*/ 28 w 401"/>
                  <a:gd name="T7" fmla="*/ 1 h 383"/>
                  <a:gd name="T8" fmla="*/ 57 w 401"/>
                  <a:gd name="T9" fmla="*/ 1 h 383"/>
                  <a:gd name="T10" fmla="*/ 83 w 401"/>
                  <a:gd name="T11" fmla="*/ 2 h 383"/>
                  <a:gd name="T12" fmla="*/ 110 w 401"/>
                  <a:gd name="T13" fmla="*/ 2 h 383"/>
                  <a:gd name="T14" fmla="*/ 136 w 401"/>
                  <a:gd name="T15" fmla="*/ 2 h 383"/>
                  <a:gd name="T16" fmla="*/ 164 w 401"/>
                  <a:gd name="T17" fmla="*/ 3 h 383"/>
                  <a:gd name="T18" fmla="*/ 188 w 401"/>
                  <a:gd name="T19" fmla="*/ 3 h 383"/>
                  <a:gd name="T20" fmla="*/ 214 w 401"/>
                  <a:gd name="T21" fmla="*/ 3 h 383"/>
                  <a:gd name="T22" fmla="*/ 239 w 401"/>
                  <a:gd name="T23" fmla="*/ 3 h 383"/>
                  <a:gd name="T24" fmla="*/ 264 w 401"/>
                  <a:gd name="T25" fmla="*/ 4 h 383"/>
                  <a:gd name="T26" fmla="*/ 288 w 401"/>
                  <a:gd name="T27" fmla="*/ 4 h 383"/>
                  <a:gd name="T28" fmla="*/ 311 w 401"/>
                  <a:gd name="T29" fmla="*/ 4 h 383"/>
                  <a:gd name="T30" fmla="*/ 334 w 401"/>
                  <a:gd name="T31" fmla="*/ 4 h 383"/>
                  <a:gd name="T32" fmla="*/ 358 w 401"/>
                  <a:gd name="T33" fmla="*/ 4 h 383"/>
                  <a:gd name="T34" fmla="*/ 379 w 401"/>
                  <a:gd name="T35" fmla="*/ 4 h 383"/>
                  <a:gd name="T36" fmla="*/ 401 w 401"/>
                  <a:gd name="T37" fmla="*/ 4 h 383"/>
                  <a:gd name="T38" fmla="*/ 401 w 401"/>
                  <a:gd name="T39" fmla="*/ 6 h 3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1"/>
                  <a:gd name="T61" fmla="*/ 0 h 383"/>
                  <a:gd name="T62" fmla="*/ 401 w 401"/>
                  <a:gd name="T63" fmla="*/ 383 h 3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1" h="383">
                    <a:moveTo>
                      <a:pt x="401" y="93"/>
                    </a:moveTo>
                    <a:lnTo>
                      <a:pt x="0" y="383"/>
                    </a:lnTo>
                    <a:lnTo>
                      <a:pt x="0" y="0"/>
                    </a:lnTo>
                    <a:lnTo>
                      <a:pt x="28" y="7"/>
                    </a:lnTo>
                    <a:lnTo>
                      <a:pt x="57" y="13"/>
                    </a:lnTo>
                    <a:lnTo>
                      <a:pt x="83" y="18"/>
                    </a:lnTo>
                    <a:lnTo>
                      <a:pt x="110" y="24"/>
                    </a:lnTo>
                    <a:lnTo>
                      <a:pt x="136" y="29"/>
                    </a:lnTo>
                    <a:lnTo>
                      <a:pt x="164" y="34"/>
                    </a:lnTo>
                    <a:lnTo>
                      <a:pt x="188" y="39"/>
                    </a:lnTo>
                    <a:lnTo>
                      <a:pt x="214" y="42"/>
                    </a:lnTo>
                    <a:lnTo>
                      <a:pt x="239" y="46"/>
                    </a:lnTo>
                    <a:lnTo>
                      <a:pt x="264" y="49"/>
                    </a:lnTo>
                    <a:lnTo>
                      <a:pt x="288" y="52"/>
                    </a:lnTo>
                    <a:lnTo>
                      <a:pt x="311" y="54"/>
                    </a:lnTo>
                    <a:lnTo>
                      <a:pt x="334" y="57"/>
                    </a:lnTo>
                    <a:lnTo>
                      <a:pt x="358" y="59"/>
                    </a:lnTo>
                    <a:lnTo>
                      <a:pt x="379" y="59"/>
                    </a:lnTo>
                    <a:lnTo>
                      <a:pt x="401" y="60"/>
                    </a:lnTo>
                    <a:lnTo>
                      <a:pt x="401" y="93"/>
                    </a:lnTo>
                    <a:close/>
                  </a:path>
                </a:pathLst>
              </a:custGeom>
              <a:solidFill>
                <a:srgbClr val="824C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1" name="Freeform 186"/>
              <p:cNvSpPr>
                <a:spLocks/>
              </p:cNvSpPr>
              <p:nvPr/>
            </p:nvSpPr>
            <p:spPr bwMode="auto">
              <a:xfrm>
                <a:off x="3468" y="3289"/>
                <a:ext cx="392" cy="188"/>
              </a:xfrm>
              <a:custGeom>
                <a:avLst/>
                <a:gdLst>
                  <a:gd name="T0" fmla="*/ 392 w 392"/>
                  <a:gd name="T1" fmla="*/ 6 h 375"/>
                  <a:gd name="T2" fmla="*/ 0 w 392"/>
                  <a:gd name="T3" fmla="*/ 24 h 375"/>
                  <a:gd name="T4" fmla="*/ 0 w 392"/>
                  <a:gd name="T5" fmla="*/ 0 h 375"/>
                  <a:gd name="T6" fmla="*/ 27 w 392"/>
                  <a:gd name="T7" fmla="*/ 1 h 375"/>
                  <a:gd name="T8" fmla="*/ 55 w 392"/>
                  <a:gd name="T9" fmla="*/ 1 h 375"/>
                  <a:gd name="T10" fmla="*/ 81 w 392"/>
                  <a:gd name="T11" fmla="*/ 2 h 375"/>
                  <a:gd name="T12" fmla="*/ 108 w 392"/>
                  <a:gd name="T13" fmla="*/ 2 h 375"/>
                  <a:gd name="T14" fmla="*/ 134 w 392"/>
                  <a:gd name="T15" fmla="*/ 2 h 375"/>
                  <a:gd name="T16" fmla="*/ 159 w 392"/>
                  <a:gd name="T17" fmla="*/ 3 h 375"/>
                  <a:gd name="T18" fmla="*/ 185 w 392"/>
                  <a:gd name="T19" fmla="*/ 3 h 375"/>
                  <a:gd name="T20" fmla="*/ 209 w 392"/>
                  <a:gd name="T21" fmla="*/ 3 h 375"/>
                  <a:gd name="T22" fmla="*/ 234 w 392"/>
                  <a:gd name="T23" fmla="*/ 3 h 375"/>
                  <a:gd name="T24" fmla="*/ 257 w 392"/>
                  <a:gd name="T25" fmla="*/ 4 h 375"/>
                  <a:gd name="T26" fmla="*/ 282 w 392"/>
                  <a:gd name="T27" fmla="*/ 4 h 375"/>
                  <a:gd name="T28" fmla="*/ 305 w 392"/>
                  <a:gd name="T29" fmla="*/ 4 h 375"/>
                  <a:gd name="T30" fmla="*/ 327 w 392"/>
                  <a:gd name="T31" fmla="*/ 4 h 375"/>
                  <a:gd name="T32" fmla="*/ 348 w 392"/>
                  <a:gd name="T33" fmla="*/ 4 h 375"/>
                  <a:gd name="T34" fmla="*/ 370 w 392"/>
                  <a:gd name="T35" fmla="*/ 4 h 375"/>
                  <a:gd name="T36" fmla="*/ 392 w 392"/>
                  <a:gd name="T37" fmla="*/ 4 h 375"/>
                  <a:gd name="T38" fmla="*/ 392 w 392"/>
                  <a:gd name="T39" fmla="*/ 6 h 3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2"/>
                  <a:gd name="T61" fmla="*/ 0 h 375"/>
                  <a:gd name="T62" fmla="*/ 392 w 392"/>
                  <a:gd name="T63" fmla="*/ 375 h 3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2" h="375">
                    <a:moveTo>
                      <a:pt x="392" y="91"/>
                    </a:moveTo>
                    <a:lnTo>
                      <a:pt x="0" y="375"/>
                    </a:lnTo>
                    <a:lnTo>
                      <a:pt x="0" y="0"/>
                    </a:lnTo>
                    <a:lnTo>
                      <a:pt x="27" y="6"/>
                    </a:lnTo>
                    <a:lnTo>
                      <a:pt x="55" y="13"/>
                    </a:lnTo>
                    <a:lnTo>
                      <a:pt x="81" y="18"/>
                    </a:lnTo>
                    <a:lnTo>
                      <a:pt x="108" y="24"/>
                    </a:lnTo>
                    <a:lnTo>
                      <a:pt x="134" y="29"/>
                    </a:lnTo>
                    <a:lnTo>
                      <a:pt x="159" y="34"/>
                    </a:lnTo>
                    <a:lnTo>
                      <a:pt x="185" y="37"/>
                    </a:lnTo>
                    <a:lnTo>
                      <a:pt x="209" y="42"/>
                    </a:lnTo>
                    <a:lnTo>
                      <a:pt x="234" y="45"/>
                    </a:lnTo>
                    <a:lnTo>
                      <a:pt x="257" y="49"/>
                    </a:lnTo>
                    <a:lnTo>
                      <a:pt x="282" y="52"/>
                    </a:lnTo>
                    <a:lnTo>
                      <a:pt x="305" y="53"/>
                    </a:lnTo>
                    <a:lnTo>
                      <a:pt x="327" y="55"/>
                    </a:lnTo>
                    <a:lnTo>
                      <a:pt x="348" y="57"/>
                    </a:lnTo>
                    <a:lnTo>
                      <a:pt x="370" y="58"/>
                    </a:lnTo>
                    <a:lnTo>
                      <a:pt x="392" y="60"/>
                    </a:lnTo>
                    <a:lnTo>
                      <a:pt x="392" y="91"/>
                    </a:lnTo>
                    <a:close/>
                  </a:path>
                </a:pathLst>
              </a:custGeom>
              <a:solidFill>
                <a:srgbClr val="8E5B2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2" name="Freeform 187"/>
              <p:cNvSpPr>
                <a:spLocks/>
              </p:cNvSpPr>
              <p:nvPr/>
            </p:nvSpPr>
            <p:spPr bwMode="auto">
              <a:xfrm>
                <a:off x="3470" y="3290"/>
                <a:ext cx="384" cy="184"/>
              </a:xfrm>
              <a:custGeom>
                <a:avLst/>
                <a:gdLst>
                  <a:gd name="T0" fmla="*/ 384 w 384"/>
                  <a:gd name="T1" fmla="*/ 6 h 367"/>
                  <a:gd name="T2" fmla="*/ 0 w 384"/>
                  <a:gd name="T3" fmla="*/ 23 h 367"/>
                  <a:gd name="T4" fmla="*/ 0 w 384"/>
                  <a:gd name="T5" fmla="*/ 0 h 367"/>
                  <a:gd name="T6" fmla="*/ 27 w 384"/>
                  <a:gd name="T7" fmla="*/ 1 h 367"/>
                  <a:gd name="T8" fmla="*/ 54 w 384"/>
                  <a:gd name="T9" fmla="*/ 1 h 367"/>
                  <a:gd name="T10" fmla="*/ 80 w 384"/>
                  <a:gd name="T11" fmla="*/ 2 h 367"/>
                  <a:gd name="T12" fmla="*/ 105 w 384"/>
                  <a:gd name="T13" fmla="*/ 2 h 367"/>
                  <a:gd name="T14" fmla="*/ 131 w 384"/>
                  <a:gd name="T15" fmla="*/ 2 h 367"/>
                  <a:gd name="T16" fmla="*/ 155 w 384"/>
                  <a:gd name="T17" fmla="*/ 3 h 367"/>
                  <a:gd name="T18" fmla="*/ 180 w 384"/>
                  <a:gd name="T19" fmla="*/ 3 h 367"/>
                  <a:gd name="T20" fmla="*/ 205 w 384"/>
                  <a:gd name="T21" fmla="*/ 3 h 367"/>
                  <a:gd name="T22" fmla="*/ 229 w 384"/>
                  <a:gd name="T23" fmla="*/ 3 h 367"/>
                  <a:gd name="T24" fmla="*/ 252 w 384"/>
                  <a:gd name="T25" fmla="*/ 4 h 367"/>
                  <a:gd name="T26" fmla="*/ 275 w 384"/>
                  <a:gd name="T27" fmla="*/ 4 h 367"/>
                  <a:gd name="T28" fmla="*/ 297 w 384"/>
                  <a:gd name="T29" fmla="*/ 4 h 367"/>
                  <a:gd name="T30" fmla="*/ 320 w 384"/>
                  <a:gd name="T31" fmla="*/ 4 h 367"/>
                  <a:gd name="T32" fmla="*/ 342 w 384"/>
                  <a:gd name="T33" fmla="*/ 4 h 367"/>
                  <a:gd name="T34" fmla="*/ 364 w 384"/>
                  <a:gd name="T35" fmla="*/ 4 h 367"/>
                  <a:gd name="T36" fmla="*/ 384 w 384"/>
                  <a:gd name="T37" fmla="*/ 4 h 367"/>
                  <a:gd name="T38" fmla="*/ 384 w 384"/>
                  <a:gd name="T39" fmla="*/ 6 h 3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367"/>
                  <a:gd name="T62" fmla="*/ 384 w 384"/>
                  <a:gd name="T63" fmla="*/ 367 h 3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367">
                    <a:moveTo>
                      <a:pt x="384" y="90"/>
                    </a:moveTo>
                    <a:lnTo>
                      <a:pt x="0" y="367"/>
                    </a:lnTo>
                    <a:lnTo>
                      <a:pt x="0" y="0"/>
                    </a:lnTo>
                    <a:lnTo>
                      <a:pt x="27" y="7"/>
                    </a:lnTo>
                    <a:lnTo>
                      <a:pt x="54" y="13"/>
                    </a:lnTo>
                    <a:lnTo>
                      <a:pt x="80" y="18"/>
                    </a:lnTo>
                    <a:lnTo>
                      <a:pt x="105" y="25"/>
                    </a:lnTo>
                    <a:lnTo>
                      <a:pt x="131" y="30"/>
                    </a:lnTo>
                    <a:lnTo>
                      <a:pt x="155" y="34"/>
                    </a:lnTo>
                    <a:lnTo>
                      <a:pt x="180" y="38"/>
                    </a:lnTo>
                    <a:lnTo>
                      <a:pt x="205" y="41"/>
                    </a:lnTo>
                    <a:lnTo>
                      <a:pt x="229" y="46"/>
                    </a:lnTo>
                    <a:lnTo>
                      <a:pt x="252" y="49"/>
                    </a:lnTo>
                    <a:lnTo>
                      <a:pt x="275" y="51"/>
                    </a:lnTo>
                    <a:lnTo>
                      <a:pt x="297" y="54"/>
                    </a:lnTo>
                    <a:lnTo>
                      <a:pt x="320" y="56"/>
                    </a:lnTo>
                    <a:lnTo>
                      <a:pt x="342" y="57"/>
                    </a:lnTo>
                    <a:lnTo>
                      <a:pt x="364" y="59"/>
                    </a:lnTo>
                    <a:lnTo>
                      <a:pt x="384" y="59"/>
                    </a:lnTo>
                    <a:lnTo>
                      <a:pt x="384" y="90"/>
                    </a:lnTo>
                    <a:close/>
                  </a:path>
                </a:pathLst>
              </a:custGeom>
              <a:solidFill>
                <a:srgbClr val="9B68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3" name="Freeform 188"/>
              <p:cNvSpPr>
                <a:spLocks/>
              </p:cNvSpPr>
              <p:nvPr/>
            </p:nvSpPr>
            <p:spPr bwMode="auto">
              <a:xfrm>
                <a:off x="3472" y="3292"/>
                <a:ext cx="375" cy="179"/>
              </a:xfrm>
              <a:custGeom>
                <a:avLst/>
                <a:gdLst>
                  <a:gd name="T0" fmla="*/ 375 w 375"/>
                  <a:gd name="T1" fmla="*/ 6 h 358"/>
                  <a:gd name="T2" fmla="*/ 0 w 375"/>
                  <a:gd name="T3" fmla="*/ 23 h 358"/>
                  <a:gd name="T4" fmla="*/ 0 w 375"/>
                  <a:gd name="T5" fmla="*/ 0 h 358"/>
                  <a:gd name="T6" fmla="*/ 26 w 375"/>
                  <a:gd name="T7" fmla="*/ 1 h 358"/>
                  <a:gd name="T8" fmla="*/ 52 w 375"/>
                  <a:gd name="T9" fmla="*/ 1 h 358"/>
                  <a:gd name="T10" fmla="*/ 78 w 375"/>
                  <a:gd name="T11" fmla="*/ 1 h 358"/>
                  <a:gd name="T12" fmla="*/ 103 w 375"/>
                  <a:gd name="T13" fmla="*/ 2 h 358"/>
                  <a:gd name="T14" fmla="*/ 127 w 375"/>
                  <a:gd name="T15" fmla="*/ 2 h 358"/>
                  <a:gd name="T16" fmla="*/ 152 w 375"/>
                  <a:gd name="T17" fmla="*/ 2 h 358"/>
                  <a:gd name="T18" fmla="*/ 176 w 375"/>
                  <a:gd name="T19" fmla="*/ 3 h 358"/>
                  <a:gd name="T20" fmla="*/ 200 w 375"/>
                  <a:gd name="T21" fmla="*/ 3 h 358"/>
                  <a:gd name="T22" fmla="*/ 223 w 375"/>
                  <a:gd name="T23" fmla="*/ 3 h 358"/>
                  <a:gd name="T24" fmla="*/ 246 w 375"/>
                  <a:gd name="T25" fmla="*/ 3 h 358"/>
                  <a:gd name="T26" fmla="*/ 269 w 375"/>
                  <a:gd name="T27" fmla="*/ 3 h 358"/>
                  <a:gd name="T28" fmla="*/ 291 w 375"/>
                  <a:gd name="T29" fmla="*/ 3 h 358"/>
                  <a:gd name="T30" fmla="*/ 313 w 375"/>
                  <a:gd name="T31" fmla="*/ 4 h 358"/>
                  <a:gd name="T32" fmla="*/ 334 w 375"/>
                  <a:gd name="T33" fmla="*/ 4 h 358"/>
                  <a:gd name="T34" fmla="*/ 354 w 375"/>
                  <a:gd name="T35" fmla="*/ 4 h 358"/>
                  <a:gd name="T36" fmla="*/ 375 w 375"/>
                  <a:gd name="T37" fmla="*/ 4 h 358"/>
                  <a:gd name="T38" fmla="*/ 375 w 375"/>
                  <a:gd name="T39" fmla="*/ 6 h 3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5"/>
                  <a:gd name="T61" fmla="*/ 0 h 358"/>
                  <a:gd name="T62" fmla="*/ 375 w 375"/>
                  <a:gd name="T63" fmla="*/ 358 h 3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5" h="358">
                    <a:moveTo>
                      <a:pt x="375" y="86"/>
                    </a:moveTo>
                    <a:lnTo>
                      <a:pt x="0" y="358"/>
                    </a:lnTo>
                    <a:lnTo>
                      <a:pt x="0" y="0"/>
                    </a:lnTo>
                    <a:lnTo>
                      <a:pt x="26" y="6"/>
                    </a:lnTo>
                    <a:lnTo>
                      <a:pt x="52" y="11"/>
                    </a:lnTo>
                    <a:lnTo>
                      <a:pt x="78" y="16"/>
                    </a:lnTo>
                    <a:lnTo>
                      <a:pt x="103" y="21"/>
                    </a:lnTo>
                    <a:lnTo>
                      <a:pt x="127" y="26"/>
                    </a:lnTo>
                    <a:lnTo>
                      <a:pt x="152" y="30"/>
                    </a:lnTo>
                    <a:lnTo>
                      <a:pt x="176" y="35"/>
                    </a:lnTo>
                    <a:lnTo>
                      <a:pt x="200" y="39"/>
                    </a:lnTo>
                    <a:lnTo>
                      <a:pt x="223" y="42"/>
                    </a:lnTo>
                    <a:lnTo>
                      <a:pt x="246" y="45"/>
                    </a:lnTo>
                    <a:lnTo>
                      <a:pt x="269" y="48"/>
                    </a:lnTo>
                    <a:lnTo>
                      <a:pt x="291" y="50"/>
                    </a:lnTo>
                    <a:lnTo>
                      <a:pt x="313" y="52"/>
                    </a:lnTo>
                    <a:lnTo>
                      <a:pt x="334" y="53"/>
                    </a:lnTo>
                    <a:lnTo>
                      <a:pt x="354" y="55"/>
                    </a:lnTo>
                    <a:lnTo>
                      <a:pt x="375" y="57"/>
                    </a:lnTo>
                    <a:lnTo>
                      <a:pt x="375" y="86"/>
                    </a:lnTo>
                    <a:close/>
                  </a:path>
                </a:pathLst>
              </a:custGeom>
              <a:solidFill>
                <a:srgbClr val="A577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4" name="Freeform 189"/>
              <p:cNvSpPr>
                <a:spLocks/>
              </p:cNvSpPr>
              <p:nvPr/>
            </p:nvSpPr>
            <p:spPr bwMode="auto">
              <a:xfrm>
                <a:off x="3473" y="3293"/>
                <a:ext cx="367" cy="175"/>
              </a:xfrm>
              <a:custGeom>
                <a:avLst/>
                <a:gdLst>
                  <a:gd name="T0" fmla="*/ 367 w 367"/>
                  <a:gd name="T1" fmla="*/ 5 h 351"/>
                  <a:gd name="T2" fmla="*/ 0 w 367"/>
                  <a:gd name="T3" fmla="*/ 21 h 351"/>
                  <a:gd name="T4" fmla="*/ 0 w 367"/>
                  <a:gd name="T5" fmla="*/ 0 h 351"/>
                  <a:gd name="T6" fmla="*/ 26 w 367"/>
                  <a:gd name="T7" fmla="*/ 0 h 351"/>
                  <a:gd name="T8" fmla="*/ 51 w 367"/>
                  <a:gd name="T9" fmla="*/ 0 h 351"/>
                  <a:gd name="T10" fmla="*/ 76 w 367"/>
                  <a:gd name="T11" fmla="*/ 1 h 351"/>
                  <a:gd name="T12" fmla="*/ 100 w 367"/>
                  <a:gd name="T13" fmla="*/ 1 h 351"/>
                  <a:gd name="T14" fmla="*/ 125 w 367"/>
                  <a:gd name="T15" fmla="*/ 1 h 351"/>
                  <a:gd name="T16" fmla="*/ 149 w 367"/>
                  <a:gd name="T17" fmla="*/ 1 h 351"/>
                  <a:gd name="T18" fmla="*/ 173 w 367"/>
                  <a:gd name="T19" fmla="*/ 2 h 351"/>
                  <a:gd name="T20" fmla="*/ 196 w 367"/>
                  <a:gd name="T21" fmla="*/ 2 h 351"/>
                  <a:gd name="T22" fmla="*/ 219 w 367"/>
                  <a:gd name="T23" fmla="*/ 2 h 351"/>
                  <a:gd name="T24" fmla="*/ 241 w 367"/>
                  <a:gd name="T25" fmla="*/ 2 h 351"/>
                  <a:gd name="T26" fmla="*/ 264 w 367"/>
                  <a:gd name="T27" fmla="*/ 2 h 351"/>
                  <a:gd name="T28" fmla="*/ 284 w 367"/>
                  <a:gd name="T29" fmla="*/ 3 h 351"/>
                  <a:gd name="T30" fmla="*/ 306 w 367"/>
                  <a:gd name="T31" fmla="*/ 3 h 351"/>
                  <a:gd name="T32" fmla="*/ 326 w 367"/>
                  <a:gd name="T33" fmla="*/ 3 h 351"/>
                  <a:gd name="T34" fmla="*/ 346 w 367"/>
                  <a:gd name="T35" fmla="*/ 3 h 351"/>
                  <a:gd name="T36" fmla="*/ 367 w 367"/>
                  <a:gd name="T37" fmla="*/ 3 h 351"/>
                  <a:gd name="T38" fmla="*/ 367 w 367"/>
                  <a:gd name="T39" fmla="*/ 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7"/>
                  <a:gd name="T61" fmla="*/ 0 h 351"/>
                  <a:gd name="T62" fmla="*/ 367 w 367"/>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7" h="351">
                    <a:moveTo>
                      <a:pt x="367" y="85"/>
                    </a:moveTo>
                    <a:lnTo>
                      <a:pt x="0" y="351"/>
                    </a:lnTo>
                    <a:lnTo>
                      <a:pt x="0" y="0"/>
                    </a:lnTo>
                    <a:lnTo>
                      <a:pt x="26" y="7"/>
                    </a:lnTo>
                    <a:lnTo>
                      <a:pt x="51" y="12"/>
                    </a:lnTo>
                    <a:lnTo>
                      <a:pt x="76" y="16"/>
                    </a:lnTo>
                    <a:lnTo>
                      <a:pt x="100" y="21"/>
                    </a:lnTo>
                    <a:lnTo>
                      <a:pt x="125" y="26"/>
                    </a:lnTo>
                    <a:lnTo>
                      <a:pt x="149" y="31"/>
                    </a:lnTo>
                    <a:lnTo>
                      <a:pt x="173" y="34"/>
                    </a:lnTo>
                    <a:lnTo>
                      <a:pt x="196" y="39"/>
                    </a:lnTo>
                    <a:lnTo>
                      <a:pt x="219" y="43"/>
                    </a:lnTo>
                    <a:lnTo>
                      <a:pt x="241" y="46"/>
                    </a:lnTo>
                    <a:lnTo>
                      <a:pt x="264" y="47"/>
                    </a:lnTo>
                    <a:lnTo>
                      <a:pt x="284" y="51"/>
                    </a:lnTo>
                    <a:lnTo>
                      <a:pt x="306" y="52"/>
                    </a:lnTo>
                    <a:lnTo>
                      <a:pt x="326" y="54"/>
                    </a:lnTo>
                    <a:lnTo>
                      <a:pt x="346" y="56"/>
                    </a:lnTo>
                    <a:lnTo>
                      <a:pt x="367" y="56"/>
                    </a:lnTo>
                    <a:lnTo>
                      <a:pt x="367" y="85"/>
                    </a:lnTo>
                    <a:close/>
                  </a:path>
                </a:pathLst>
              </a:custGeom>
              <a:solidFill>
                <a:srgbClr val="B5845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5" name="Freeform 190"/>
              <p:cNvSpPr>
                <a:spLocks/>
              </p:cNvSpPr>
              <p:nvPr/>
            </p:nvSpPr>
            <p:spPr bwMode="auto">
              <a:xfrm>
                <a:off x="1818" y="2688"/>
                <a:ext cx="2460" cy="609"/>
              </a:xfrm>
              <a:custGeom>
                <a:avLst/>
                <a:gdLst>
                  <a:gd name="T0" fmla="*/ 2440 w 2460"/>
                  <a:gd name="T1" fmla="*/ 71 h 1216"/>
                  <a:gd name="T2" fmla="*/ 2393 w 2460"/>
                  <a:gd name="T3" fmla="*/ 73 h 1216"/>
                  <a:gd name="T4" fmla="*/ 2325 w 2460"/>
                  <a:gd name="T5" fmla="*/ 75 h 1216"/>
                  <a:gd name="T6" fmla="*/ 2234 w 2460"/>
                  <a:gd name="T7" fmla="*/ 76 h 1216"/>
                  <a:gd name="T8" fmla="*/ 2123 w 2460"/>
                  <a:gd name="T9" fmla="*/ 77 h 1216"/>
                  <a:gd name="T10" fmla="*/ 1993 w 2460"/>
                  <a:gd name="T11" fmla="*/ 76 h 1216"/>
                  <a:gd name="T12" fmla="*/ 1845 w 2460"/>
                  <a:gd name="T13" fmla="*/ 75 h 1216"/>
                  <a:gd name="T14" fmla="*/ 1681 w 2460"/>
                  <a:gd name="T15" fmla="*/ 73 h 1216"/>
                  <a:gd name="T16" fmla="*/ 1505 w 2460"/>
                  <a:gd name="T17" fmla="*/ 70 h 1216"/>
                  <a:gd name="T18" fmla="*/ 1314 w 2460"/>
                  <a:gd name="T19" fmla="*/ 66 h 1216"/>
                  <a:gd name="T20" fmla="*/ 1113 w 2460"/>
                  <a:gd name="T21" fmla="*/ 62 h 1216"/>
                  <a:gd name="T22" fmla="*/ 961 w 2460"/>
                  <a:gd name="T23" fmla="*/ 58 h 1216"/>
                  <a:gd name="T24" fmla="*/ 815 w 2460"/>
                  <a:gd name="T25" fmla="*/ 53 h 1216"/>
                  <a:gd name="T26" fmla="*/ 677 w 2460"/>
                  <a:gd name="T27" fmla="*/ 49 h 1216"/>
                  <a:gd name="T28" fmla="*/ 548 w 2460"/>
                  <a:gd name="T29" fmla="*/ 44 h 1216"/>
                  <a:gd name="T30" fmla="*/ 430 w 2460"/>
                  <a:gd name="T31" fmla="*/ 40 h 1216"/>
                  <a:gd name="T32" fmla="*/ 322 w 2460"/>
                  <a:gd name="T33" fmla="*/ 35 h 1216"/>
                  <a:gd name="T34" fmla="*/ 228 w 2460"/>
                  <a:gd name="T35" fmla="*/ 30 h 1216"/>
                  <a:gd name="T36" fmla="*/ 149 w 2460"/>
                  <a:gd name="T37" fmla="*/ 26 h 1216"/>
                  <a:gd name="T38" fmla="*/ 85 w 2460"/>
                  <a:gd name="T39" fmla="*/ 21 h 1216"/>
                  <a:gd name="T40" fmla="*/ 37 w 2460"/>
                  <a:gd name="T41" fmla="*/ 17 h 1216"/>
                  <a:gd name="T42" fmla="*/ 6 w 2460"/>
                  <a:gd name="T43" fmla="*/ 13 h 1216"/>
                  <a:gd name="T44" fmla="*/ 4 w 2460"/>
                  <a:gd name="T45" fmla="*/ 8 h 1216"/>
                  <a:gd name="T46" fmla="*/ 33 w 2460"/>
                  <a:gd name="T47" fmla="*/ 5 h 1216"/>
                  <a:gd name="T48" fmla="*/ 85 w 2460"/>
                  <a:gd name="T49" fmla="*/ 3 h 1216"/>
                  <a:gd name="T50" fmla="*/ 162 w 2460"/>
                  <a:gd name="T51" fmla="*/ 1 h 1216"/>
                  <a:gd name="T52" fmla="*/ 260 w 2460"/>
                  <a:gd name="T53" fmla="*/ 1 h 1216"/>
                  <a:gd name="T54" fmla="*/ 377 w 2460"/>
                  <a:gd name="T55" fmla="*/ 1 h 1216"/>
                  <a:gd name="T56" fmla="*/ 513 w 2460"/>
                  <a:gd name="T57" fmla="*/ 1 h 1216"/>
                  <a:gd name="T58" fmla="*/ 667 w 2460"/>
                  <a:gd name="T59" fmla="*/ 3 h 1216"/>
                  <a:gd name="T60" fmla="*/ 835 w 2460"/>
                  <a:gd name="T61" fmla="*/ 5 h 1216"/>
                  <a:gd name="T62" fmla="*/ 1017 w 2460"/>
                  <a:gd name="T63" fmla="*/ 8 h 1216"/>
                  <a:gd name="T64" fmla="*/ 1211 w 2460"/>
                  <a:gd name="T65" fmla="*/ 12 h 1216"/>
                  <a:gd name="T66" fmla="*/ 1398 w 2460"/>
                  <a:gd name="T67" fmla="*/ 17 h 1216"/>
                  <a:gd name="T68" fmla="*/ 1548 w 2460"/>
                  <a:gd name="T69" fmla="*/ 21 h 1216"/>
                  <a:gd name="T70" fmla="*/ 1692 w 2460"/>
                  <a:gd name="T71" fmla="*/ 25 h 1216"/>
                  <a:gd name="T72" fmla="*/ 1826 w 2460"/>
                  <a:gd name="T73" fmla="*/ 30 h 1216"/>
                  <a:gd name="T74" fmla="*/ 1952 w 2460"/>
                  <a:gd name="T75" fmla="*/ 34 h 1216"/>
                  <a:gd name="T76" fmla="*/ 2066 w 2460"/>
                  <a:gd name="T77" fmla="*/ 39 h 1216"/>
                  <a:gd name="T78" fmla="*/ 2169 w 2460"/>
                  <a:gd name="T79" fmla="*/ 44 h 1216"/>
                  <a:gd name="T80" fmla="*/ 2259 w 2460"/>
                  <a:gd name="T81" fmla="*/ 48 h 1216"/>
                  <a:gd name="T82" fmla="*/ 2334 w 2460"/>
                  <a:gd name="T83" fmla="*/ 53 h 1216"/>
                  <a:gd name="T84" fmla="*/ 2392 w 2460"/>
                  <a:gd name="T85" fmla="*/ 57 h 1216"/>
                  <a:gd name="T86" fmla="*/ 2434 w 2460"/>
                  <a:gd name="T87" fmla="*/ 61 h 1216"/>
                  <a:gd name="T88" fmla="*/ 2460 w 2460"/>
                  <a:gd name="T89" fmla="*/ 66 h 12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60"/>
                  <a:gd name="T136" fmla="*/ 0 h 1216"/>
                  <a:gd name="T137" fmla="*/ 2460 w 2460"/>
                  <a:gd name="T138" fmla="*/ 1216 h 12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60" h="1216">
                    <a:moveTo>
                      <a:pt x="2456" y="1097"/>
                    </a:moveTo>
                    <a:lnTo>
                      <a:pt x="2448" y="1114"/>
                    </a:lnTo>
                    <a:lnTo>
                      <a:pt x="2440" y="1128"/>
                    </a:lnTo>
                    <a:lnTo>
                      <a:pt x="2427" y="1143"/>
                    </a:lnTo>
                    <a:lnTo>
                      <a:pt x="2412" y="1154"/>
                    </a:lnTo>
                    <a:lnTo>
                      <a:pt x="2393" y="1167"/>
                    </a:lnTo>
                    <a:lnTo>
                      <a:pt x="2373" y="1177"/>
                    </a:lnTo>
                    <a:lnTo>
                      <a:pt x="2350" y="1187"/>
                    </a:lnTo>
                    <a:lnTo>
                      <a:pt x="2325" y="1195"/>
                    </a:lnTo>
                    <a:lnTo>
                      <a:pt x="2298" y="1202"/>
                    </a:lnTo>
                    <a:lnTo>
                      <a:pt x="2268" y="1207"/>
                    </a:lnTo>
                    <a:lnTo>
                      <a:pt x="2234" y="1211"/>
                    </a:lnTo>
                    <a:lnTo>
                      <a:pt x="2200" y="1215"/>
                    </a:lnTo>
                    <a:lnTo>
                      <a:pt x="2162" y="1216"/>
                    </a:lnTo>
                    <a:lnTo>
                      <a:pt x="2123" y="1216"/>
                    </a:lnTo>
                    <a:lnTo>
                      <a:pt x="2082" y="1216"/>
                    </a:lnTo>
                    <a:lnTo>
                      <a:pt x="2039" y="1213"/>
                    </a:lnTo>
                    <a:lnTo>
                      <a:pt x="1993" y="1210"/>
                    </a:lnTo>
                    <a:lnTo>
                      <a:pt x="1945" y="1205"/>
                    </a:lnTo>
                    <a:lnTo>
                      <a:pt x="1896" y="1198"/>
                    </a:lnTo>
                    <a:lnTo>
                      <a:pt x="1845" y="1190"/>
                    </a:lnTo>
                    <a:lnTo>
                      <a:pt x="1793" y="1182"/>
                    </a:lnTo>
                    <a:lnTo>
                      <a:pt x="1738" y="1171"/>
                    </a:lnTo>
                    <a:lnTo>
                      <a:pt x="1681" y="1158"/>
                    </a:lnTo>
                    <a:lnTo>
                      <a:pt x="1624" y="1145"/>
                    </a:lnTo>
                    <a:lnTo>
                      <a:pt x="1564" y="1128"/>
                    </a:lnTo>
                    <a:lnTo>
                      <a:pt x="1505" y="1112"/>
                    </a:lnTo>
                    <a:lnTo>
                      <a:pt x="1443" y="1094"/>
                    </a:lnTo>
                    <a:lnTo>
                      <a:pt x="1379" y="1073"/>
                    </a:lnTo>
                    <a:lnTo>
                      <a:pt x="1314" y="1052"/>
                    </a:lnTo>
                    <a:lnTo>
                      <a:pt x="1249" y="1029"/>
                    </a:lnTo>
                    <a:lnTo>
                      <a:pt x="1181" y="1003"/>
                    </a:lnTo>
                    <a:lnTo>
                      <a:pt x="1113" y="977"/>
                    </a:lnTo>
                    <a:lnTo>
                      <a:pt x="1061" y="955"/>
                    </a:lnTo>
                    <a:lnTo>
                      <a:pt x="1010" y="934"/>
                    </a:lnTo>
                    <a:lnTo>
                      <a:pt x="961" y="913"/>
                    </a:lnTo>
                    <a:lnTo>
                      <a:pt x="911" y="890"/>
                    </a:lnTo>
                    <a:lnTo>
                      <a:pt x="862" y="867"/>
                    </a:lnTo>
                    <a:lnTo>
                      <a:pt x="815" y="844"/>
                    </a:lnTo>
                    <a:lnTo>
                      <a:pt x="768" y="822"/>
                    </a:lnTo>
                    <a:lnTo>
                      <a:pt x="722" y="797"/>
                    </a:lnTo>
                    <a:lnTo>
                      <a:pt x="677" y="773"/>
                    </a:lnTo>
                    <a:lnTo>
                      <a:pt x="632" y="750"/>
                    </a:lnTo>
                    <a:lnTo>
                      <a:pt x="590" y="725"/>
                    </a:lnTo>
                    <a:lnTo>
                      <a:pt x="548" y="701"/>
                    </a:lnTo>
                    <a:lnTo>
                      <a:pt x="508" y="676"/>
                    </a:lnTo>
                    <a:lnTo>
                      <a:pt x="467" y="650"/>
                    </a:lnTo>
                    <a:lnTo>
                      <a:pt x="430" y="626"/>
                    </a:lnTo>
                    <a:lnTo>
                      <a:pt x="393" y="601"/>
                    </a:lnTo>
                    <a:lnTo>
                      <a:pt x="357" y="577"/>
                    </a:lnTo>
                    <a:lnTo>
                      <a:pt x="322" y="553"/>
                    </a:lnTo>
                    <a:lnTo>
                      <a:pt x="291" y="526"/>
                    </a:lnTo>
                    <a:lnTo>
                      <a:pt x="259" y="502"/>
                    </a:lnTo>
                    <a:lnTo>
                      <a:pt x="228" y="477"/>
                    </a:lnTo>
                    <a:lnTo>
                      <a:pt x="201" y="453"/>
                    </a:lnTo>
                    <a:lnTo>
                      <a:pt x="173" y="430"/>
                    </a:lnTo>
                    <a:lnTo>
                      <a:pt x="149" y="406"/>
                    </a:lnTo>
                    <a:lnTo>
                      <a:pt x="126" y="381"/>
                    </a:lnTo>
                    <a:lnTo>
                      <a:pt x="104" y="358"/>
                    </a:lnTo>
                    <a:lnTo>
                      <a:pt x="85" y="336"/>
                    </a:lnTo>
                    <a:lnTo>
                      <a:pt x="68" y="313"/>
                    </a:lnTo>
                    <a:lnTo>
                      <a:pt x="52" y="290"/>
                    </a:lnTo>
                    <a:lnTo>
                      <a:pt x="37" y="269"/>
                    </a:lnTo>
                    <a:lnTo>
                      <a:pt x="26" y="248"/>
                    </a:lnTo>
                    <a:lnTo>
                      <a:pt x="16" y="226"/>
                    </a:lnTo>
                    <a:lnTo>
                      <a:pt x="6" y="197"/>
                    </a:lnTo>
                    <a:lnTo>
                      <a:pt x="0" y="169"/>
                    </a:lnTo>
                    <a:lnTo>
                      <a:pt x="0" y="143"/>
                    </a:lnTo>
                    <a:lnTo>
                      <a:pt x="4" y="120"/>
                    </a:lnTo>
                    <a:lnTo>
                      <a:pt x="11" y="104"/>
                    </a:lnTo>
                    <a:lnTo>
                      <a:pt x="20" y="89"/>
                    </a:lnTo>
                    <a:lnTo>
                      <a:pt x="33" y="75"/>
                    </a:lnTo>
                    <a:lnTo>
                      <a:pt x="47" y="62"/>
                    </a:lnTo>
                    <a:lnTo>
                      <a:pt x="65" y="50"/>
                    </a:lnTo>
                    <a:lnTo>
                      <a:pt x="85" y="40"/>
                    </a:lnTo>
                    <a:lnTo>
                      <a:pt x="108" y="31"/>
                    </a:lnTo>
                    <a:lnTo>
                      <a:pt x="134" y="22"/>
                    </a:lnTo>
                    <a:lnTo>
                      <a:pt x="162" y="16"/>
                    </a:lnTo>
                    <a:lnTo>
                      <a:pt x="192" y="9"/>
                    </a:lnTo>
                    <a:lnTo>
                      <a:pt x="224" y="5"/>
                    </a:lnTo>
                    <a:lnTo>
                      <a:pt x="260" y="3"/>
                    </a:lnTo>
                    <a:lnTo>
                      <a:pt x="296" y="0"/>
                    </a:lnTo>
                    <a:lnTo>
                      <a:pt x="335" y="0"/>
                    </a:lnTo>
                    <a:lnTo>
                      <a:pt x="377" y="1"/>
                    </a:lnTo>
                    <a:lnTo>
                      <a:pt x="421" y="3"/>
                    </a:lnTo>
                    <a:lnTo>
                      <a:pt x="466" y="6"/>
                    </a:lnTo>
                    <a:lnTo>
                      <a:pt x="513" y="11"/>
                    </a:lnTo>
                    <a:lnTo>
                      <a:pt x="563" y="18"/>
                    </a:lnTo>
                    <a:lnTo>
                      <a:pt x="613" y="26"/>
                    </a:lnTo>
                    <a:lnTo>
                      <a:pt x="667" y="35"/>
                    </a:lnTo>
                    <a:lnTo>
                      <a:pt x="720" y="47"/>
                    </a:lnTo>
                    <a:lnTo>
                      <a:pt x="777" y="58"/>
                    </a:lnTo>
                    <a:lnTo>
                      <a:pt x="835" y="73"/>
                    </a:lnTo>
                    <a:lnTo>
                      <a:pt x="894" y="88"/>
                    </a:lnTo>
                    <a:lnTo>
                      <a:pt x="955" y="104"/>
                    </a:lnTo>
                    <a:lnTo>
                      <a:pt x="1017" y="124"/>
                    </a:lnTo>
                    <a:lnTo>
                      <a:pt x="1079" y="143"/>
                    </a:lnTo>
                    <a:lnTo>
                      <a:pt x="1144" y="164"/>
                    </a:lnTo>
                    <a:lnTo>
                      <a:pt x="1211" y="187"/>
                    </a:lnTo>
                    <a:lnTo>
                      <a:pt x="1278" y="213"/>
                    </a:lnTo>
                    <a:lnTo>
                      <a:pt x="1346" y="239"/>
                    </a:lnTo>
                    <a:lnTo>
                      <a:pt x="1398" y="261"/>
                    </a:lnTo>
                    <a:lnTo>
                      <a:pt x="1448" y="282"/>
                    </a:lnTo>
                    <a:lnTo>
                      <a:pt x="1498" y="303"/>
                    </a:lnTo>
                    <a:lnTo>
                      <a:pt x="1548" y="326"/>
                    </a:lnTo>
                    <a:lnTo>
                      <a:pt x="1596" y="349"/>
                    </a:lnTo>
                    <a:lnTo>
                      <a:pt x="1644" y="371"/>
                    </a:lnTo>
                    <a:lnTo>
                      <a:pt x="1692" y="394"/>
                    </a:lnTo>
                    <a:lnTo>
                      <a:pt x="1738" y="419"/>
                    </a:lnTo>
                    <a:lnTo>
                      <a:pt x="1783" y="442"/>
                    </a:lnTo>
                    <a:lnTo>
                      <a:pt x="1826" y="466"/>
                    </a:lnTo>
                    <a:lnTo>
                      <a:pt x="1870" y="491"/>
                    </a:lnTo>
                    <a:lnTo>
                      <a:pt x="1912" y="515"/>
                    </a:lnTo>
                    <a:lnTo>
                      <a:pt x="1952" y="539"/>
                    </a:lnTo>
                    <a:lnTo>
                      <a:pt x="1991" y="564"/>
                    </a:lnTo>
                    <a:lnTo>
                      <a:pt x="2030" y="590"/>
                    </a:lnTo>
                    <a:lnTo>
                      <a:pt x="2066" y="614"/>
                    </a:lnTo>
                    <a:lnTo>
                      <a:pt x="2103" y="639"/>
                    </a:lnTo>
                    <a:lnTo>
                      <a:pt x="2137" y="663"/>
                    </a:lnTo>
                    <a:lnTo>
                      <a:pt x="2169" y="688"/>
                    </a:lnTo>
                    <a:lnTo>
                      <a:pt x="2201" y="714"/>
                    </a:lnTo>
                    <a:lnTo>
                      <a:pt x="2231" y="738"/>
                    </a:lnTo>
                    <a:lnTo>
                      <a:pt x="2259" y="763"/>
                    </a:lnTo>
                    <a:lnTo>
                      <a:pt x="2285" y="786"/>
                    </a:lnTo>
                    <a:lnTo>
                      <a:pt x="2311" y="810"/>
                    </a:lnTo>
                    <a:lnTo>
                      <a:pt x="2334" y="835"/>
                    </a:lnTo>
                    <a:lnTo>
                      <a:pt x="2356" y="857"/>
                    </a:lnTo>
                    <a:lnTo>
                      <a:pt x="2375" y="880"/>
                    </a:lnTo>
                    <a:lnTo>
                      <a:pt x="2392" y="903"/>
                    </a:lnTo>
                    <a:lnTo>
                      <a:pt x="2408" y="926"/>
                    </a:lnTo>
                    <a:lnTo>
                      <a:pt x="2422" y="949"/>
                    </a:lnTo>
                    <a:lnTo>
                      <a:pt x="2434" y="970"/>
                    </a:lnTo>
                    <a:lnTo>
                      <a:pt x="2444" y="991"/>
                    </a:lnTo>
                    <a:lnTo>
                      <a:pt x="2454" y="1021"/>
                    </a:lnTo>
                    <a:lnTo>
                      <a:pt x="2460" y="1048"/>
                    </a:lnTo>
                    <a:lnTo>
                      <a:pt x="2460" y="1074"/>
                    </a:lnTo>
                    <a:lnTo>
                      <a:pt x="2456" y="1097"/>
                    </a:lnTo>
                    <a:close/>
                  </a:path>
                </a:pathLst>
              </a:custGeom>
              <a:solidFill>
                <a:srgbClr val="4207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6" name="Freeform 191"/>
              <p:cNvSpPr>
                <a:spLocks/>
              </p:cNvSpPr>
              <p:nvPr/>
            </p:nvSpPr>
            <p:spPr bwMode="auto">
              <a:xfrm>
                <a:off x="1822" y="2690"/>
                <a:ext cx="2444" cy="604"/>
              </a:xfrm>
              <a:custGeom>
                <a:avLst/>
                <a:gdLst>
                  <a:gd name="T0" fmla="*/ 2424 w 2444"/>
                  <a:gd name="T1" fmla="*/ 70 h 1208"/>
                  <a:gd name="T2" fmla="*/ 2379 w 2444"/>
                  <a:gd name="T3" fmla="*/ 73 h 1208"/>
                  <a:gd name="T4" fmla="*/ 2310 w 2444"/>
                  <a:gd name="T5" fmla="*/ 75 h 1208"/>
                  <a:gd name="T6" fmla="*/ 2220 w 2444"/>
                  <a:gd name="T7" fmla="*/ 76 h 1208"/>
                  <a:gd name="T8" fmla="*/ 2109 w 2444"/>
                  <a:gd name="T9" fmla="*/ 76 h 1208"/>
                  <a:gd name="T10" fmla="*/ 1980 w 2444"/>
                  <a:gd name="T11" fmla="*/ 75 h 1208"/>
                  <a:gd name="T12" fmla="*/ 1832 w 2444"/>
                  <a:gd name="T13" fmla="*/ 74 h 1208"/>
                  <a:gd name="T14" fmla="*/ 1670 w 2444"/>
                  <a:gd name="T15" fmla="*/ 72 h 1208"/>
                  <a:gd name="T16" fmla="*/ 1495 w 2444"/>
                  <a:gd name="T17" fmla="*/ 69 h 1208"/>
                  <a:gd name="T18" fmla="*/ 1305 w 2444"/>
                  <a:gd name="T19" fmla="*/ 66 h 1208"/>
                  <a:gd name="T20" fmla="*/ 1106 w 2444"/>
                  <a:gd name="T21" fmla="*/ 61 h 1208"/>
                  <a:gd name="T22" fmla="*/ 955 w 2444"/>
                  <a:gd name="T23" fmla="*/ 57 h 1208"/>
                  <a:gd name="T24" fmla="*/ 811 w 2444"/>
                  <a:gd name="T25" fmla="*/ 53 h 1208"/>
                  <a:gd name="T26" fmla="*/ 673 w 2444"/>
                  <a:gd name="T27" fmla="*/ 48 h 1208"/>
                  <a:gd name="T28" fmla="*/ 546 w 2444"/>
                  <a:gd name="T29" fmla="*/ 44 h 1208"/>
                  <a:gd name="T30" fmla="*/ 427 w 2444"/>
                  <a:gd name="T31" fmla="*/ 39 h 1208"/>
                  <a:gd name="T32" fmla="*/ 321 w 2444"/>
                  <a:gd name="T33" fmla="*/ 35 h 1208"/>
                  <a:gd name="T34" fmla="*/ 229 w 2444"/>
                  <a:gd name="T35" fmla="*/ 30 h 1208"/>
                  <a:gd name="T36" fmla="*/ 149 w 2444"/>
                  <a:gd name="T37" fmla="*/ 26 h 1208"/>
                  <a:gd name="T38" fmla="*/ 85 w 2444"/>
                  <a:gd name="T39" fmla="*/ 21 h 1208"/>
                  <a:gd name="T40" fmla="*/ 38 w 2444"/>
                  <a:gd name="T41" fmla="*/ 17 h 1208"/>
                  <a:gd name="T42" fmla="*/ 6 w 2444"/>
                  <a:gd name="T43" fmla="*/ 12 h 1208"/>
                  <a:gd name="T44" fmla="*/ 4 w 2444"/>
                  <a:gd name="T45" fmla="*/ 8 h 1208"/>
                  <a:gd name="T46" fmla="*/ 33 w 2444"/>
                  <a:gd name="T47" fmla="*/ 5 h 1208"/>
                  <a:gd name="T48" fmla="*/ 85 w 2444"/>
                  <a:gd name="T49" fmla="*/ 3 h 1208"/>
                  <a:gd name="T50" fmla="*/ 162 w 2444"/>
                  <a:gd name="T51" fmla="*/ 1 h 1208"/>
                  <a:gd name="T52" fmla="*/ 259 w 2444"/>
                  <a:gd name="T53" fmla="*/ 1 h 1208"/>
                  <a:gd name="T54" fmla="*/ 376 w 2444"/>
                  <a:gd name="T55" fmla="*/ 0 h 1208"/>
                  <a:gd name="T56" fmla="*/ 511 w 2444"/>
                  <a:gd name="T57" fmla="*/ 1 h 1208"/>
                  <a:gd name="T58" fmla="*/ 663 w 2444"/>
                  <a:gd name="T59" fmla="*/ 3 h 1208"/>
                  <a:gd name="T60" fmla="*/ 829 w 2444"/>
                  <a:gd name="T61" fmla="*/ 5 h 1208"/>
                  <a:gd name="T62" fmla="*/ 1010 w 2444"/>
                  <a:gd name="T63" fmla="*/ 8 h 1208"/>
                  <a:gd name="T64" fmla="*/ 1203 w 2444"/>
                  <a:gd name="T65" fmla="*/ 12 h 1208"/>
                  <a:gd name="T66" fmla="*/ 1388 w 2444"/>
                  <a:gd name="T67" fmla="*/ 17 h 1208"/>
                  <a:gd name="T68" fmla="*/ 1538 w 2444"/>
                  <a:gd name="T69" fmla="*/ 21 h 1208"/>
                  <a:gd name="T70" fmla="*/ 1680 w 2444"/>
                  <a:gd name="T71" fmla="*/ 25 h 1208"/>
                  <a:gd name="T72" fmla="*/ 1815 w 2444"/>
                  <a:gd name="T73" fmla="*/ 29 h 1208"/>
                  <a:gd name="T74" fmla="*/ 1939 w 2444"/>
                  <a:gd name="T75" fmla="*/ 34 h 1208"/>
                  <a:gd name="T76" fmla="*/ 2054 w 2444"/>
                  <a:gd name="T77" fmla="*/ 38 h 1208"/>
                  <a:gd name="T78" fmla="*/ 2155 w 2444"/>
                  <a:gd name="T79" fmla="*/ 43 h 1208"/>
                  <a:gd name="T80" fmla="*/ 2245 w 2444"/>
                  <a:gd name="T81" fmla="*/ 48 h 1208"/>
                  <a:gd name="T82" fmla="*/ 2319 w 2444"/>
                  <a:gd name="T83" fmla="*/ 52 h 1208"/>
                  <a:gd name="T84" fmla="*/ 2376 w 2444"/>
                  <a:gd name="T85" fmla="*/ 56 h 1208"/>
                  <a:gd name="T86" fmla="*/ 2418 w 2444"/>
                  <a:gd name="T87" fmla="*/ 60 h 1208"/>
                  <a:gd name="T88" fmla="*/ 2443 w 2444"/>
                  <a:gd name="T89" fmla="*/ 65 h 1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4"/>
                  <a:gd name="T136" fmla="*/ 0 h 1208"/>
                  <a:gd name="T137" fmla="*/ 2444 w 2444"/>
                  <a:gd name="T138" fmla="*/ 1208 h 1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4" h="1208">
                    <a:moveTo>
                      <a:pt x="2440" y="1089"/>
                    </a:moveTo>
                    <a:lnTo>
                      <a:pt x="2433" y="1106"/>
                    </a:lnTo>
                    <a:lnTo>
                      <a:pt x="2424" y="1120"/>
                    </a:lnTo>
                    <a:lnTo>
                      <a:pt x="2411" y="1133"/>
                    </a:lnTo>
                    <a:lnTo>
                      <a:pt x="2397" y="1146"/>
                    </a:lnTo>
                    <a:lnTo>
                      <a:pt x="2379" y="1158"/>
                    </a:lnTo>
                    <a:lnTo>
                      <a:pt x="2359" y="1169"/>
                    </a:lnTo>
                    <a:lnTo>
                      <a:pt x="2336" y="1177"/>
                    </a:lnTo>
                    <a:lnTo>
                      <a:pt x="2310" y="1186"/>
                    </a:lnTo>
                    <a:lnTo>
                      <a:pt x="2282" y="1192"/>
                    </a:lnTo>
                    <a:lnTo>
                      <a:pt x="2252" y="1199"/>
                    </a:lnTo>
                    <a:lnTo>
                      <a:pt x="2220" y="1202"/>
                    </a:lnTo>
                    <a:lnTo>
                      <a:pt x="2185" y="1205"/>
                    </a:lnTo>
                    <a:lnTo>
                      <a:pt x="2148" y="1207"/>
                    </a:lnTo>
                    <a:lnTo>
                      <a:pt x="2109" y="1208"/>
                    </a:lnTo>
                    <a:lnTo>
                      <a:pt x="2068" y="1207"/>
                    </a:lnTo>
                    <a:lnTo>
                      <a:pt x="2025" y="1205"/>
                    </a:lnTo>
                    <a:lnTo>
                      <a:pt x="1980" y="1200"/>
                    </a:lnTo>
                    <a:lnTo>
                      <a:pt x="1932" y="1195"/>
                    </a:lnTo>
                    <a:lnTo>
                      <a:pt x="1884" y="1189"/>
                    </a:lnTo>
                    <a:lnTo>
                      <a:pt x="1832" y="1182"/>
                    </a:lnTo>
                    <a:lnTo>
                      <a:pt x="1780" y="1173"/>
                    </a:lnTo>
                    <a:lnTo>
                      <a:pt x="1727" y="1161"/>
                    </a:lnTo>
                    <a:lnTo>
                      <a:pt x="1670" y="1150"/>
                    </a:lnTo>
                    <a:lnTo>
                      <a:pt x="1614" y="1135"/>
                    </a:lnTo>
                    <a:lnTo>
                      <a:pt x="1554" y="1120"/>
                    </a:lnTo>
                    <a:lnTo>
                      <a:pt x="1495" y="1104"/>
                    </a:lnTo>
                    <a:lnTo>
                      <a:pt x="1433" y="1084"/>
                    </a:lnTo>
                    <a:lnTo>
                      <a:pt x="1369" y="1065"/>
                    </a:lnTo>
                    <a:lnTo>
                      <a:pt x="1305" y="1044"/>
                    </a:lnTo>
                    <a:lnTo>
                      <a:pt x="1240" y="1021"/>
                    </a:lnTo>
                    <a:lnTo>
                      <a:pt x="1174" y="995"/>
                    </a:lnTo>
                    <a:lnTo>
                      <a:pt x="1106" y="969"/>
                    </a:lnTo>
                    <a:lnTo>
                      <a:pt x="1055" y="947"/>
                    </a:lnTo>
                    <a:lnTo>
                      <a:pt x="1004" y="926"/>
                    </a:lnTo>
                    <a:lnTo>
                      <a:pt x="955" y="905"/>
                    </a:lnTo>
                    <a:lnTo>
                      <a:pt x="906" y="882"/>
                    </a:lnTo>
                    <a:lnTo>
                      <a:pt x="857" y="861"/>
                    </a:lnTo>
                    <a:lnTo>
                      <a:pt x="811" y="838"/>
                    </a:lnTo>
                    <a:lnTo>
                      <a:pt x="764" y="814"/>
                    </a:lnTo>
                    <a:lnTo>
                      <a:pt x="718" y="791"/>
                    </a:lnTo>
                    <a:lnTo>
                      <a:pt x="673" y="768"/>
                    </a:lnTo>
                    <a:lnTo>
                      <a:pt x="630" y="744"/>
                    </a:lnTo>
                    <a:lnTo>
                      <a:pt x="586" y="719"/>
                    </a:lnTo>
                    <a:lnTo>
                      <a:pt x="546" y="695"/>
                    </a:lnTo>
                    <a:lnTo>
                      <a:pt x="505" y="670"/>
                    </a:lnTo>
                    <a:lnTo>
                      <a:pt x="466" y="646"/>
                    </a:lnTo>
                    <a:lnTo>
                      <a:pt x="427" y="621"/>
                    </a:lnTo>
                    <a:lnTo>
                      <a:pt x="391" y="597"/>
                    </a:lnTo>
                    <a:lnTo>
                      <a:pt x="356" y="572"/>
                    </a:lnTo>
                    <a:lnTo>
                      <a:pt x="321" y="548"/>
                    </a:lnTo>
                    <a:lnTo>
                      <a:pt x="290" y="523"/>
                    </a:lnTo>
                    <a:lnTo>
                      <a:pt x="258" y="499"/>
                    </a:lnTo>
                    <a:lnTo>
                      <a:pt x="229" y="474"/>
                    </a:lnTo>
                    <a:lnTo>
                      <a:pt x="200" y="450"/>
                    </a:lnTo>
                    <a:lnTo>
                      <a:pt x="174" y="426"/>
                    </a:lnTo>
                    <a:lnTo>
                      <a:pt x="149" y="403"/>
                    </a:lnTo>
                    <a:lnTo>
                      <a:pt x="126" y="378"/>
                    </a:lnTo>
                    <a:lnTo>
                      <a:pt x="104" y="355"/>
                    </a:lnTo>
                    <a:lnTo>
                      <a:pt x="85" y="333"/>
                    </a:lnTo>
                    <a:lnTo>
                      <a:pt x="68" y="310"/>
                    </a:lnTo>
                    <a:lnTo>
                      <a:pt x="52" y="287"/>
                    </a:lnTo>
                    <a:lnTo>
                      <a:pt x="38" y="266"/>
                    </a:lnTo>
                    <a:lnTo>
                      <a:pt x="26" y="245"/>
                    </a:lnTo>
                    <a:lnTo>
                      <a:pt x="16" y="223"/>
                    </a:lnTo>
                    <a:lnTo>
                      <a:pt x="6" y="194"/>
                    </a:lnTo>
                    <a:lnTo>
                      <a:pt x="0" y="168"/>
                    </a:lnTo>
                    <a:lnTo>
                      <a:pt x="0" y="142"/>
                    </a:lnTo>
                    <a:lnTo>
                      <a:pt x="4" y="119"/>
                    </a:lnTo>
                    <a:lnTo>
                      <a:pt x="12" y="103"/>
                    </a:lnTo>
                    <a:lnTo>
                      <a:pt x="20" y="88"/>
                    </a:lnTo>
                    <a:lnTo>
                      <a:pt x="33" y="73"/>
                    </a:lnTo>
                    <a:lnTo>
                      <a:pt x="48" y="60"/>
                    </a:lnTo>
                    <a:lnTo>
                      <a:pt x="65" y="49"/>
                    </a:lnTo>
                    <a:lnTo>
                      <a:pt x="85" y="39"/>
                    </a:lnTo>
                    <a:lnTo>
                      <a:pt x="109" y="29"/>
                    </a:lnTo>
                    <a:lnTo>
                      <a:pt x="135" y="21"/>
                    </a:lnTo>
                    <a:lnTo>
                      <a:pt x="162" y="15"/>
                    </a:lnTo>
                    <a:lnTo>
                      <a:pt x="193" y="10"/>
                    </a:lnTo>
                    <a:lnTo>
                      <a:pt x="224" y="5"/>
                    </a:lnTo>
                    <a:lnTo>
                      <a:pt x="259" y="2"/>
                    </a:lnTo>
                    <a:lnTo>
                      <a:pt x="295" y="0"/>
                    </a:lnTo>
                    <a:lnTo>
                      <a:pt x="334" y="0"/>
                    </a:lnTo>
                    <a:lnTo>
                      <a:pt x="376" y="0"/>
                    </a:lnTo>
                    <a:lnTo>
                      <a:pt x="420" y="2"/>
                    </a:lnTo>
                    <a:lnTo>
                      <a:pt x="465" y="6"/>
                    </a:lnTo>
                    <a:lnTo>
                      <a:pt x="511" y="11"/>
                    </a:lnTo>
                    <a:lnTo>
                      <a:pt x="560" y="18"/>
                    </a:lnTo>
                    <a:lnTo>
                      <a:pt x="611" y="24"/>
                    </a:lnTo>
                    <a:lnTo>
                      <a:pt x="663" y="34"/>
                    </a:lnTo>
                    <a:lnTo>
                      <a:pt x="716" y="46"/>
                    </a:lnTo>
                    <a:lnTo>
                      <a:pt x="773" y="57"/>
                    </a:lnTo>
                    <a:lnTo>
                      <a:pt x="829" y="72"/>
                    </a:lnTo>
                    <a:lnTo>
                      <a:pt x="889" y="86"/>
                    </a:lnTo>
                    <a:lnTo>
                      <a:pt x="949" y="103"/>
                    </a:lnTo>
                    <a:lnTo>
                      <a:pt x="1010" y="122"/>
                    </a:lnTo>
                    <a:lnTo>
                      <a:pt x="1074" y="142"/>
                    </a:lnTo>
                    <a:lnTo>
                      <a:pt x="1138" y="163"/>
                    </a:lnTo>
                    <a:lnTo>
                      <a:pt x="1203" y="186"/>
                    </a:lnTo>
                    <a:lnTo>
                      <a:pt x="1269" y="212"/>
                    </a:lnTo>
                    <a:lnTo>
                      <a:pt x="1337" y="238"/>
                    </a:lnTo>
                    <a:lnTo>
                      <a:pt x="1388" y="259"/>
                    </a:lnTo>
                    <a:lnTo>
                      <a:pt x="1439" y="280"/>
                    </a:lnTo>
                    <a:lnTo>
                      <a:pt x="1489" y="302"/>
                    </a:lnTo>
                    <a:lnTo>
                      <a:pt x="1538" y="323"/>
                    </a:lnTo>
                    <a:lnTo>
                      <a:pt x="1586" y="346"/>
                    </a:lnTo>
                    <a:lnTo>
                      <a:pt x="1634" y="368"/>
                    </a:lnTo>
                    <a:lnTo>
                      <a:pt x="1680" y="391"/>
                    </a:lnTo>
                    <a:lnTo>
                      <a:pt x="1727" y="414"/>
                    </a:lnTo>
                    <a:lnTo>
                      <a:pt x="1770" y="439"/>
                    </a:lnTo>
                    <a:lnTo>
                      <a:pt x="1815" y="463"/>
                    </a:lnTo>
                    <a:lnTo>
                      <a:pt x="1857" y="486"/>
                    </a:lnTo>
                    <a:lnTo>
                      <a:pt x="1899" y="510"/>
                    </a:lnTo>
                    <a:lnTo>
                      <a:pt x="1939" y="535"/>
                    </a:lnTo>
                    <a:lnTo>
                      <a:pt x="1978" y="559"/>
                    </a:lnTo>
                    <a:lnTo>
                      <a:pt x="2016" y="584"/>
                    </a:lnTo>
                    <a:lnTo>
                      <a:pt x="2054" y="608"/>
                    </a:lnTo>
                    <a:lnTo>
                      <a:pt x="2088" y="633"/>
                    </a:lnTo>
                    <a:lnTo>
                      <a:pt x="2123" y="659"/>
                    </a:lnTo>
                    <a:lnTo>
                      <a:pt x="2155" y="683"/>
                    </a:lnTo>
                    <a:lnTo>
                      <a:pt x="2187" y="708"/>
                    </a:lnTo>
                    <a:lnTo>
                      <a:pt x="2216" y="732"/>
                    </a:lnTo>
                    <a:lnTo>
                      <a:pt x="2245" y="757"/>
                    </a:lnTo>
                    <a:lnTo>
                      <a:pt x="2271" y="779"/>
                    </a:lnTo>
                    <a:lnTo>
                      <a:pt x="2295" y="804"/>
                    </a:lnTo>
                    <a:lnTo>
                      <a:pt x="2319" y="827"/>
                    </a:lnTo>
                    <a:lnTo>
                      <a:pt x="2340" y="851"/>
                    </a:lnTo>
                    <a:lnTo>
                      <a:pt x="2359" y="874"/>
                    </a:lnTo>
                    <a:lnTo>
                      <a:pt x="2376" y="897"/>
                    </a:lnTo>
                    <a:lnTo>
                      <a:pt x="2392" y="918"/>
                    </a:lnTo>
                    <a:lnTo>
                      <a:pt x="2407" y="941"/>
                    </a:lnTo>
                    <a:lnTo>
                      <a:pt x="2418" y="962"/>
                    </a:lnTo>
                    <a:lnTo>
                      <a:pt x="2429" y="983"/>
                    </a:lnTo>
                    <a:lnTo>
                      <a:pt x="2439" y="1013"/>
                    </a:lnTo>
                    <a:lnTo>
                      <a:pt x="2443" y="1039"/>
                    </a:lnTo>
                    <a:lnTo>
                      <a:pt x="2444" y="1065"/>
                    </a:lnTo>
                    <a:lnTo>
                      <a:pt x="2440" y="1089"/>
                    </a:lnTo>
                    <a:close/>
                  </a:path>
                </a:pathLst>
              </a:custGeom>
              <a:solidFill>
                <a:srgbClr val="4C14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7" name="Freeform 192"/>
              <p:cNvSpPr>
                <a:spLocks/>
              </p:cNvSpPr>
              <p:nvPr/>
            </p:nvSpPr>
            <p:spPr bwMode="auto">
              <a:xfrm>
                <a:off x="1828" y="2691"/>
                <a:ext cx="2425" cy="599"/>
              </a:xfrm>
              <a:custGeom>
                <a:avLst/>
                <a:gdLst>
                  <a:gd name="T0" fmla="*/ 2405 w 2425"/>
                  <a:gd name="T1" fmla="*/ 70 h 1198"/>
                  <a:gd name="T2" fmla="*/ 2360 w 2425"/>
                  <a:gd name="T3" fmla="*/ 72 h 1198"/>
                  <a:gd name="T4" fmla="*/ 2292 w 2425"/>
                  <a:gd name="T5" fmla="*/ 74 h 1198"/>
                  <a:gd name="T6" fmla="*/ 2203 w 2425"/>
                  <a:gd name="T7" fmla="*/ 75 h 1198"/>
                  <a:gd name="T8" fmla="*/ 2094 w 2425"/>
                  <a:gd name="T9" fmla="*/ 75 h 1198"/>
                  <a:gd name="T10" fmla="*/ 1965 w 2425"/>
                  <a:gd name="T11" fmla="*/ 75 h 1198"/>
                  <a:gd name="T12" fmla="*/ 1819 w 2425"/>
                  <a:gd name="T13" fmla="*/ 74 h 1198"/>
                  <a:gd name="T14" fmla="*/ 1658 w 2425"/>
                  <a:gd name="T15" fmla="*/ 72 h 1198"/>
                  <a:gd name="T16" fmla="*/ 1483 w 2425"/>
                  <a:gd name="T17" fmla="*/ 69 h 1198"/>
                  <a:gd name="T18" fmla="*/ 1295 w 2425"/>
                  <a:gd name="T19" fmla="*/ 65 h 1198"/>
                  <a:gd name="T20" fmla="*/ 1097 w 2425"/>
                  <a:gd name="T21" fmla="*/ 60 h 1198"/>
                  <a:gd name="T22" fmla="*/ 946 w 2425"/>
                  <a:gd name="T23" fmla="*/ 56 h 1198"/>
                  <a:gd name="T24" fmla="*/ 803 w 2425"/>
                  <a:gd name="T25" fmla="*/ 52 h 1198"/>
                  <a:gd name="T26" fmla="*/ 667 w 2425"/>
                  <a:gd name="T27" fmla="*/ 48 h 1198"/>
                  <a:gd name="T28" fmla="*/ 540 w 2425"/>
                  <a:gd name="T29" fmla="*/ 43 h 1198"/>
                  <a:gd name="T30" fmla="*/ 424 w 2425"/>
                  <a:gd name="T31" fmla="*/ 39 h 1198"/>
                  <a:gd name="T32" fmla="*/ 318 w 2425"/>
                  <a:gd name="T33" fmla="*/ 34 h 1198"/>
                  <a:gd name="T34" fmla="*/ 226 w 2425"/>
                  <a:gd name="T35" fmla="*/ 30 h 1198"/>
                  <a:gd name="T36" fmla="*/ 147 w 2425"/>
                  <a:gd name="T37" fmla="*/ 25 h 1198"/>
                  <a:gd name="T38" fmla="*/ 84 w 2425"/>
                  <a:gd name="T39" fmla="*/ 21 h 1198"/>
                  <a:gd name="T40" fmla="*/ 37 w 2425"/>
                  <a:gd name="T41" fmla="*/ 17 h 1198"/>
                  <a:gd name="T42" fmla="*/ 6 w 2425"/>
                  <a:gd name="T43" fmla="*/ 12 h 1198"/>
                  <a:gd name="T44" fmla="*/ 4 w 2425"/>
                  <a:gd name="T45" fmla="*/ 8 h 1198"/>
                  <a:gd name="T46" fmla="*/ 32 w 2425"/>
                  <a:gd name="T47" fmla="*/ 5 h 1198"/>
                  <a:gd name="T48" fmla="*/ 85 w 2425"/>
                  <a:gd name="T49" fmla="*/ 3 h 1198"/>
                  <a:gd name="T50" fmla="*/ 161 w 2425"/>
                  <a:gd name="T51" fmla="*/ 1 h 1198"/>
                  <a:gd name="T52" fmla="*/ 256 w 2425"/>
                  <a:gd name="T53" fmla="*/ 1 h 1198"/>
                  <a:gd name="T54" fmla="*/ 373 w 2425"/>
                  <a:gd name="T55" fmla="*/ 0 h 1198"/>
                  <a:gd name="T56" fmla="*/ 506 w 2425"/>
                  <a:gd name="T57" fmla="*/ 1 h 1198"/>
                  <a:gd name="T58" fmla="*/ 657 w 2425"/>
                  <a:gd name="T59" fmla="*/ 3 h 1198"/>
                  <a:gd name="T60" fmla="*/ 823 w 2425"/>
                  <a:gd name="T61" fmla="*/ 5 h 1198"/>
                  <a:gd name="T62" fmla="*/ 1003 w 2425"/>
                  <a:gd name="T63" fmla="*/ 8 h 1198"/>
                  <a:gd name="T64" fmla="*/ 1194 w 2425"/>
                  <a:gd name="T65" fmla="*/ 12 h 1198"/>
                  <a:gd name="T66" fmla="*/ 1378 w 2425"/>
                  <a:gd name="T67" fmla="*/ 17 h 1198"/>
                  <a:gd name="T68" fmla="*/ 1525 w 2425"/>
                  <a:gd name="T69" fmla="*/ 20 h 1198"/>
                  <a:gd name="T70" fmla="*/ 1667 w 2425"/>
                  <a:gd name="T71" fmla="*/ 25 h 1198"/>
                  <a:gd name="T72" fmla="*/ 1800 w 2425"/>
                  <a:gd name="T73" fmla="*/ 29 h 1198"/>
                  <a:gd name="T74" fmla="*/ 1925 w 2425"/>
                  <a:gd name="T75" fmla="*/ 34 h 1198"/>
                  <a:gd name="T76" fmla="*/ 2038 w 2425"/>
                  <a:gd name="T77" fmla="*/ 38 h 1198"/>
                  <a:gd name="T78" fmla="*/ 2139 w 2425"/>
                  <a:gd name="T79" fmla="*/ 43 h 1198"/>
                  <a:gd name="T80" fmla="*/ 2227 w 2425"/>
                  <a:gd name="T81" fmla="*/ 47 h 1198"/>
                  <a:gd name="T82" fmla="*/ 2301 w 2425"/>
                  <a:gd name="T83" fmla="*/ 52 h 1198"/>
                  <a:gd name="T84" fmla="*/ 2359 w 2425"/>
                  <a:gd name="T85" fmla="*/ 56 h 1198"/>
                  <a:gd name="T86" fmla="*/ 2399 w 2425"/>
                  <a:gd name="T87" fmla="*/ 60 h 1198"/>
                  <a:gd name="T88" fmla="*/ 2425 w 2425"/>
                  <a:gd name="T89" fmla="*/ 65 h 11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5"/>
                  <a:gd name="T136" fmla="*/ 0 h 1198"/>
                  <a:gd name="T137" fmla="*/ 2425 w 2425"/>
                  <a:gd name="T138" fmla="*/ 1198 h 11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5" h="1198">
                    <a:moveTo>
                      <a:pt x="2421" y="1081"/>
                    </a:moveTo>
                    <a:lnTo>
                      <a:pt x="2414" y="1097"/>
                    </a:lnTo>
                    <a:lnTo>
                      <a:pt x="2405" y="1112"/>
                    </a:lnTo>
                    <a:lnTo>
                      <a:pt x="2394" y="1125"/>
                    </a:lnTo>
                    <a:lnTo>
                      <a:pt x="2378" y="1138"/>
                    </a:lnTo>
                    <a:lnTo>
                      <a:pt x="2360" y="1149"/>
                    </a:lnTo>
                    <a:lnTo>
                      <a:pt x="2340" y="1161"/>
                    </a:lnTo>
                    <a:lnTo>
                      <a:pt x="2318" y="1169"/>
                    </a:lnTo>
                    <a:lnTo>
                      <a:pt x="2292" y="1177"/>
                    </a:lnTo>
                    <a:lnTo>
                      <a:pt x="2265" y="1184"/>
                    </a:lnTo>
                    <a:lnTo>
                      <a:pt x="2236" y="1190"/>
                    </a:lnTo>
                    <a:lnTo>
                      <a:pt x="2203" y="1193"/>
                    </a:lnTo>
                    <a:lnTo>
                      <a:pt x="2169" y="1197"/>
                    </a:lnTo>
                    <a:lnTo>
                      <a:pt x="2132" y="1198"/>
                    </a:lnTo>
                    <a:lnTo>
                      <a:pt x="2094" y="1198"/>
                    </a:lnTo>
                    <a:lnTo>
                      <a:pt x="2052" y="1198"/>
                    </a:lnTo>
                    <a:lnTo>
                      <a:pt x="2010" y="1195"/>
                    </a:lnTo>
                    <a:lnTo>
                      <a:pt x="1965" y="1192"/>
                    </a:lnTo>
                    <a:lnTo>
                      <a:pt x="1919" y="1187"/>
                    </a:lnTo>
                    <a:lnTo>
                      <a:pt x="1870" y="1180"/>
                    </a:lnTo>
                    <a:lnTo>
                      <a:pt x="1819" y="1172"/>
                    </a:lnTo>
                    <a:lnTo>
                      <a:pt x="1767" y="1164"/>
                    </a:lnTo>
                    <a:lnTo>
                      <a:pt x="1713" y="1153"/>
                    </a:lnTo>
                    <a:lnTo>
                      <a:pt x="1658" y="1141"/>
                    </a:lnTo>
                    <a:lnTo>
                      <a:pt x="1602" y="1126"/>
                    </a:lnTo>
                    <a:lnTo>
                      <a:pt x="1543" y="1112"/>
                    </a:lnTo>
                    <a:lnTo>
                      <a:pt x="1483" y="1095"/>
                    </a:lnTo>
                    <a:lnTo>
                      <a:pt x="1422" y="1078"/>
                    </a:lnTo>
                    <a:lnTo>
                      <a:pt x="1359" y="1056"/>
                    </a:lnTo>
                    <a:lnTo>
                      <a:pt x="1295" y="1035"/>
                    </a:lnTo>
                    <a:lnTo>
                      <a:pt x="1230" y="1012"/>
                    </a:lnTo>
                    <a:lnTo>
                      <a:pt x="1165" y="988"/>
                    </a:lnTo>
                    <a:lnTo>
                      <a:pt x="1097" y="962"/>
                    </a:lnTo>
                    <a:lnTo>
                      <a:pt x="1046" y="941"/>
                    </a:lnTo>
                    <a:lnTo>
                      <a:pt x="996" y="919"/>
                    </a:lnTo>
                    <a:lnTo>
                      <a:pt x="946" y="898"/>
                    </a:lnTo>
                    <a:lnTo>
                      <a:pt x="899" y="877"/>
                    </a:lnTo>
                    <a:lnTo>
                      <a:pt x="849" y="854"/>
                    </a:lnTo>
                    <a:lnTo>
                      <a:pt x="803" y="831"/>
                    </a:lnTo>
                    <a:lnTo>
                      <a:pt x="757" y="808"/>
                    </a:lnTo>
                    <a:lnTo>
                      <a:pt x="712" y="786"/>
                    </a:lnTo>
                    <a:lnTo>
                      <a:pt x="667" y="761"/>
                    </a:lnTo>
                    <a:lnTo>
                      <a:pt x="624" y="738"/>
                    </a:lnTo>
                    <a:lnTo>
                      <a:pt x="582" y="714"/>
                    </a:lnTo>
                    <a:lnTo>
                      <a:pt x="540" y="689"/>
                    </a:lnTo>
                    <a:lnTo>
                      <a:pt x="501" y="665"/>
                    </a:lnTo>
                    <a:lnTo>
                      <a:pt x="462" y="640"/>
                    </a:lnTo>
                    <a:lnTo>
                      <a:pt x="424" y="616"/>
                    </a:lnTo>
                    <a:lnTo>
                      <a:pt x="388" y="592"/>
                    </a:lnTo>
                    <a:lnTo>
                      <a:pt x="352" y="569"/>
                    </a:lnTo>
                    <a:lnTo>
                      <a:pt x="318" y="544"/>
                    </a:lnTo>
                    <a:lnTo>
                      <a:pt x="286" y="520"/>
                    </a:lnTo>
                    <a:lnTo>
                      <a:pt x="255" y="495"/>
                    </a:lnTo>
                    <a:lnTo>
                      <a:pt x="226" y="471"/>
                    </a:lnTo>
                    <a:lnTo>
                      <a:pt x="198" y="446"/>
                    </a:lnTo>
                    <a:lnTo>
                      <a:pt x="172" y="424"/>
                    </a:lnTo>
                    <a:lnTo>
                      <a:pt x="147" y="399"/>
                    </a:lnTo>
                    <a:lnTo>
                      <a:pt x="124" y="376"/>
                    </a:lnTo>
                    <a:lnTo>
                      <a:pt x="103" y="353"/>
                    </a:lnTo>
                    <a:lnTo>
                      <a:pt x="84" y="331"/>
                    </a:lnTo>
                    <a:lnTo>
                      <a:pt x="66" y="308"/>
                    </a:lnTo>
                    <a:lnTo>
                      <a:pt x="51" y="287"/>
                    </a:lnTo>
                    <a:lnTo>
                      <a:pt x="37" y="265"/>
                    </a:lnTo>
                    <a:lnTo>
                      <a:pt x="26" y="244"/>
                    </a:lnTo>
                    <a:lnTo>
                      <a:pt x="16" y="223"/>
                    </a:lnTo>
                    <a:lnTo>
                      <a:pt x="6" y="194"/>
                    </a:lnTo>
                    <a:lnTo>
                      <a:pt x="0" y="166"/>
                    </a:lnTo>
                    <a:lnTo>
                      <a:pt x="0" y="141"/>
                    </a:lnTo>
                    <a:lnTo>
                      <a:pt x="4" y="117"/>
                    </a:lnTo>
                    <a:lnTo>
                      <a:pt x="11" y="101"/>
                    </a:lnTo>
                    <a:lnTo>
                      <a:pt x="20" y="86"/>
                    </a:lnTo>
                    <a:lnTo>
                      <a:pt x="32" y="73"/>
                    </a:lnTo>
                    <a:lnTo>
                      <a:pt x="48" y="60"/>
                    </a:lnTo>
                    <a:lnTo>
                      <a:pt x="65" y="48"/>
                    </a:lnTo>
                    <a:lnTo>
                      <a:pt x="85" y="37"/>
                    </a:lnTo>
                    <a:lnTo>
                      <a:pt x="107" y="29"/>
                    </a:lnTo>
                    <a:lnTo>
                      <a:pt x="133" y="21"/>
                    </a:lnTo>
                    <a:lnTo>
                      <a:pt x="161" y="14"/>
                    </a:lnTo>
                    <a:lnTo>
                      <a:pt x="189" y="8"/>
                    </a:lnTo>
                    <a:lnTo>
                      <a:pt x="223" y="4"/>
                    </a:lnTo>
                    <a:lnTo>
                      <a:pt x="256" y="1"/>
                    </a:lnTo>
                    <a:lnTo>
                      <a:pt x="294" y="0"/>
                    </a:lnTo>
                    <a:lnTo>
                      <a:pt x="331" y="0"/>
                    </a:lnTo>
                    <a:lnTo>
                      <a:pt x="373" y="0"/>
                    </a:lnTo>
                    <a:lnTo>
                      <a:pt x="415" y="3"/>
                    </a:lnTo>
                    <a:lnTo>
                      <a:pt x="460" y="6"/>
                    </a:lnTo>
                    <a:lnTo>
                      <a:pt x="506" y="11"/>
                    </a:lnTo>
                    <a:lnTo>
                      <a:pt x="556" y="17"/>
                    </a:lnTo>
                    <a:lnTo>
                      <a:pt x="606" y="26"/>
                    </a:lnTo>
                    <a:lnTo>
                      <a:pt x="657" y="34"/>
                    </a:lnTo>
                    <a:lnTo>
                      <a:pt x="712" y="45"/>
                    </a:lnTo>
                    <a:lnTo>
                      <a:pt x="767" y="57"/>
                    </a:lnTo>
                    <a:lnTo>
                      <a:pt x="823" y="71"/>
                    </a:lnTo>
                    <a:lnTo>
                      <a:pt x="881" y="86"/>
                    </a:lnTo>
                    <a:lnTo>
                      <a:pt x="942" y="102"/>
                    </a:lnTo>
                    <a:lnTo>
                      <a:pt x="1003" y="120"/>
                    </a:lnTo>
                    <a:lnTo>
                      <a:pt x="1065" y="141"/>
                    </a:lnTo>
                    <a:lnTo>
                      <a:pt x="1129" y="163"/>
                    </a:lnTo>
                    <a:lnTo>
                      <a:pt x="1194" y="185"/>
                    </a:lnTo>
                    <a:lnTo>
                      <a:pt x="1260" y="210"/>
                    </a:lnTo>
                    <a:lnTo>
                      <a:pt x="1327" y="236"/>
                    </a:lnTo>
                    <a:lnTo>
                      <a:pt x="1378" y="257"/>
                    </a:lnTo>
                    <a:lnTo>
                      <a:pt x="1428" y="277"/>
                    </a:lnTo>
                    <a:lnTo>
                      <a:pt x="1477" y="298"/>
                    </a:lnTo>
                    <a:lnTo>
                      <a:pt x="1525" y="321"/>
                    </a:lnTo>
                    <a:lnTo>
                      <a:pt x="1574" y="342"/>
                    </a:lnTo>
                    <a:lnTo>
                      <a:pt x="1621" y="365"/>
                    </a:lnTo>
                    <a:lnTo>
                      <a:pt x="1667" y="388"/>
                    </a:lnTo>
                    <a:lnTo>
                      <a:pt x="1713" y="412"/>
                    </a:lnTo>
                    <a:lnTo>
                      <a:pt x="1757" y="435"/>
                    </a:lnTo>
                    <a:lnTo>
                      <a:pt x="1800" y="459"/>
                    </a:lnTo>
                    <a:lnTo>
                      <a:pt x="1842" y="482"/>
                    </a:lnTo>
                    <a:lnTo>
                      <a:pt x="1884" y="507"/>
                    </a:lnTo>
                    <a:lnTo>
                      <a:pt x="1925" y="531"/>
                    </a:lnTo>
                    <a:lnTo>
                      <a:pt x="1964" y="556"/>
                    </a:lnTo>
                    <a:lnTo>
                      <a:pt x="2001" y="580"/>
                    </a:lnTo>
                    <a:lnTo>
                      <a:pt x="2038" y="605"/>
                    </a:lnTo>
                    <a:lnTo>
                      <a:pt x="2072" y="629"/>
                    </a:lnTo>
                    <a:lnTo>
                      <a:pt x="2107" y="654"/>
                    </a:lnTo>
                    <a:lnTo>
                      <a:pt x="2139" y="678"/>
                    </a:lnTo>
                    <a:lnTo>
                      <a:pt x="2169" y="702"/>
                    </a:lnTo>
                    <a:lnTo>
                      <a:pt x="2200" y="727"/>
                    </a:lnTo>
                    <a:lnTo>
                      <a:pt x="2227" y="750"/>
                    </a:lnTo>
                    <a:lnTo>
                      <a:pt x="2253" y="774"/>
                    </a:lnTo>
                    <a:lnTo>
                      <a:pt x="2278" y="799"/>
                    </a:lnTo>
                    <a:lnTo>
                      <a:pt x="2301" y="822"/>
                    </a:lnTo>
                    <a:lnTo>
                      <a:pt x="2321" y="844"/>
                    </a:lnTo>
                    <a:lnTo>
                      <a:pt x="2341" y="867"/>
                    </a:lnTo>
                    <a:lnTo>
                      <a:pt x="2359" y="890"/>
                    </a:lnTo>
                    <a:lnTo>
                      <a:pt x="2375" y="913"/>
                    </a:lnTo>
                    <a:lnTo>
                      <a:pt x="2388" y="934"/>
                    </a:lnTo>
                    <a:lnTo>
                      <a:pt x="2399" y="955"/>
                    </a:lnTo>
                    <a:lnTo>
                      <a:pt x="2410" y="976"/>
                    </a:lnTo>
                    <a:lnTo>
                      <a:pt x="2420" y="1006"/>
                    </a:lnTo>
                    <a:lnTo>
                      <a:pt x="2425" y="1032"/>
                    </a:lnTo>
                    <a:lnTo>
                      <a:pt x="2425" y="1058"/>
                    </a:lnTo>
                    <a:lnTo>
                      <a:pt x="2421" y="1081"/>
                    </a:lnTo>
                    <a:close/>
                  </a:path>
                </a:pathLst>
              </a:custGeom>
              <a:solidFill>
                <a:srgbClr val="592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8" name="Freeform 193"/>
              <p:cNvSpPr>
                <a:spLocks/>
              </p:cNvSpPr>
              <p:nvPr/>
            </p:nvSpPr>
            <p:spPr bwMode="auto">
              <a:xfrm>
                <a:off x="1832" y="2692"/>
                <a:ext cx="2408" cy="595"/>
              </a:xfrm>
              <a:custGeom>
                <a:avLst/>
                <a:gdLst>
                  <a:gd name="T0" fmla="*/ 2388 w 2408"/>
                  <a:gd name="T1" fmla="*/ 69 h 1191"/>
                  <a:gd name="T2" fmla="*/ 2343 w 2408"/>
                  <a:gd name="T3" fmla="*/ 71 h 1191"/>
                  <a:gd name="T4" fmla="*/ 2277 w 2408"/>
                  <a:gd name="T5" fmla="*/ 73 h 1191"/>
                  <a:gd name="T6" fmla="*/ 2187 w 2408"/>
                  <a:gd name="T7" fmla="*/ 74 h 1191"/>
                  <a:gd name="T8" fmla="*/ 2078 w 2408"/>
                  <a:gd name="T9" fmla="*/ 74 h 1191"/>
                  <a:gd name="T10" fmla="*/ 1951 w 2408"/>
                  <a:gd name="T11" fmla="*/ 74 h 1191"/>
                  <a:gd name="T12" fmla="*/ 1806 w 2408"/>
                  <a:gd name="T13" fmla="*/ 72 h 1191"/>
                  <a:gd name="T14" fmla="*/ 1647 w 2408"/>
                  <a:gd name="T15" fmla="*/ 70 h 1191"/>
                  <a:gd name="T16" fmla="*/ 1473 w 2408"/>
                  <a:gd name="T17" fmla="*/ 68 h 1191"/>
                  <a:gd name="T18" fmla="*/ 1287 w 2408"/>
                  <a:gd name="T19" fmla="*/ 64 h 1191"/>
                  <a:gd name="T20" fmla="*/ 1090 w 2408"/>
                  <a:gd name="T21" fmla="*/ 59 h 1191"/>
                  <a:gd name="T22" fmla="*/ 941 w 2408"/>
                  <a:gd name="T23" fmla="*/ 55 h 1191"/>
                  <a:gd name="T24" fmla="*/ 798 w 2408"/>
                  <a:gd name="T25" fmla="*/ 51 h 1191"/>
                  <a:gd name="T26" fmla="*/ 663 w 2408"/>
                  <a:gd name="T27" fmla="*/ 47 h 1191"/>
                  <a:gd name="T28" fmla="*/ 537 w 2408"/>
                  <a:gd name="T29" fmla="*/ 42 h 1191"/>
                  <a:gd name="T30" fmla="*/ 421 w 2408"/>
                  <a:gd name="T31" fmla="*/ 38 h 1191"/>
                  <a:gd name="T32" fmla="*/ 317 w 2408"/>
                  <a:gd name="T33" fmla="*/ 33 h 1191"/>
                  <a:gd name="T34" fmla="*/ 225 w 2408"/>
                  <a:gd name="T35" fmla="*/ 29 h 1191"/>
                  <a:gd name="T36" fmla="*/ 146 w 2408"/>
                  <a:gd name="T37" fmla="*/ 24 h 1191"/>
                  <a:gd name="T38" fmla="*/ 84 w 2408"/>
                  <a:gd name="T39" fmla="*/ 20 h 1191"/>
                  <a:gd name="T40" fmla="*/ 38 w 2408"/>
                  <a:gd name="T41" fmla="*/ 16 h 1191"/>
                  <a:gd name="T42" fmla="*/ 6 w 2408"/>
                  <a:gd name="T43" fmla="*/ 12 h 1191"/>
                  <a:gd name="T44" fmla="*/ 5 w 2408"/>
                  <a:gd name="T45" fmla="*/ 7 h 1191"/>
                  <a:gd name="T46" fmla="*/ 32 w 2408"/>
                  <a:gd name="T47" fmla="*/ 4 h 1191"/>
                  <a:gd name="T48" fmla="*/ 84 w 2408"/>
                  <a:gd name="T49" fmla="*/ 2 h 1191"/>
                  <a:gd name="T50" fmla="*/ 159 w 2408"/>
                  <a:gd name="T51" fmla="*/ 0 h 1191"/>
                  <a:gd name="T52" fmla="*/ 255 w 2408"/>
                  <a:gd name="T53" fmla="*/ 0 h 1191"/>
                  <a:gd name="T54" fmla="*/ 371 w 2408"/>
                  <a:gd name="T55" fmla="*/ 0 h 1191"/>
                  <a:gd name="T56" fmla="*/ 504 w 2408"/>
                  <a:gd name="T57" fmla="*/ 0 h 1191"/>
                  <a:gd name="T58" fmla="*/ 653 w 2408"/>
                  <a:gd name="T59" fmla="*/ 2 h 1191"/>
                  <a:gd name="T60" fmla="*/ 818 w 2408"/>
                  <a:gd name="T61" fmla="*/ 4 h 1191"/>
                  <a:gd name="T62" fmla="*/ 996 w 2408"/>
                  <a:gd name="T63" fmla="*/ 7 h 1191"/>
                  <a:gd name="T64" fmla="*/ 1185 w 2408"/>
                  <a:gd name="T65" fmla="*/ 11 h 1191"/>
                  <a:gd name="T66" fmla="*/ 1369 w 2408"/>
                  <a:gd name="T67" fmla="*/ 15 h 1191"/>
                  <a:gd name="T68" fmla="*/ 1515 w 2408"/>
                  <a:gd name="T69" fmla="*/ 19 h 1191"/>
                  <a:gd name="T70" fmla="*/ 1656 w 2408"/>
                  <a:gd name="T71" fmla="*/ 24 h 1191"/>
                  <a:gd name="T72" fmla="*/ 1789 w 2408"/>
                  <a:gd name="T73" fmla="*/ 28 h 1191"/>
                  <a:gd name="T74" fmla="*/ 1912 w 2408"/>
                  <a:gd name="T75" fmla="*/ 33 h 1191"/>
                  <a:gd name="T76" fmla="*/ 2023 w 2408"/>
                  <a:gd name="T77" fmla="*/ 37 h 1191"/>
                  <a:gd name="T78" fmla="*/ 2125 w 2408"/>
                  <a:gd name="T79" fmla="*/ 42 h 1191"/>
                  <a:gd name="T80" fmla="*/ 2212 w 2408"/>
                  <a:gd name="T81" fmla="*/ 46 h 1191"/>
                  <a:gd name="T82" fmla="*/ 2285 w 2408"/>
                  <a:gd name="T83" fmla="*/ 51 h 1191"/>
                  <a:gd name="T84" fmla="*/ 2342 w 2408"/>
                  <a:gd name="T85" fmla="*/ 55 h 1191"/>
                  <a:gd name="T86" fmla="*/ 2382 w 2408"/>
                  <a:gd name="T87" fmla="*/ 59 h 1191"/>
                  <a:gd name="T88" fmla="*/ 2408 w 2408"/>
                  <a:gd name="T89" fmla="*/ 64 h 11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08"/>
                  <a:gd name="T136" fmla="*/ 0 h 1191"/>
                  <a:gd name="T137" fmla="*/ 2408 w 2408"/>
                  <a:gd name="T138" fmla="*/ 1191 h 11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08" h="1191">
                    <a:moveTo>
                      <a:pt x="2404" y="1073"/>
                    </a:moveTo>
                    <a:lnTo>
                      <a:pt x="2397" y="1090"/>
                    </a:lnTo>
                    <a:lnTo>
                      <a:pt x="2388" y="1104"/>
                    </a:lnTo>
                    <a:lnTo>
                      <a:pt x="2377" y="1117"/>
                    </a:lnTo>
                    <a:lnTo>
                      <a:pt x="2361" y="1130"/>
                    </a:lnTo>
                    <a:lnTo>
                      <a:pt x="2343" y="1142"/>
                    </a:lnTo>
                    <a:lnTo>
                      <a:pt x="2324" y="1153"/>
                    </a:lnTo>
                    <a:lnTo>
                      <a:pt x="2301" y="1161"/>
                    </a:lnTo>
                    <a:lnTo>
                      <a:pt x="2277" y="1170"/>
                    </a:lnTo>
                    <a:lnTo>
                      <a:pt x="2249" y="1176"/>
                    </a:lnTo>
                    <a:lnTo>
                      <a:pt x="2219" y="1183"/>
                    </a:lnTo>
                    <a:lnTo>
                      <a:pt x="2187" y="1186"/>
                    </a:lnTo>
                    <a:lnTo>
                      <a:pt x="2154" y="1189"/>
                    </a:lnTo>
                    <a:lnTo>
                      <a:pt x="2118" y="1191"/>
                    </a:lnTo>
                    <a:lnTo>
                      <a:pt x="2078" y="1191"/>
                    </a:lnTo>
                    <a:lnTo>
                      <a:pt x="2038" y="1191"/>
                    </a:lnTo>
                    <a:lnTo>
                      <a:pt x="1996" y="1187"/>
                    </a:lnTo>
                    <a:lnTo>
                      <a:pt x="1951" y="1184"/>
                    </a:lnTo>
                    <a:lnTo>
                      <a:pt x="1905" y="1179"/>
                    </a:lnTo>
                    <a:lnTo>
                      <a:pt x="1857" y="1173"/>
                    </a:lnTo>
                    <a:lnTo>
                      <a:pt x="1806" y="1166"/>
                    </a:lnTo>
                    <a:lnTo>
                      <a:pt x="1756" y="1156"/>
                    </a:lnTo>
                    <a:lnTo>
                      <a:pt x="1702" y="1145"/>
                    </a:lnTo>
                    <a:lnTo>
                      <a:pt x="1647" y="1134"/>
                    </a:lnTo>
                    <a:lnTo>
                      <a:pt x="1591" y="1121"/>
                    </a:lnTo>
                    <a:lnTo>
                      <a:pt x="1533" y="1104"/>
                    </a:lnTo>
                    <a:lnTo>
                      <a:pt x="1473" y="1088"/>
                    </a:lnTo>
                    <a:lnTo>
                      <a:pt x="1413" y="1070"/>
                    </a:lnTo>
                    <a:lnTo>
                      <a:pt x="1350" y="1050"/>
                    </a:lnTo>
                    <a:lnTo>
                      <a:pt x="1287" y="1029"/>
                    </a:lnTo>
                    <a:lnTo>
                      <a:pt x="1223" y="1006"/>
                    </a:lnTo>
                    <a:lnTo>
                      <a:pt x="1157" y="982"/>
                    </a:lnTo>
                    <a:lnTo>
                      <a:pt x="1090" y="956"/>
                    </a:lnTo>
                    <a:lnTo>
                      <a:pt x="1039" y="935"/>
                    </a:lnTo>
                    <a:lnTo>
                      <a:pt x="990" y="915"/>
                    </a:lnTo>
                    <a:lnTo>
                      <a:pt x="941" y="894"/>
                    </a:lnTo>
                    <a:lnTo>
                      <a:pt x="893" y="871"/>
                    </a:lnTo>
                    <a:lnTo>
                      <a:pt x="845" y="850"/>
                    </a:lnTo>
                    <a:lnTo>
                      <a:pt x="798" y="827"/>
                    </a:lnTo>
                    <a:lnTo>
                      <a:pt x="753" y="804"/>
                    </a:lnTo>
                    <a:lnTo>
                      <a:pt x="708" y="781"/>
                    </a:lnTo>
                    <a:lnTo>
                      <a:pt x="663" y="757"/>
                    </a:lnTo>
                    <a:lnTo>
                      <a:pt x="621" y="734"/>
                    </a:lnTo>
                    <a:lnTo>
                      <a:pt x="578" y="710"/>
                    </a:lnTo>
                    <a:lnTo>
                      <a:pt x="537" y="685"/>
                    </a:lnTo>
                    <a:lnTo>
                      <a:pt x="498" y="662"/>
                    </a:lnTo>
                    <a:lnTo>
                      <a:pt x="459" y="638"/>
                    </a:lnTo>
                    <a:lnTo>
                      <a:pt x="421" y="613"/>
                    </a:lnTo>
                    <a:lnTo>
                      <a:pt x="385" y="589"/>
                    </a:lnTo>
                    <a:lnTo>
                      <a:pt x="350" y="564"/>
                    </a:lnTo>
                    <a:lnTo>
                      <a:pt x="317" y="540"/>
                    </a:lnTo>
                    <a:lnTo>
                      <a:pt x="285" y="516"/>
                    </a:lnTo>
                    <a:lnTo>
                      <a:pt x="255" y="493"/>
                    </a:lnTo>
                    <a:lnTo>
                      <a:pt x="225" y="468"/>
                    </a:lnTo>
                    <a:lnTo>
                      <a:pt x="197" y="444"/>
                    </a:lnTo>
                    <a:lnTo>
                      <a:pt x="171" y="421"/>
                    </a:lnTo>
                    <a:lnTo>
                      <a:pt x="146" y="396"/>
                    </a:lnTo>
                    <a:lnTo>
                      <a:pt x="125" y="374"/>
                    </a:lnTo>
                    <a:lnTo>
                      <a:pt x="103" y="351"/>
                    </a:lnTo>
                    <a:lnTo>
                      <a:pt x="84" y="328"/>
                    </a:lnTo>
                    <a:lnTo>
                      <a:pt x="67" y="307"/>
                    </a:lnTo>
                    <a:lnTo>
                      <a:pt x="51" y="284"/>
                    </a:lnTo>
                    <a:lnTo>
                      <a:pt x="38" y="263"/>
                    </a:lnTo>
                    <a:lnTo>
                      <a:pt x="26" y="243"/>
                    </a:lnTo>
                    <a:lnTo>
                      <a:pt x="16" y="222"/>
                    </a:lnTo>
                    <a:lnTo>
                      <a:pt x="6" y="193"/>
                    </a:lnTo>
                    <a:lnTo>
                      <a:pt x="2" y="166"/>
                    </a:lnTo>
                    <a:lnTo>
                      <a:pt x="0" y="140"/>
                    </a:lnTo>
                    <a:lnTo>
                      <a:pt x="5" y="118"/>
                    </a:lnTo>
                    <a:lnTo>
                      <a:pt x="12" y="101"/>
                    </a:lnTo>
                    <a:lnTo>
                      <a:pt x="20" y="87"/>
                    </a:lnTo>
                    <a:lnTo>
                      <a:pt x="32" y="74"/>
                    </a:lnTo>
                    <a:lnTo>
                      <a:pt x="48" y="60"/>
                    </a:lnTo>
                    <a:lnTo>
                      <a:pt x="65" y="49"/>
                    </a:lnTo>
                    <a:lnTo>
                      <a:pt x="84" y="39"/>
                    </a:lnTo>
                    <a:lnTo>
                      <a:pt x="107" y="29"/>
                    </a:lnTo>
                    <a:lnTo>
                      <a:pt x="132" y="21"/>
                    </a:lnTo>
                    <a:lnTo>
                      <a:pt x="159" y="15"/>
                    </a:lnTo>
                    <a:lnTo>
                      <a:pt x="190" y="10"/>
                    </a:lnTo>
                    <a:lnTo>
                      <a:pt x="222" y="5"/>
                    </a:lnTo>
                    <a:lnTo>
                      <a:pt x="255" y="2"/>
                    </a:lnTo>
                    <a:lnTo>
                      <a:pt x="291" y="0"/>
                    </a:lnTo>
                    <a:lnTo>
                      <a:pt x="330" y="0"/>
                    </a:lnTo>
                    <a:lnTo>
                      <a:pt x="371" y="2"/>
                    </a:lnTo>
                    <a:lnTo>
                      <a:pt x="413" y="3"/>
                    </a:lnTo>
                    <a:lnTo>
                      <a:pt x="458" y="7"/>
                    </a:lnTo>
                    <a:lnTo>
                      <a:pt x="504" y="12"/>
                    </a:lnTo>
                    <a:lnTo>
                      <a:pt x="552" y="18"/>
                    </a:lnTo>
                    <a:lnTo>
                      <a:pt x="602" y="26"/>
                    </a:lnTo>
                    <a:lnTo>
                      <a:pt x="653" y="34"/>
                    </a:lnTo>
                    <a:lnTo>
                      <a:pt x="706" y="46"/>
                    </a:lnTo>
                    <a:lnTo>
                      <a:pt x="761" y="57"/>
                    </a:lnTo>
                    <a:lnTo>
                      <a:pt x="818" y="70"/>
                    </a:lnTo>
                    <a:lnTo>
                      <a:pt x="876" y="87"/>
                    </a:lnTo>
                    <a:lnTo>
                      <a:pt x="935" y="103"/>
                    </a:lnTo>
                    <a:lnTo>
                      <a:pt x="996" y="121"/>
                    </a:lnTo>
                    <a:lnTo>
                      <a:pt x="1058" y="140"/>
                    </a:lnTo>
                    <a:lnTo>
                      <a:pt x="1122" y="162"/>
                    </a:lnTo>
                    <a:lnTo>
                      <a:pt x="1185" y="184"/>
                    </a:lnTo>
                    <a:lnTo>
                      <a:pt x="1252" y="209"/>
                    </a:lnTo>
                    <a:lnTo>
                      <a:pt x="1319" y="235"/>
                    </a:lnTo>
                    <a:lnTo>
                      <a:pt x="1369" y="255"/>
                    </a:lnTo>
                    <a:lnTo>
                      <a:pt x="1418" y="276"/>
                    </a:lnTo>
                    <a:lnTo>
                      <a:pt x="1468" y="297"/>
                    </a:lnTo>
                    <a:lnTo>
                      <a:pt x="1515" y="318"/>
                    </a:lnTo>
                    <a:lnTo>
                      <a:pt x="1563" y="341"/>
                    </a:lnTo>
                    <a:lnTo>
                      <a:pt x="1611" y="364"/>
                    </a:lnTo>
                    <a:lnTo>
                      <a:pt x="1656" y="387"/>
                    </a:lnTo>
                    <a:lnTo>
                      <a:pt x="1701" y="410"/>
                    </a:lnTo>
                    <a:lnTo>
                      <a:pt x="1746" y="432"/>
                    </a:lnTo>
                    <a:lnTo>
                      <a:pt x="1789" y="457"/>
                    </a:lnTo>
                    <a:lnTo>
                      <a:pt x="1831" y="480"/>
                    </a:lnTo>
                    <a:lnTo>
                      <a:pt x="1871" y="504"/>
                    </a:lnTo>
                    <a:lnTo>
                      <a:pt x="1912" y="529"/>
                    </a:lnTo>
                    <a:lnTo>
                      <a:pt x="1950" y="551"/>
                    </a:lnTo>
                    <a:lnTo>
                      <a:pt x="1987" y="576"/>
                    </a:lnTo>
                    <a:lnTo>
                      <a:pt x="2023" y="600"/>
                    </a:lnTo>
                    <a:lnTo>
                      <a:pt x="2058" y="625"/>
                    </a:lnTo>
                    <a:lnTo>
                      <a:pt x="2093" y="649"/>
                    </a:lnTo>
                    <a:lnTo>
                      <a:pt x="2125" y="674"/>
                    </a:lnTo>
                    <a:lnTo>
                      <a:pt x="2155" y="698"/>
                    </a:lnTo>
                    <a:lnTo>
                      <a:pt x="2184" y="721"/>
                    </a:lnTo>
                    <a:lnTo>
                      <a:pt x="2212" y="745"/>
                    </a:lnTo>
                    <a:lnTo>
                      <a:pt x="2238" y="770"/>
                    </a:lnTo>
                    <a:lnTo>
                      <a:pt x="2262" y="793"/>
                    </a:lnTo>
                    <a:lnTo>
                      <a:pt x="2285" y="816"/>
                    </a:lnTo>
                    <a:lnTo>
                      <a:pt x="2306" y="838"/>
                    </a:lnTo>
                    <a:lnTo>
                      <a:pt x="2324" y="861"/>
                    </a:lnTo>
                    <a:lnTo>
                      <a:pt x="2342" y="884"/>
                    </a:lnTo>
                    <a:lnTo>
                      <a:pt x="2358" y="905"/>
                    </a:lnTo>
                    <a:lnTo>
                      <a:pt x="2371" y="927"/>
                    </a:lnTo>
                    <a:lnTo>
                      <a:pt x="2382" y="948"/>
                    </a:lnTo>
                    <a:lnTo>
                      <a:pt x="2392" y="969"/>
                    </a:lnTo>
                    <a:lnTo>
                      <a:pt x="2403" y="998"/>
                    </a:lnTo>
                    <a:lnTo>
                      <a:pt x="2408" y="1026"/>
                    </a:lnTo>
                    <a:lnTo>
                      <a:pt x="2408" y="1050"/>
                    </a:lnTo>
                    <a:lnTo>
                      <a:pt x="2404" y="1073"/>
                    </a:lnTo>
                    <a:close/>
                  </a:path>
                </a:pathLst>
              </a:custGeom>
              <a:solidFill>
                <a:srgbClr val="683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19" name="Freeform 194"/>
              <p:cNvSpPr>
                <a:spLocks/>
              </p:cNvSpPr>
              <p:nvPr/>
            </p:nvSpPr>
            <p:spPr bwMode="auto">
              <a:xfrm>
                <a:off x="1838" y="2693"/>
                <a:ext cx="2391" cy="591"/>
              </a:xfrm>
              <a:custGeom>
                <a:avLst/>
                <a:gdLst>
                  <a:gd name="T0" fmla="*/ 2371 w 2391"/>
                  <a:gd name="T1" fmla="*/ 69 h 1181"/>
                  <a:gd name="T2" fmla="*/ 2327 w 2391"/>
                  <a:gd name="T3" fmla="*/ 71 h 1181"/>
                  <a:gd name="T4" fmla="*/ 2259 w 2391"/>
                  <a:gd name="T5" fmla="*/ 73 h 1181"/>
                  <a:gd name="T6" fmla="*/ 2171 w 2391"/>
                  <a:gd name="T7" fmla="*/ 74 h 1181"/>
                  <a:gd name="T8" fmla="*/ 2064 w 2391"/>
                  <a:gd name="T9" fmla="*/ 74 h 1181"/>
                  <a:gd name="T10" fmla="*/ 1936 w 2391"/>
                  <a:gd name="T11" fmla="*/ 74 h 1181"/>
                  <a:gd name="T12" fmla="*/ 1793 w 2391"/>
                  <a:gd name="T13" fmla="*/ 73 h 1181"/>
                  <a:gd name="T14" fmla="*/ 1634 w 2391"/>
                  <a:gd name="T15" fmla="*/ 71 h 1181"/>
                  <a:gd name="T16" fmla="*/ 1462 w 2391"/>
                  <a:gd name="T17" fmla="*/ 68 h 1181"/>
                  <a:gd name="T18" fmla="*/ 1276 w 2391"/>
                  <a:gd name="T19" fmla="*/ 64 h 1181"/>
                  <a:gd name="T20" fmla="*/ 1081 w 2391"/>
                  <a:gd name="T21" fmla="*/ 60 h 1181"/>
                  <a:gd name="T22" fmla="*/ 933 w 2391"/>
                  <a:gd name="T23" fmla="*/ 56 h 1181"/>
                  <a:gd name="T24" fmla="*/ 792 w 2391"/>
                  <a:gd name="T25" fmla="*/ 52 h 1181"/>
                  <a:gd name="T26" fmla="*/ 658 w 2391"/>
                  <a:gd name="T27" fmla="*/ 47 h 1181"/>
                  <a:gd name="T28" fmla="*/ 533 w 2391"/>
                  <a:gd name="T29" fmla="*/ 43 h 1181"/>
                  <a:gd name="T30" fmla="*/ 418 w 2391"/>
                  <a:gd name="T31" fmla="*/ 39 h 1181"/>
                  <a:gd name="T32" fmla="*/ 314 w 2391"/>
                  <a:gd name="T33" fmla="*/ 34 h 1181"/>
                  <a:gd name="T34" fmla="*/ 223 w 2391"/>
                  <a:gd name="T35" fmla="*/ 29 h 1181"/>
                  <a:gd name="T36" fmla="*/ 146 w 2391"/>
                  <a:gd name="T37" fmla="*/ 25 h 1181"/>
                  <a:gd name="T38" fmla="*/ 82 w 2391"/>
                  <a:gd name="T39" fmla="*/ 21 h 1181"/>
                  <a:gd name="T40" fmla="*/ 38 w 2391"/>
                  <a:gd name="T41" fmla="*/ 17 h 1181"/>
                  <a:gd name="T42" fmla="*/ 6 w 2391"/>
                  <a:gd name="T43" fmla="*/ 12 h 1181"/>
                  <a:gd name="T44" fmla="*/ 4 w 2391"/>
                  <a:gd name="T45" fmla="*/ 8 h 1181"/>
                  <a:gd name="T46" fmla="*/ 32 w 2391"/>
                  <a:gd name="T47" fmla="*/ 5 h 1181"/>
                  <a:gd name="T48" fmla="*/ 84 w 2391"/>
                  <a:gd name="T49" fmla="*/ 3 h 1181"/>
                  <a:gd name="T50" fmla="*/ 158 w 2391"/>
                  <a:gd name="T51" fmla="*/ 1 h 1181"/>
                  <a:gd name="T52" fmla="*/ 253 w 2391"/>
                  <a:gd name="T53" fmla="*/ 1 h 1181"/>
                  <a:gd name="T54" fmla="*/ 368 w 2391"/>
                  <a:gd name="T55" fmla="*/ 0 h 1181"/>
                  <a:gd name="T56" fmla="*/ 499 w 2391"/>
                  <a:gd name="T57" fmla="*/ 1 h 1181"/>
                  <a:gd name="T58" fmla="*/ 648 w 2391"/>
                  <a:gd name="T59" fmla="*/ 3 h 1181"/>
                  <a:gd name="T60" fmla="*/ 812 w 2391"/>
                  <a:gd name="T61" fmla="*/ 5 h 1181"/>
                  <a:gd name="T62" fmla="*/ 987 w 2391"/>
                  <a:gd name="T63" fmla="*/ 8 h 1181"/>
                  <a:gd name="T64" fmla="*/ 1175 w 2391"/>
                  <a:gd name="T65" fmla="*/ 12 h 1181"/>
                  <a:gd name="T66" fmla="*/ 1357 w 2391"/>
                  <a:gd name="T67" fmla="*/ 16 h 1181"/>
                  <a:gd name="T68" fmla="*/ 1504 w 2391"/>
                  <a:gd name="T69" fmla="*/ 20 h 1181"/>
                  <a:gd name="T70" fmla="*/ 1643 w 2391"/>
                  <a:gd name="T71" fmla="*/ 24 h 1181"/>
                  <a:gd name="T72" fmla="*/ 1774 w 2391"/>
                  <a:gd name="T73" fmla="*/ 29 h 1181"/>
                  <a:gd name="T74" fmla="*/ 1897 w 2391"/>
                  <a:gd name="T75" fmla="*/ 33 h 1181"/>
                  <a:gd name="T76" fmla="*/ 2009 w 2391"/>
                  <a:gd name="T77" fmla="*/ 38 h 1181"/>
                  <a:gd name="T78" fmla="*/ 2109 w 2391"/>
                  <a:gd name="T79" fmla="*/ 42 h 1181"/>
                  <a:gd name="T80" fmla="*/ 2195 w 2391"/>
                  <a:gd name="T81" fmla="*/ 47 h 1181"/>
                  <a:gd name="T82" fmla="*/ 2268 w 2391"/>
                  <a:gd name="T83" fmla="*/ 51 h 1181"/>
                  <a:gd name="T84" fmla="*/ 2324 w 2391"/>
                  <a:gd name="T85" fmla="*/ 55 h 1181"/>
                  <a:gd name="T86" fmla="*/ 2365 w 2391"/>
                  <a:gd name="T87" fmla="*/ 59 h 1181"/>
                  <a:gd name="T88" fmla="*/ 2389 w 2391"/>
                  <a:gd name="T89" fmla="*/ 64 h 11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91"/>
                  <a:gd name="T136" fmla="*/ 0 h 1181"/>
                  <a:gd name="T137" fmla="*/ 2391 w 2391"/>
                  <a:gd name="T138" fmla="*/ 1181 h 11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91" h="1181">
                    <a:moveTo>
                      <a:pt x="2386" y="1065"/>
                    </a:moveTo>
                    <a:lnTo>
                      <a:pt x="2379" y="1082"/>
                    </a:lnTo>
                    <a:lnTo>
                      <a:pt x="2371" y="1096"/>
                    </a:lnTo>
                    <a:lnTo>
                      <a:pt x="2359" y="1109"/>
                    </a:lnTo>
                    <a:lnTo>
                      <a:pt x="2345" y="1122"/>
                    </a:lnTo>
                    <a:lnTo>
                      <a:pt x="2327" y="1132"/>
                    </a:lnTo>
                    <a:lnTo>
                      <a:pt x="2307" y="1144"/>
                    </a:lnTo>
                    <a:lnTo>
                      <a:pt x="2284" y="1152"/>
                    </a:lnTo>
                    <a:lnTo>
                      <a:pt x="2259" y="1160"/>
                    </a:lnTo>
                    <a:lnTo>
                      <a:pt x="2233" y="1167"/>
                    </a:lnTo>
                    <a:lnTo>
                      <a:pt x="2203" y="1173"/>
                    </a:lnTo>
                    <a:lnTo>
                      <a:pt x="2171" y="1176"/>
                    </a:lnTo>
                    <a:lnTo>
                      <a:pt x="2138" y="1180"/>
                    </a:lnTo>
                    <a:lnTo>
                      <a:pt x="2101" y="1181"/>
                    </a:lnTo>
                    <a:lnTo>
                      <a:pt x="2064" y="1181"/>
                    </a:lnTo>
                    <a:lnTo>
                      <a:pt x="2023" y="1181"/>
                    </a:lnTo>
                    <a:lnTo>
                      <a:pt x="1981" y="1178"/>
                    </a:lnTo>
                    <a:lnTo>
                      <a:pt x="1936" y="1175"/>
                    </a:lnTo>
                    <a:lnTo>
                      <a:pt x="1890" y="1170"/>
                    </a:lnTo>
                    <a:lnTo>
                      <a:pt x="1842" y="1163"/>
                    </a:lnTo>
                    <a:lnTo>
                      <a:pt x="1793" y="1157"/>
                    </a:lnTo>
                    <a:lnTo>
                      <a:pt x="1742" y="1147"/>
                    </a:lnTo>
                    <a:lnTo>
                      <a:pt x="1689" y="1137"/>
                    </a:lnTo>
                    <a:lnTo>
                      <a:pt x="1634" y="1124"/>
                    </a:lnTo>
                    <a:lnTo>
                      <a:pt x="1579" y="1111"/>
                    </a:lnTo>
                    <a:lnTo>
                      <a:pt x="1521" y="1096"/>
                    </a:lnTo>
                    <a:lnTo>
                      <a:pt x="1462" y="1080"/>
                    </a:lnTo>
                    <a:lnTo>
                      <a:pt x="1401" y="1062"/>
                    </a:lnTo>
                    <a:lnTo>
                      <a:pt x="1340" y="1043"/>
                    </a:lnTo>
                    <a:lnTo>
                      <a:pt x="1276" y="1021"/>
                    </a:lnTo>
                    <a:lnTo>
                      <a:pt x="1213" y="999"/>
                    </a:lnTo>
                    <a:lnTo>
                      <a:pt x="1148" y="974"/>
                    </a:lnTo>
                    <a:lnTo>
                      <a:pt x="1081" y="948"/>
                    </a:lnTo>
                    <a:lnTo>
                      <a:pt x="1032" y="928"/>
                    </a:lnTo>
                    <a:lnTo>
                      <a:pt x="981" y="907"/>
                    </a:lnTo>
                    <a:lnTo>
                      <a:pt x="933" y="886"/>
                    </a:lnTo>
                    <a:lnTo>
                      <a:pt x="886" y="865"/>
                    </a:lnTo>
                    <a:lnTo>
                      <a:pt x="838" y="842"/>
                    </a:lnTo>
                    <a:lnTo>
                      <a:pt x="792" y="819"/>
                    </a:lnTo>
                    <a:lnTo>
                      <a:pt x="747" y="798"/>
                    </a:lnTo>
                    <a:lnTo>
                      <a:pt x="702" y="773"/>
                    </a:lnTo>
                    <a:lnTo>
                      <a:pt x="658" y="751"/>
                    </a:lnTo>
                    <a:lnTo>
                      <a:pt x="615" y="728"/>
                    </a:lnTo>
                    <a:lnTo>
                      <a:pt x="573" y="703"/>
                    </a:lnTo>
                    <a:lnTo>
                      <a:pt x="533" y="681"/>
                    </a:lnTo>
                    <a:lnTo>
                      <a:pt x="493" y="656"/>
                    </a:lnTo>
                    <a:lnTo>
                      <a:pt x="454" y="632"/>
                    </a:lnTo>
                    <a:lnTo>
                      <a:pt x="418" y="609"/>
                    </a:lnTo>
                    <a:lnTo>
                      <a:pt x="382" y="584"/>
                    </a:lnTo>
                    <a:lnTo>
                      <a:pt x="347" y="560"/>
                    </a:lnTo>
                    <a:lnTo>
                      <a:pt x="314" y="535"/>
                    </a:lnTo>
                    <a:lnTo>
                      <a:pt x="282" y="513"/>
                    </a:lnTo>
                    <a:lnTo>
                      <a:pt x="252" y="488"/>
                    </a:lnTo>
                    <a:lnTo>
                      <a:pt x="223" y="464"/>
                    </a:lnTo>
                    <a:lnTo>
                      <a:pt x="195" y="441"/>
                    </a:lnTo>
                    <a:lnTo>
                      <a:pt x="169" y="416"/>
                    </a:lnTo>
                    <a:lnTo>
                      <a:pt x="146" y="393"/>
                    </a:lnTo>
                    <a:lnTo>
                      <a:pt x="123" y="371"/>
                    </a:lnTo>
                    <a:lnTo>
                      <a:pt x="103" y="348"/>
                    </a:lnTo>
                    <a:lnTo>
                      <a:pt x="82" y="325"/>
                    </a:lnTo>
                    <a:lnTo>
                      <a:pt x="67" y="304"/>
                    </a:lnTo>
                    <a:lnTo>
                      <a:pt x="51" y="281"/>
                    </a:lnTo>
                    <a:lnTo>
                      <a:pt x="38" y="260"/>
                    </a:lnTo>
                    <a:lnTo>
                      <a:pt x="26" y="240"/>
                    </a:lnTo>
                    <a:lnTo>
                      <a:pt x="16" y="219"/>
                    </a:lnTo>
                    <a:lnTo>
                      <a:pt x="6" y="191"/>
                    </a:lnTo>
                    <a:lnTo>
                      <a:pt x="0" y="163"/>
                    </a:lnTo>
                    <a:lnTo>
                      <a:pt x="0" y="139"/>
                    </a:lnTo>
                    <a:lnTo>
                      <a:pt x="4" y="116"/>
                    </a:lnTo>
                    <a:lnTo>
                      <a:pt x="12" y="100"/>
                    </a:lnTo>
                    <a:lnTo>
                      <a:pt x="20" y="85"/>
                    </a:lnTo>
                    <a:lnTo>
                      <a:pt x="32" y="72"/>
                    </a:lnTo>
                    <a:lnTo>
                      <a:pt x="46" y="59"/>
                    </a:lnTo>
                    <a:lnTo>
                      <a:pt x="64" y="49"/>
                    </a:lnTo>
                    <a:lnTo>
                      <a:pt x="84" y="38"/>
                    </a:lnTo>
                    <a:lnTo>
                      <a:pt x="107" y="30"/>
                    </a:lnTo>
                    <a:lnTo>
                      <a:pt x="132" y="22"/>
                    </a:lnTo>
                    <a:lnTo>
                      <a:pt x="158" y="15"/>
                    </a:lnTo>
                    <a:lnTo>
                      <a:pt x="188" y="9"/>
                    </a:lnTo>
                    <a:lnTo>
                      <a:pt x="220" y="5"/>
                    </a:lnTo>
                    <a:lnTo>
                      <a:pt x="253" y="2"/>
                    </a:lnTo>
                    <a:lnTo>
                      <a:pt x="289" y="0"/>
                    </a:lnTo>
                    <a:lnTo>
                      <a:pt x="327" y="0"/>
                    </a:lnTo>
                    <a:lnTo>
                      <a:pt x="368" y="0"/>
                    </a:lnTo>
                    <a:lnTo>
                      <a:pt x="410" y="2"/>
                    </a:lnTo>
                    <a:lnTo>
                      <a:pt x="454" y="7"/>
                    </a:lnTo>
                    <a:lnTo>
                      <a:pt x="499" y="12"/>
                    </a:lnTo>
                    <a:lnTo>
                      <a:pt x="547" y="17"/>
                    </a:lnTo>
                    <a:lnTo>
                      <a:pt x="596" y="25"/>
                    </a:lnTo>
                    <a:lnTo>
                      <a:pt x="648" y="35"/>
                    </a:lnTo>
                    <a:lnTo>
                      <a:pt x="700" y="44"/>
                    </a:lnTo>
                    <a:lnTo>
                      <a:pt x="755" y="56"/>
                    </a:lnTo>
                    <a:lnTo>
                      <a:pt x="812" y="71"/>
                    </a:lnTo>
                    <a:lnTo>
                      <a:pt x="868" y="85"/>
                    </a:lnTo>
                    <a:lnTo>
                      <a:pt x="928" y="102"/>
                    </a:lnTo>
                    <a:lnTo>
                      <a:pt x="987" y="119"/>
                    </a:lnTo>
                    <a:lnTo>
                      <a:pt x="1049" y="139"/>
                    </a:lnTo>
                    <a:lnTo>
                      <a:pt x="1111" y="160"/>
                    </a:lnTo>
                    <a:lnTo>
                      <a:pt x="1175" y="181"/>
                    </a:lnTo>
                    <a:lnTo>
                      <a:pt x="1240" y="206"/>
                    </a:lnTo>
                    <a:lnTo>
                      <a:pt x="1307" y="232"/>
                    </a:lnTo>
                    <a:lnTo>
                      <a:pt x="1357" y="252"/>
                    </a:lnTo>
                    <a:lnTo>
                      <a:pt x="1407" y="273"/>
                    </a:lnTo>
                    <a:lnTo>
                      <a:pt x="1456" y="294"/>
                    </a:lnTo>
                    <a:lnTo>
                      <a:pt x="1504" y="315"/>
                    </a:lnTo>
                    <a:lnTo>
                      <a:pt x="1551" y="338"/>
                    </a:lnTo>
                    <a:lnTo>
                      <a:pt x="1598" y="361"/>
                    </a:lnTo>
                    <a:lnTo>
                      <a:pt x="1643" y="382"/>
                    </a:lnTo>
                    <a:lnTo>
                      <a:pt x="1687" y="407"/>
                    </a:lnTo>
                    <a:lnTo>
                      <a:pt x="1732" y="429"/>
                    </a:lnTo>
                    <a:lnTo>
                      <a:pt x="1774" y="452"/>
                    </a:lnTo>
                    <a:lnTo>
                      <a:pt x="1816" y="477"/>
                    </a:lnTo>
                    <a:lnTo>
                      <a:pt x="1857" y="499"/>
                    </a:lnTo>
                    <a:lnTo>
                      <a:pt x="1897" y="524"/>
                    </a:lnTo>
                    <a:lnTo>
                      <a:pt x="1935" y="548"/>
                    </a:lnTo>
                    <a:lnTo>
                      <a:pt x="1973" y="571"/>
                    </a:lnTo>
                    <a:lnTo>
                      <a:pt x="2009" y="596"/>
                    </a:lnTo>
                    <a:lnTo>
                      <a:pt x="2043" y="620"/>
                    </a:lnTo>
                    <a:lnTo>
                      <a:pt x="2077" y="645"/>
                    </a:lnTo>
                    <a:lnTo>
                      <a:pt x="2109" y="667"/>
                    </a:lnTo>
                    <a:lnTo>
                      <a:pt x="2139" y="692"/>
                    </a:lnTo>
                    <a:lnTo>
                      <a:pt x="2168" y="716"/>
                    </a:lnTo>
                    <a:lnTo>
                      <a:pt x="2195" y="739"/>
                    </a:lnTo>
                    <a:lnTo>
                      <a:pt x="2221" y="764"/>
                    </a:lnTo>
                    <a:lnTo>
                      <a:pt x="2245" y="787"/>
                    </a:lnTo>
                    <a:lnTo>
                      <a:pt x="2268" y="809"/>
                    </a:lnTo>
                    <a:lnTo>
                      <a:pt x="2288" y="832"/>
                    </a:lnTo>
                    <a:lnTo>
                      <a:pt x="2308" y="855"/>
                    </a:lnTo>
                    <a:lnTo>
                      <a:pt x="2324" y="876"/>
                    </a:lnTo>
                    <a:lnTo>
                      <a:pt x="2340" y="899"/>
                    </a:lnTo>
                    <a:lnTo>
                      <a:pt x="2353" y="920"/>
                    </a:lnTo>
                    <a:lnTo>
                      <a:pt x="2365" y="940"/>
                    </a:lnTo>
                    <a:lnTo>
                      <a:pt x="2375" y="961"/>
                    </a:lnTo>
                    <a:lnTo>
                      <a:pt x="2385" y="990"/>
                    </a:lnTo>
                    <a:lnTo>
                      <a:pt x="2389" y="1018"/>
                    </a:lnTo>
                    <a:lnTo>
                      <a:pt x="2391" y="1043"/>
                    </a:lnTo>
                    <a:lnTo>
                      <a:pt x="2386" y="1065"/>
                    </a:lnTo>
                    <a:close/>
                  </a:path>
                </a:pathLst>
              </a:custGeom>
              <a:solidFill>
                <a:srgbClr val="753F0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0" name="Freeform 195"/>
              <p:cNvSpPr>
                <a:spLocks/>
              </p:cNvSpPr>
              <p:nvPr/>
            </p:nvSpPr>
            <p:spPr bwMode="auto">
              <a:xfrm>
                <a:off x="1842" y="2694"/>
                <a:ext cx="2374" cy="586"/>
              </a:xfrm>
              <a:custGeom>
                <a:avLst/>
                <a:gdLst>
                  <a:gd name="T0" fmla="*/ 2354 w 2374"/>
                  <a:gd name="T1" fmla="*/ 68 h 1173"/>
                  <a:gd name="T2" fmla="*/ 2310 w 2374"/>
                  <a:gd name="T3" fmla="*/ 70 h 1173"/>
                  <a:gd name="T4" fmla="*/ 2244 w 2374"/>
                  <a:gd name="T5" fmla="*/ 71 h 1173"/>
                  <a:gd name="T6" fmla="*/ 2157 w 2374"/>
                  <a:gd name="T7" fmla="*/ 73 h 1173"/>
                  <a:gd name="T8" fmla="*/ 2050 w 2374"/>
                  <a:gd name="T9" fmla="*/ 73 h 1173"/>
                  <a:gd name="T10" fmla="*/ 1924 w 2374"/>
                  <a:gd name="T11" fmla="*/ 72 h 1173"/>
                  <a:gd name="T12" fmla="*/ 1780 w 2374"/>
                  <a:gd name="T13" fmla="*/ 71 h 1173"/>
                  <a:gd name="T14" fmla="*/ 1623 w 2374"/>
                  <a:gd name="T15" fmla="*/ 69 h 1173"/>
                  <a:gd name="T16" fmla="*/ 1452 w 2374"/>
                  <a:gd name="T17" fmla="*/ 67 h 1173"/>
                  <a:gd name="T18" fmla="*/ 1268 w 2374"/>
                  <a:gd name="T19" fmla="*/ 63 h 1173"/>
                  <a:gd name="T20" fmla="*/ 1074 w 2374"/>
                  <a:gd name="T21" fmla="*/ 58 h 1173"/>
                  <a:gd name="T22" fmla="*/ 928 w 2374"/>
                  <a:gd name="T23" fmla="*/ 54 h 1173"/>
                  <a:gd name="T24" fmla="*/ 788 w 2374"/>
                  <a:gd name="T25" fmla="*/ 50 h 1173"/>
                  <a:gd name="T26" fmla="*/ 654 w 2374"/>
                  <a:gd name="T27" fmla="*/ 46 h 1173"/>
                  <a:gd name="T28" fmla="*/ 530 w 2374"/>
                  <a:gd name="T29" fmla="*/ 42 h 1173"/>
                  <a:gd name="T30" fmla="*/ 416 w 2374"/>
                  <a:gd name="T31" fmla="*/ 37 h 1173"/>
                  <a:gd name="T32" fmla="*/ 313 w 2374"/>
                  <a:gd name="T33" fmla="*/ 33 h 1173"/>
                  <a:gd name="T34" fmla="*/ 222 w 2374"/>
                  <a:gd name="T35" fmla="*/ 28 h 1173"/>
                  <a:gd name="T36" fmla="*/ 145 w 2374"/>
                  <a:gd name="T37" fmla="*/ 24 h 1173"/>
                  <a:gd name="T38" fmla="*/ 83 w 2374"/>
                  <a:gd name="T39" fmla="*/ 20 h 1173"/>
                  <a:gd name="T40" fmla="*/ 38 w 2374"/>
                  <a:gd name="T41" fmla="*/ 16 h 1173"/>
                  <a:gd name="T42" fmla="*/ 6 w 2374"/>
                  <a:gd name="T43" fmla="*/ 11 h 1173"/>
                  <a:gd name="T44" fmla="*/ 5 w 2374"/>
                  <a:gd name="T45" fmla="*/ 7 h 1173"/>
                  <a:gd name="T46" fmla="*/ 32 w 2374"/>
                  <a:gd name="T47" fmla="*/ 4 h 1173"/>
                  <a:gd name="T48" fmla="*/ 84 w 2374"/>
                  <a:gd name="T49" fmla="*/ 2 h 1173"/>
                  <a:gd name="T50" fmla="*/ 158 w 2374"/>
                  <a:gd name="T51" fmla="*/ 0 h 1173"/>
                  <a:gd name="T52" fmla="*/ 252 w 2374"/>
                  <a:gd name="T53" fmla="*/ 0 h 1173"/>
                  <a:gd name="T54" fmla="*/ 366 w 2374"/>
                  <a:gd name="T55" fmla="*/ 0 h 1173"/>
                  <a:gd name="T56" fmla="*/ 497 w 2374"/>
                  <a:gd name="T57" fmla="*/ 0 h 1173"/>
                  <a:gd name="T58" fmla="*/ 644 w 2374"/>
                  <a:gd name="T59" fmla="*/ 2 h 1173"/>
                  <a:gd name="T60" fmla="*/ 806 w 2374"/>
                  <a:gd name="T61" fmla="*/ 4 h 1173"/>
                  <a:gd name="T62" fmla="*/ 982 w 2374"/>
                  <a:gd name="T63" fmla="*/ 7 h 1173"/>
                  <a:gd name="T64" fmla="*/ 1168 w 2374"/>
                  <a:gd name="T65" fmla="*/ 11 h 1173"/>
                  <a:gd name="T66" fmla="*/ 1348 w 2374"/>
                  <a:gd name="T67" fmla="*/ 15 h 1173"/>
                  <a:gd name="T68" fmla="*/ 1494 w 2374"/>
                  <a:gd name="T69" fmla="*/ 19 h 1173"/>
                  <a:gd name="T70" fmla="*/ 1633 w 2374"/>
                  <a:gd name="T71" fmla="*/ 23 h 1173"/>
                  <a:gd name="T72" fmla="*/ 1763 w 2374"/>
                  <a:gd name="T73" fmla="*/ 28 h 1173"/>
                  <a:gd name="T74" fmla="*/ 1885 w 2374"/>
                  <a:gd name="T75" fmla="*/ 32 h 1173"/>
                  <a:gd name="T76" fmla="*/ 1995 w 2374"/>
                  <a:gd name="T77" fmla="*/ 37 h 1173"/>
                  <a:gd name="T78" fmla="*/ 2094 w 2374"/>
                  <a:gd name="T79" fmla="*/ 41 h 1173"/>
                  <a:gd name="T80" fmla="*/ 2180 w 2374"/>
                  <a:gd name="T81" fmla="*/ 45 h 1173"/>
                  <a:gd name="T82" fmla="*/ 2252 w 2374"/>
                  <a:gd name="T83" fmla="*/ 50 h 1173"/>
                  <a:gd name="T84" fmla="*/ 2309 w 2374"/>
                  <a:gd name="T85" fmla="*/ 54 h 1173"/>
                  <a:gd name="T86" fmla="*/ 2348 w 2374"/>
                  <a:gd name="T87" fmla="*/ 58 h 1173"/>
                  <a:gd name="T88" fmla="*/ 2374 w 2374"/>
                  <a:gd name="T89" fmla="*/ 63 h 1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74"/>
                  <a:gd name="T136" fmla="*/ 0 h 1173"/>
                  <a:gd name="T137" fmla="*/ 2374 w 2374"/>
                  <a:gd name="T138" fmla="*/ 1173 h 1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74" h="1173">
                    <a:moveTo>
                      <a:pt x="2369" y="1057"/>
                    </a:moveTo>
                    <a:lnTo>
                      <a:pt x="2364" y="1073"/>
                    </a:lnTo>
                    <a:lnTo>
                      <a:pt x="2354" y="1088"/>
                    </a:lnTo>
                    <a:lnTo>
                      <a:pt x="2342" y="1101"/>
                    </a:lnTo>
                    <a:lnTo>
                      <a:pt x="2327" y="1114"/>
                    </a:lnTo>
                    <a:lnTo>
                      <a:pt x="2310" y="1124"/>
                    </a:lnTo>
                    <a:lnTo>
                      <a:pt x="2291" y="1135"/>
                    </a:lnTo>
                    <a:lnTo>
                      <a:pt x="2268" y="1143"/>
                    </a:lnTo>
                    <a:lnTo>
                      <a:pt x="2244" y="1151"/>
                    </a:lnTo>
                    <a:lnTo>
                      <a:pt x="2217" y="1158"/>
                    </a:lnTo>
                    <a:lnTo>
                      <a:pt x="2189" y="1165"/>
                    </a:lnTo>
                    <a:lnTo>
                      <a:pt x="2157" y="1168"/>
                    </a:lnTo>
                    <a:lnTo>
                      <a:pt x="2122" y="1171"/>
                    </a:lnTo>
                    <a:lnTo>
                      <a:pt x="2087" y="1173"/>
                    </a:lnTo>
                    <a:lnTo>
                      <a:pt x="2050" y="1173"/>
                    </a:lnTo>
                    <a:lnTo>
                      <a:pt x="2009" y="1173"/>
                    </a:lnTo>
                    <a:lnTo>
                      <a:pt x="1967" y="1169"/>
                    </a:lnTo>
                    <a:lnTo>
                      <a:pt x="1924" y="1166"/>
                    </a:lnTo>
                    <a:lnTo>
                      <a:pt x="1877" y="1161"/>
                    </a:lnTo>
                    <a:lnTo>
                      <a:pt x="1830" y="1156"/>
                    </a:lnTo>
                    <a:lnTo>
                      <a:pt x="1780" y="1148"/>
                    </a:lnTo>
                    <a:lnTo>
                      <a:pt x="1730" y="1138"/>
                    </a:lnTo>
                    <a:lnTo>
                      <a:pt x="1678" y="1129"/>
                    </a:lnTo>
                    <a:lnTo>
                      <a:pt x="1623" y="1117"/>
                    </a:lnTo>
                    <a:lnTo>
                      <a:pt x="1568" y="1103"/>
                    </a:lnTo>
                    <a:lnTo>
                      <a:pt x="1510" y="1088"/>
                    </a:lnTo>
                    <a:lnTo>
                      <a:pt x="1452" y="1072"/>
                    </a:lnTo>
                    <a:lnTo>
                      <a:pt x="1393" y="1054"/>
                    </a:lnTo>
                    <a:lnTo>
                      <a:pt x="1330" y="1034"/>
                    </a:lnTo>
                    <a:lnTo>
                      <a:pt x="1268" y="1013"/>
                    </a:lnTo>
                    <a:lnTo>
                      <a:pt x="1204" y="992"/>
                    </a:lnTo>
                    <a:lnTo>
                      <a:pt x="1139" y="967"/>
                    </a:lnTo>
                    <a:lnTo>
                      <a:pt x="1074" y="941"/>
                    </a:lnTo>
                    <a:lnTo>
                      <a:pt x="1025" y="922"/>
                    </a:lnTo>
                    <a:lnTo>
                      <a:pt x="976" y="900"/>
                    </a:lnTo>
                    <a:lnTo>
                      <a:pt x="928" y="879"/>
                    </a:lnTo>
                    <a:lnTo>
                      <a:pt x="880" y="858"/>
                    </a:lnTo>
                    <a:lnTo>
                      <a:pt x="832" y="837"/>
                    </a:lnTo>
                    <a:lnTo>
                      <a:pt x="788" y="814"/>
                    </a:lnTo>
                    <a:lnTo>
                      <a:pt x="741" y="791"/>
                    </a:lnTo>
                    <a:lnTo>
                      <a:pt x="698" y="768"/>
                    </a:lnTo>
                    <a:lnTo>
                      <a:pt x="654" y="745"/>
                    </a:lnTo>
                    <a:lnTo>
                      <a:pt x="613" y="723"/>
                    </a:lnTo>
                    <a:lnTo>
                      <a:pt x="571" y="698"/>
                    </a:lnTo>
                    <a:lnTo>
                      <a:pt x="530" y="675"/>
                    </a:lnTo>
                    <a:lnTo>
                      <a:pt x="491" y="651"/>
                    </a:lnTo>
                    <a:lnTo>
                      <a:pt x="453" y="628"/>
                    </a:lnTo>
                    <a:lnTo>
                      <a:pt x="416" y="603"/>
                    </a:lnTo>
                    <a:lnTo>
                      <a:pt x="381" y="579"/>
                    </a:lnTo>
                    <a:lnTo>
                      <a:pt x="346" y="556"/>
                    </a:lnTo>
                    <a:lnTo>
                      <a:pt x="313" y="532"/>
                    </a:lnTo>
                    <a:lnTo>
                      <a:pt x="281" y="509"/>
                    </a:lnTo>
                    <a:lnTo>
                      <a:pt x="251" y="484"/>
                    </a:lnTo>
                    <a:lnTo>
                      <a:pt x="222" y="462"/>
                    </a:lnTo>
                    <a:lnTo>
                      <a:pt x="196" y="437"/>
                    </a:lnTo>
                    <a:lnTo>
                      <a:pt x="170" y="414"/>
                    </a:lnTo>
                    <a:lnTo>
                      <a:pt x="145" y="391"/>
                    </a:lnTo>
                    <a:lnTo>
                      <a:pt x="123" y="369"/>
                    </a:lnTo>
                    <a:lnTo>
                      <a:pt x="102" y="346"/>
                    </a:lnTo>
                    <a:lnTo>
                      <a:pt x="83" y="323"/>
                    </a:lnTo>
                    <a:lnTo>
                      <a:pt x="65" y="302"/>
                    </a:lnTo>
                    <a:lnTo>
                      <a:pt x="51" y="281"/>
                    </a:lnTo>
                    <a:lnTo>
                      <a:pt x="38" y="259"/>
                    </a:lnTo>
                    <a:lnTo>
                      <a:pt x="26" y="238"/>
                    </a:lnTo>
                    <a:lnTo>
                      <a:pt x="16" y="219"/>
                    </a:lnTo>
                    <a:lnTo>
                      <a:pt x="6" y="191"/>
                    </a:lnTo>
                    <a:lnTo>
                      <a:pt x="2" y="163"/>
                    </a:lnTo>
                    <a:lnTo>
                      <a:pt x="0" y="139"/>
                    </a:lnTo>
                    <a:lnTo>
                      <a:pt x="5" y="116"/>
                    </a:lnTo>
                    <a:lnTo>
                      <a:pt x="12" y="100"/>
                    </a:lnTo>
                    <a:lnTo>
                      <a:pt x="21" y="85"/>
                    </a:lnTo>
                    <a:lnTo>
                      <a:pt x="32" y="72"/>
                    </a:lnTo>
                    <a:lnTo>
                      <a:pt x="47" y="60"/>
                    </a:lnTo>
                    <a:lnTo>
                      <a:pt x="64" y="49"/>
                    </a:lnTo>
                    <a:lnTo>
                      <a:pt x="84" y="38"/>
                    </a:lnTo>
                    <a:lnTo>
                      <a:pt x="106" y="29"/>
                    </a:lnTo>
                    <a:lnTo>
                      <a:pt x="131" y="21"/>
                    </a:lnTo>
                    <a:lnTo>
                      <a:pt x="158" y="15"/>
                    </a:lnTo>
                    <a:lnTo>
                      <a:pt x="187" y="10"/>
                    </a:lnTo>
                    <a:lnTo>
                      <a:pt x="219" y="5"/>
                    </a:lnTo>
                    <a:lnTo>
                      <a:pt x="252" y="2"/>
                    </a:lnTo>
                    <a:lnTo>
                      <a:pt x="288" y="0"/>
                    </a:lnTo>
                    <a:lnTo>
                      <a:pt x="326" y="0"/>
                    </a:lnTo>
                    <a:lnTo>
                      <a:pt x="366" y="2"/>
                    </a:lnTo>
                    <a:lnTo>
                      <a:pt x="408" y="3"/>
                    </a:lnTo>
                    <a:lnTo>
                      <a:pt x="452" y="7"/>
                    </a:lnTo>
                    <a:lnTo>
                      <a:pt x="497" y="11"/>
                    </a:lnTo>
                    <a:lnTo>
                      <a:pt x="544" y="18"/>
                    </a:lnTo>
                    <a:lnTo>
                      <a:pt x="594" y="26"/>
                    </a:lnTo>
                    <a:lnTo>
                      <a:pt x="644" y="34"/>
                    </a:lnTo>
                    <a:lnTo>
                      <a:pt x="698" y="46"/>
                    </a:lnTo>
                    <a:lnTo>
                      <a:pt x="751" y="57"/>
                    </a:lnTo>
                    <a:lnTo>
                      <a:pt x="806" y="70"/>
                    </a:lnTo>
                    <a:lnTo>
                      <a:pt x="864" y="85"/>
                    </a:lnTo>
                    <a:lnTo>
                      <a:pt x="922" y="101"/>
                    </a:lnTo>
                    <a:lnTo>
                      <a:pt x="982" y="119"/>
                    </a:lnTo>
                    <a:lnTo>
                      <a:pt x="1042" y="139"/>
                    </a:lnTo>
                    <a:lnTo>
                      <a:pt x="1105" y="160"/>
                    </a:lnTo>
                    <a:lnTo>
                      <a:pt x="1168" y="183"/>
                    </a:lnTo>
                    <a:lnTo>
                      <a:pt x="1233" y="206"/>
                    </a:lnTo>
                    <a:lnTo>
                      <a:pt x="1299" y="232"/>
                    </a:lnTo>
                    <a:lnTo>
                      <a:pt x="1348" y="251"/>
                    </a:lnTo>
                    <a:lnTo>
                      <a:pt x="1397" y="272"/>
                    </a:lnTo>
                    <a:lnTo>
                      <a:pt x="1446" y="294"/>
                    </a:lnTo>
                    <a:lnTo>
                      <a:pt x="1494" y="315"/>
                    </a:lnTo>
                    <a:lnTo>
                      <a:pt x="1540" y="336"/>
                    </a:lnTo>
                    <a:lnTo>
                      <a:pt x="1587" y="359"/>
                    </a:lnTo>
                    <a:lnTo>
                      <a:pt x="1633" y="380"/>
                    </a:lnTo>
                    <a:lnTo>
                      <a:pt x="1676" y="403"/>
                    </a:lnTo>
                    <a:lnTo>
                      <a:pt x="1720" y="426"/>
                    </a:lnTo>
                    <a:lnTo>
                      <a:pt x="1763" y="450"/>
                    </a:lnTo>
                    <a:lnTo>
                      <a:pt x="1804" y="473"/>
                    </a:lnTo>
                    <a:lnTo>
                      <a:pt x="1844" y="496"/>
                    </a:lnTo>
                    <a:lnTo>
                      <a:pt x="1885" y="520"/>
                    </a:lnTo>
                    <a:lnTo>
                      <a:pt x="1922" y="543"/>
                    </a:lnTo>
                    <a:lnTo>
                      <a:pt x="1958" y="568"/>
                    </a:lnTo>
                    <a:lnTo>
                      <a:pt x="1995" y="592"/>
                    </a:lnTo>
                    <a:lnTo>
                      <a:pt x="2029" y="615"/>
                    </a:lnTo>
                    <a:lnTo>
                      <a:pt x="2063" y="639"/>
                    </a:lnTo>
                    <a:lnTo>
                      <a:pt x="2094" y="664"/>
                    </a:lnTo>
                    <a:lnTo>
                      <a:pt x="2123" y="687"/>
                    </a:lnTo>
                    <a:lnTo>
                      <a:pt x="2152" y="711"/>
                    </a:lnTo>
                    <a:lnTo>
                      <a:pt x="2180" y="734"/>
                    </a:lnTo>
                    <a:lnTo>
                      <a:pt x="2206" y="757"/>
                    </a:lnTo>
                    <a:lnTo>
                      <a:pt x="2229" y="781"/>
                    </a:lnTo>
                    <a:lnTo>
                      <a:pt x="2252" y="804"/>
                    </a:lnTo>
                    <a:lnTo>
                      <a:pt x="2272" y="827"/>
                    </a:lnTo>
                    <a:lnTo>
                      <a:pt x="2291" y="848"/>
                    </a:lnTo>
                    <a:lnTo>
                      <a:pt x="2309" y="871"/>
                    </a:lnTo>
                    <a:lnTo>
                      <a:pt x="2323" y="892"/>
                    </a:lnTo>
                    <a:lnTo>
                      <a:pt x="2338" y="913"/>
                    </a:lnTo>
                    <a:lnTo>
                      <a:pt x="2348" y="935"/>
                    </a:lnTo>
                    <a:lnTo>
                      <a:pt x="2358" y="954"/>
                    </a:lnTo>
                    <a:lnTo>
                      <a:pt x="2368" y="983"/>
                    </a:lnTo>
                    <a:lnTo>
                      <a:pt x="2374" y="1010"/>
                    </a:lnTo>
                    <a:lnTo>
                      <a:pt x="2374" y="1034"/>
                    </a:lnTo>
                    <a:lnTo>
                      <a:pt x="2369" y="1057"/>
                    </a:lnTo>
                    <a:close/>
                  </a:path>
                </a:pathLst>
              </a:custGeom>
              <a:solidFill>
                <a:srgbClr val="824C1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1" name="Freeform 196"/>
              <p:cNvSpPr>
                <a:spLocks/>
              </p:cNvSpPr>
              <p:nvPr/>
            </p:nvSpPr>
            <p:spPr bwMode="auto">
              <a:xfrm>
                <a:off x="1848" y="2695"/>
                <a:ext cx="2355" cy="582"/>
              </a:xfrm>
              <a:custGeom>
                <a:avLst/>
                <a:gdLst>
                  <a:gd name="T0" fmla="*/ 2335 w 2355"/>
                  <a:gd name="T1" fmla="*/ 68 h 1164"/>
                  <a:gd name="T2" fmla="*/ 2291 w 2355"/>
                  <a:gd name="T3" fmla="*/ 70 h 1164"/>
                  <a:gd name="T4" fmla="*/ 2226 w 2355"/>
                  <a:gd name="T5" fmla="*/ 72 h 1164"/>
                  <a:gd name="T6" fmla="*/ 2139 w 2355"/>
                  <a:gd name="T7" fmla="*/ 73 h 1164"/>
                  <a:gd name="T8" fmla="*/ 2032 w 2355"/>
                  <a:gd name="T9" fmla="*/ 73 h 1164"/>
                  <a:gd name="T10" fmla="*/ 1908 w 2355"/>
                  <a:gd name="T11" fmla="*/ 73 h 1164"/>
                  <a:gd name="T12" fmla="*/ 1766 w 2355"/>
                  <a:gd name="T13" fmla="*/ 72 h 1164"/>
                  <a:gd name="T14" fmla="*/ 1609 w 2355"/>
                  <a:gd name="T15" fmla="*/ 70 h 1164"/>
                  <a:gd name="T16" fmla="*/ 1440 w 2355"/>
                  <a:gd name="T17" fmla="*/ 67 h 1164"/>
                  <a:gd name="T18" fmla="*/ 1258 w 2355"/>
                  <a:gd name="T19" fmla="*/ 63 h 1164"/>
                  <a:gd name="T20" fmla="*/ 1065 w 2355"/>
                  <a:gd name="T21" fmla="*/ 59 h 1164"/>
                  <a:gd name="T22" fmla="*/ 919 w 2355"/>
                  <a:gd name="T23" fmla="*/ 55 h 1164"/>
                  <a:gd name="T24" fmla="*/ 780 w 2355"/>
                  <a:gd name="T25" fmla="*/ 51 h 1164"/>
                  <a:gd name="T26" fmla="*/ 648 w 2355"/>
                  <a:gd name="T27" fmla="*/ 47 h 1164"/>
                  <a:gd name="T28" fmla="*/ 525 w 2355"/>
                  <a:gd name="T29" fmla="*/ 42 h 1164"/>
                  <a:gd name="T30" fmla="*/ 413 w 2355"/>
                  <a:gd name="T31" fmla="*/ 38 h 1164"/>
                  <a:gd name="T32" fmla="*/ 310 w 2355"/>
                  <a:gd name="T33" fmla="*/ 33 h 1164"/>
                  <a:gd name="T34" fmla="*/ 220 w 2355"/>
                  <a:gd name="T35" fmla="*/ 29 h 1164"/>
                  <a:gd name="T36" fmla="*/ 143 w 2355"/>
                  <a:gd name="T37" fmla="*/ 25 h 1164"/>
                  <a:gd name="T38" fmla="*/ 83 w 2355"/>
                  <a:gd name="T39" fmla="*/ 20 h 1164"/>
                  <a:gd name="T40" fmla="*/ 36 w 2355"/>
                  <a:gd name="T41" fmla="*/ 17 h 1164"/>
                  <a:gd name="T42" fmla="*/ 6 w 2355"/>
                  <a:gd name="T43" fmla="*/ 12 h 1164"/>
                  <a:gd name="T44" fmla="*/ 4 w 2355"/>
                  <a:gd name="T45" fmla="*/ 8 h 1164"/>
                  <a:gd name="T46" fmla="*/ 32 w 2355"/>
                  <a:gd name="T47" fmla="*/ 5 h 1164"/>
                  <a:gd name="T48" fmla="*/ 83 w 2355"/>
                  <a:gd name="T49" fmla="*/ 3 h 1164"/>
                  <a:gd name="T50" fmla="*/ 156 w 2355"/>
                  <a:gd name="T51" fmla="*/ 1 h 1164"/>
                  <a:gd name="T52" fmla="*/ 249 w 2355"/>
                  <a:gd name="T53" fmla="*/ 1 h 1164"/>
                  <a:gd name="T54" fmla="*/ 362 w 2355"/>
                  <a:gd name="T55" fmla="*/ 1 h 1164"/>
                  <a:gd name="T56" fmla="*/ 492 w 2355"/>
                  <a:gd name="T57" fmla="*/ 1 h 1164"/>
                  <a:gd name="T58" fmla="*/ 638 w 2355"/>
                  <a:gd name="T59" fmla="*/ 3 h 1164"/>
                  <a:gd name="T60" fmla="*/ 799 w 2355"/>
                  <a:gd name="T61" fmla="*/ 5 h 1164"/>
                  <a:gd name="T62" fmla="*/ 974 w 2355"/>
                  <a:gd name="T63" fmla="*/ 8 h 1164"/>
                  <a:gd name="T64" fmla="*/ 1159 w 2355"/>
                  <a:gd name="T65" fmla="*/ 12 h 1164"/>
                  <a:gd name="T66" fmla="*/ 1337 w 2355"/>
                  <a:gd name="T67" fmla="*/ 16 h 1164"/>
                  <a:gd name="T68" fmla="*/ 1482 w 2355"/>
                  <a:gd name="T69" fmla="*/ 20 h 1164"/>
                  <a:gd name="T70" fmla="*/ 1620 w 2355"/>
                  <a:gd name="T71" fmla="*/ 24 h 1164"/>
                  <a:gd name="T72" fmla="*/ 1748 w 2355"/>
                  <a:gd name="T73" fmla="*/ 28 h 1164"/>
                  <a:gd name="T74" fmla="*/ 1869 w 2355"/>
                  <a:gd name="T75" fmla="*/ 33 h 1164"/>
                  <a:gd name="T76" fmla="*/ 1980 w 2355"/>
                  <a:gd name="T77" fmla="*/ 37 h 1164"/>
                  <a:gd name="T78" fmla="*/ 2077 w 2355"/>
                  <a:gd name="T79" fmla="*/ 42 h 1164"/>
                  <a:gd name="T80" fmla="*/ 2164 w 2355"/>
                  <a:gd name="T81" fmla="*/ 46 h 1164"/>
                  <a:gd name="T82" fmla="*/ 2235 w 2355"/>
                  <a:gd name="T83" fmla="*/ 50 h 1164"/>
                  <a:gd name="T84" fmla="*/ 2291 w 2355"/>
                  <a:gd name="T85" fmla="*/ 54 h 1164"/>
                  <a:gd name="T86" fmla="*/ 2330 w 2355"/>
                  <a:gd name="T87" fmla="*/ 58 h 1164"/>
                  <a:gd name="T88" fmla="*/ 2355 w 2355"/>
                  <a:gd name="T89" fmla="*/ 63 h 1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55"/>
                  <a:gd name="T136" fmla="*/ 0 h 1164"/>
                  <a:gd name="T137" fmla="*/ 2355 w 2355"/>
                  <a:gd name="T138" fmla="*/ 1164 h 1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55" h="1164">
                    <a:moveTo>
                      <a:pt x="2350" y="1050"/>
                    </a:moveTo>
                    <a:lnTo>
                      <a:pt x="2345" y="1066"/>
                    </a:lnTo>
                    <a:lnTo>
                      <a:pt x="2335" y="1079"/>
                    </a:lnTo>
                    <a:lnTo>
                      <a:pt x="2323" y="1094"/>
                    </a:lnTo>
                    <a:lnTo>
                      <a:pt x="2308" y="1105"/>
                    </a:lnTo>
                    <a:lnTo>
                      <a:pt x="2291" y="1117"/>
                    </a:lnTo>
                    <a:lnTo>
                      <a:pt x="2272" y="1127"/>
                    </a:lnTo>
                    <a:lnTo>
                      <a:pt x="2251" y="1136"/>
                    </a:lnTo>
                    <a:lnTo>
                      <a:pt x="2226" y="1143"/>
                    </a:lnTo>
                    <a:lnTo>
                      <a:pt x="2198" y="1149"/>
                    </a:lnTo>
                    <a:lnTo>
                      <a:pt x="2170" y="1156"/>
                    </a:lnTo>
                    <a:lnTo>
                      <a:pt x="2139" y="1159"/>
                    </a:lnTo>
                    <a:lnTo>
                      <a:pt x="2106" y="1163"/>
                    </a:lnTo>
                    <a:lnTo>
                      <a:pt x="2070" y="1164"/>
                    </a:lnTo>
                    <a:lnTo>
                      <a:pt x="2032" y="1164"/>
                    </a:lnTo>
                    <a:lnTo>
                      <a:pt x="1993" y="1164"/>
                    </a:lnTo>
                    <a:lnTo>
                      <a:pt x="1951" y="1161"/>
                    </a:lnTo>
                    <a:lnTo>
                      <a:pt x="1908" y="1158"/>
                    </a:lnTo>
                    <a:lnTo>
                      <a:pt x="1863" y="1153"/>
                    </a:lnTo>
                    <a:lnTo>
                      <a:pt x="1815" y="1146"/>
                    </a:lnTo>
                    <a:lnTo>
                      <a:pt x="1766" y="1140"/>
                    </a:lnTo>
                    <a:lnTo>
                      <a:pt x="1715" y="1130"/>
                    </a:lnTo>
                    <a:lnTo>
                      <a:pt x="1663" y="1120"/>
                    </a:lnTo>
                    <a:lnTo>
                      <a:pt x="1609" y="1109"/>
                    </a:lnTo>
                    <a:lnTo>
                      <a:pt x="1554" y="1094"/>
                    </a:lnTo>
                    <a:lnTo>
                      <a:pt x="1498" y="1079"/>
                    </a:lnTo>
                    <a:lnTo>
                      <a:pt x="1440" y="1063"/>
                    </a:lnTo>
                    <a:lnTo>
                      <a:pt x="1381" y="1047"/>
                    </a:lnTo>
                    <a:lnTo>
                      <a:pt x="1320" y="1027"/>
                    </a:lnTo>
                    <a:lnTo>
                      <a:pt x="1258" y="1006"/>
                    </a:lnTo>
                    <a:lnTo>
                      <a:pt x="1194" y="983"/>
                    </a:lnTo>
                    <a:lnTo>
                      <a:pt x="1130" y="960"/>
                    </a:lnTo>
                    <a:lnTo>
                      <a:pt x="1065" y="934"/>
                    </a:lnTo>
                    <a:lnTo>
                      <a:pt x="1016" y="915"/>
                    </a:lnTo>
                    <a:lnTo>
                      <a:pt x="968" y="893"/>
                    </a:lnTo>
                    <a:lnTo>
                      <a:pt x="919" y="872"/>
                    </a:lnTo>
                    <a:lnTo>
                      <a:pt x="873" y="851"/>
                    </a:lnTo>
                    <a:lnTo>
                      <a:pt x="826" y="830"/>
                    </a:lnTo>
                    <a:lnTo>
                      <a:pt x="780" y="809"/>
                    </a:lnTo>
                    <a:lnTo>
                      <a:pt x="735" y="786"/>
                    </a:lnTo>
                    <a:lnTo>
                      <a:pt x="692" y="763"/>
                    </a:lnTo>
                    <a:lnTo>
                      <a:pt x="648" y="740"/>
                    </a:lnTo>
                    <a:lnTo>
                      <a:pt x="607" y="717"/>
                    </a:lnTo>
                    <a:lnTo>
                      <a:pt x="566" y="694"/>
                    </a:lnTo>
                    <a:lnTo>
                      <a:pt x="525" y="670"/>
                    </a:lnTo>
                    <a:lnTo>
                      <a:pt x="486" y="647"/>
                    </a:lnTo>
                    <a:lnTo>
                      <a:pt x="449" y="623"/>
                    </a:lnTo>
                    <a:lnTo>
                      <a:pt x="413" y="600"/>
                    </a:lnTo>
                    <a:lnTo>
                      <a:pt x="376" y="575"/>
                    </a:lnTo>
                    <a:lnTo>
                      <a:pt x="343" y="553"/>
                    </a:lnTo>
                    <a:lnTo>
                      <a:pt x="310" y="528"/>
                    </a:lnTo>
                    <a:lnTo>
                      <a:pt x="278" y="505"/>
                    </a:lnTo>
                    <a:lnTo>
                      <a:pt x="249" y="481"/>
                    </a:lnTo>
                    <a:lnTo>
                      <a:pt x="220" y="458"/>
                    </a:lnTo>
                    <a:lnTo>
                      <a:pt x="193" y="435"/>
                    </a:lnTo>
                    <a:lnTo>
                      <a:pt x="168" y="411"/>
                    </a:lnTo>
                    <a:lnTo>
                      <a:pt x="143" y="388"/>
                    </a:lnTo>
                    <a:lnTo>
                      <a:pt x="122" y="367"/>
                    </a:lnTo>
                    <a:lnTo>
                      <a:pt x="101" y="344"/>
                    </a:lnTo>
                    <a:lnTo>
                      <a:pt x="83" y="321"/>
                    </a:lnTo>
                    <a:lnTo>
                      <a:pt x="65" y="300"/>
                    </a:lnTo>
                    <a:lnTo>
                      <a:pt x="51" y="279"/>
                    </a:lnTo>
                    <a:lnTo>
                      <a:pt x="36" y="257"/>
                    </a:lnTo>
                    <a:lnTo>
                      <a:pt x="26" y="236"/>
                    </a:lnTo>
                    <a:lnTo>
                      <a:pt x="16" y="217"/>
                    </a:lnTo>
                    <a:lnTo>
                      <a:pt x="6" y="189"/>
                    </a:lnTo>
                    <a:lnTo>
                      <a:pt x="0" y="161"/>
                    </a:lnTo>
                    <a:lnTo>
                      <a:pt x="0" y="137"/>
                    </a:lnTo>
                    <a:lnTo>
                      <a:pt x="4" y="115"/>
                    </a:lnTo>
                    <a:lnTo>
                      <a:pt x="10" y="99"/>
                    </a:lnTo>
                    <a:lnTo>
                      <a:pt x="20" y="86"/>
                    </a:lnTo>
                    <a:lnTo>
                      <a:pt x="32" y="71"/>
                    </a:lnTo>
                    <a:lnTo>
                      <a:pt x="46" y="60"/>
                    </a:lnTo>
                    <a:lnTo>
                      <a:pt x="64" y="49"/>
                    </a:lnTo>
                    <a:lnTo>
                      <a:pt x="83" y="39"/>
                    </a:lnTo>
                    <a:lnTo>
                      <a:pt x="104" y="29"/>
                    </a:lnTo>
                    <a:lnTo>
                      <a:pt x="129" y="21"/>
                    </a:lnTo>
                    <a:lnTo>
                      <a:pt x="156" y="14"/>
                    </a:lnTo>
                    <a:lnTo>
                      <a:pt x="185" y="9"/>
                    </a:lnTo>
                    <a:lnTo>
                      <a:pt x="216" y="5"/>
                    </a:lnTo>
                    <a:lnTo>
                      <a:pt x="249" y="3"/>
                    </a:lnTo>
                    <a:lnTo>
                      <a:pt x="285" y="1"/>
                    </a:lnTo>
                    <a:lnTo>
                      <a:pt x="323" y="0"/>
                    </a:lnTo>
                    <a:lnTo>
                      <a:pt x="362" y="1"/>
                    </a:lnTo>
                    <a:lnTo>
                      <a:pt x="404" y="3"/>
                    </a:lnTo>
                    <a:lnTo>
                      <a:pt x="447" y="6"/>
                    </a:lnTo>
                    <a:lnTo>
                      <a:pt x="492" y="11"/>
                    </a:lnTo>
                    <a:lnTo>
                      <a:pt x="540" y="18"/>
                    </a:lnTo>
                    <a:lnTo>
                      <a:pt x="588" y="26"/>
                    </a:lnTo>
                    <a:lnTo>
                      <a:pt x="638" y="34"/>
                    </a:lnTo>
                    <a:lnTo>
                      <a:pt x="690" y="44"/>
                    </a:lnTo>
                    <a:lnTo>
                      <a:pt x="744" y="57"/>
                    </a:lnTo>
                    <a:lnTo>
                      <a:pt x="799" y="70"/>
                    </a:lnTo>
                    <a:lnTo>
                      <a:pt x="857" y="84"/>
                    </a:lnTo>
                    <a:lnTo>
                      <a:pt x="915" y="101"/>
                    </a:lnTo>
                    <a:lnTo>
                      <a:pt x="974" y="119"/>
                    </a:lnTo>
                    <a:lnTo>
                      <a:pt x="1033" y="137"/>
                    </a:lnTo>
                    <a:lnTo>
                      <a:pt x="1096" y="158"/>
                    </a:lnTo>
                    <a:lnTo>
                      <a:pt x="1159" y="181"/>
                    </a:lnTo>
                    <a:lnTo>
                      <a:pt x="1223" y="204"/>
                    </a:lnTo>
                    <a:lnTo>
                      <a:pt x="1288" y="230"/>
                    </a:lnTo>
                    <a:lnTo>
                      <a:pt x="1337" y="249"/>
                    </a:lnTo>
                    <a:lnTo>
                      <a:pt x="1387" y="270"/>
                    </a:lnTo>
                    <a:lnTo>
                      <a:pt x="1434" y="290"/>
                    </a:lnTo>
                    <a:lnTo>
                      <a:pt x="1482" y="311"/>
                    </a:lnTo>
                    <a:lnTo>
                      <a:pt x="1528" y="334"/>
                    </a:lnTo>
                    <a:lnTo>
                      <a:pt x="1575" y="355"/>
                    </a:lnTo>
                    <a:lnTo>
                      <a:pt x="1620" y="378"/>
                    </a:lnTo>
                    <a:lnTo>
                      <a:pt x="1663" y="399"/>
                    </a:lnTo>
                    <a:lnTo>
                      <a:pt x="1706" y="422"/>
                    </a:lnTo>
                    <a:lnTo>
                      <a:pt x="1748" y="447"/>
                    </a:lnTo>
                    <a:lnTo>
                      <a:pt x="1790" y="469"/>
                    </a:lnTo>
                    <a:lnTo>
                      <a:pt x="1831" y="492"/>
                    </a:lnTo>
                    <a:lnTo>
                      <a:pt x="1869" y="517"/>
                    </a:lnTo>
                    <a:lnTo>
                      <a:pt x="1908" y="540"/>
                    </a:lnTo>
                    <a:lnTo>
                      <a:pt x="1944" y="564"/>
                    </a:lnTo>
                    <a:lnTo>
                      <a:pt x="1980" y="587"/>
                    </a:lnTo>
                    <a:lnTo>
                      <a:pt x="2013" y="611"/>
                    </a:lnTo>
                    <a:lnTo>
                      <a:pt x="2047" y="634"/>
                    </a:lnTo>
                    <a:lnTo>
                      <a:pt x="2077" y="659"/>
                    </a:lnTo>
                    <a:lnTo>
                      <a:pt x="2107" y="681"/>
                    </a:lnTo>
                    <a:lnTo>
                      <a:pt x="2136" y="706"/>
                    </a:lnTo>
                    <a:lnTo>
                      <a:pt x="2164" y="729"/>
                    </a:lnTo>
                    <a:lnTo>
                      <a:pt x="2188" y="752"/>
                    </a:lnTo>
                    <a:lnTo>
                      <a:pt x="2213" y="774"/>
                    </a:lnTo>
                    <a:lnTo>
                      <a:pt x="2235" y="797"/>
                    </a:lnTo>
                    <a:lnTo>
                      <a:pt x="2255" y="820"/>
                    </a:lnTo>
                    <a:lnTo>
                      <a:pt x="2274" y="843"/>
                    </a:lnTo>
                    <a:lnTo>
                      <a:pt x="2291" y="864"/>
                    </a:lnTo>
                    <a:lnTo>
                      <a:pt x="2306" y="885"/>
                    </a:lnTo>
                    <a:lnTo>
                      <a:pt x="2320" y="906"/>
                    </a:lnTo>
                    <a:lnTo>
                      <a:pt x="2330" y="928"/>
                    </a:lnTo>
                    <a:lnTo>
                      <a:pt x="2340" y="947"/>
                    </a:lnTo>
                    <a:lnTo>
                      <a:pt x="2350" y="975"/>
                    </a:lnTo>
                    <a:lnTo>
                      <a:pt x="2355" y="1003"/>
                    </a:lnTo>
                    <a:lnTo>
                      <a:pt x="2355" y="1027"/>
                    </a:lnTo>
                    <a:lnTo>
                      <a:pt x="2350" y="1050"/>
                    </a:lnTo>
                    <a:close/>
                  </a:path>
                </a:pathLst>
              </a:custGeom>
              <a:solidFill>
                <a:srgbClr val="8E5B2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2" name="Freeform 197"/>
              <p:cNvSpPr>
                <a:spLocks/>
              </p:cNvSpPr>
              <p:nvPr/>
            </p:nvSpPr>
            <p:spPr bwMode="auto">
              <a:xfrm>
                <a:off x="1854" y="2696"/>
                <a:ext cx="2337" cy="578"/>
              </a:xfrm>
              <a:custGeom>
                <a:avLst/>
                <a:gdLst>
                  <a:gd name="T0" fmla="*/ 2317 w 2337"/>
                  <a:gd name="T1" fmla="*/ 67 h 1157"/>
                  <a:gd name="T2" fmla="*/ 2275 w 2337"/>
                  <a:gd name="T3" fmla="*/ 69 h 1157"/>
                  <a:gd name="T4" fmla="*/ 2208 w 2337"/>
                  <a:gd name="T5" fmla="*/ 70 h 1157"/>
                  <a:gd name="T6" fmla="*/ 2123 w 2337"/>
                  <a:gd name="T7" fmla="*/ 72 h 1157"/>
                  <a:gd name="T8" fmla="*/ 2017 w 2337"/>
                  <a:gd name="T9" fmla="*/ 72 h 1157"/>
                  <a:gd name="T10" fmla="*/ 1893 w 2337"/>
                  <a:gd name="T11" fmla="*/ 71 h 1157"/>
                  <a:gd name="T12" fmla="*/ 1753 w 2337"/>
                  <a:gd name="T13" fmla="*/ 70 h 1157"/>
                  <a:gd name="T14" fmla="*/ 1598 w 2337"/>
                  <a:gd name="T15" fmla="*/ 68 h 1157"/>
                  <a:gd name="T16" fmla="*/ 1428 w 2337"/>
                  <a:gd name="T17" fmla="*/ 66 h 1157"/>
                  <a:gd name="T18" fmla="*/ 1247 w 2337"/>
                  <a:gd name="T19" fmla="*/ 62 h 1157"/>
                  <a:gd name="T20" fmla="*/ 1056 w 2337"/>
                  <a:gd name="T21" fmla="*/ 58 h 1157"/>
                  <a:gd name="T22" fmla="*/ 912 w 2337"/>
                  <a:gd name="T23" fmla="*/ 54 h 1157"/>
                  <a:gd name="T24" fmla="*/ 773 w 2337"/>
                  <a:gd name="T25" fmla="*/ 50 h 1157"/>
                  <a:gd name="T26" fmla="*/ 642 w 2337"/>
                  <a:gd name="T27" fmla="*/ 46 h 1157"/>
                  <a:gd name="T28" fmla="*/ 519 w 2337"/>
                  <a:gd name="T29" fmla="*/ 41 h 1157"/>
                  <a:gd name="T30" fmla="*/ 408 w 2337"/>
                  <a:gd name="T31" fmla="*/ 37 h 1157"/>
                  <a:gd name="T32" fmla="*/ 307 w 2337"/>
                  <a:gd name="T33" fmla="*/ 32 h 1157"/>
                  <a:gd name="T34" fmla="*/ 217 w 2337"/>
                  <a:gd name="T35" fmla="*/ 28 h 1157"/>
                  <a:gd name="T36" fmla="*/ 142 w 2337"/>
                  <a:gd name="T37" fmla="*/ 24 h 1157"/>
                  <a:gd name="T38" fmla="*/ 81 w 2337"/>
                  <a:gd name="T39" fmla="*/ 20 h 1157"/>
                  <a:gd name="T40" fmla="*/ 35 w 2337"/>
                  <a:gd name="T41" fmla="*/ 16 h 1157"/>
                  <a:gd name="T42" fmla="*/ 4 w 2337"/>
                  <a:gd name="T43" fmla="*/ 11 h 1157"/>
                  <a:gd name="T44" fmla="*/ 4 w 2337"/>
                  <a:gd name="T45" fmla="*/ 7 h 1157"/>
                  <a:gd name="T46" fmla="*/ 32 w 2337"/>
                  <a:gd name="T47" fmla="*/ 4 h 1157"/>
                  <a:gd name="T48" fmla="*/ 82 w 2337"/>
                  <a:gd name="T49" fmla="*/ 2 h 1157"/>
                  <a:gd name="T50" fmla="*/ 155 w 2337"/>
                  <a:gd name="T51" fmla="*/ 0 h 1157"/>
                  <a:gd name="T52" fmla="*/ 247 w 2337"/>
                  <a:gd name="T53" fmla="*/ 0 h 1157"/>
                  <a:gd name="T54" fmla="*/ 359 w 2337"/>
                  <a:gd name="T55" fmla="*/ 0 h 1157"/>
                  <a:gd name="T56" fmla="*/ 489 w 2337"/>
                  <a:gd name="T57" fmla="*/ 0 h 1157"/>
                  <a:gd name="T58" fmla="*/ 634 w 2337"/>
                  <a:gd name="T59" fmla="*/ 2 h 1157"/>
                  <a:gd name="T60" fmla="*/ 793 w 2337"/>
                  <a:gd name="T61" fmla="*/ 4 h 1157"/>
                  <a:gd name="T62" fmla="*/ 965 w 2337"/>
                  <a:gd name="T63" fmla="*/ 7 h 1157"/>
                  <a:gd name="T64" fmla="*/ 1149 w 2337"/>
                  <a:gd name="T65" fmla="*/ 11 h 1157"/>
                  <a:gd name="T66" fmla="*/ 1327 w 2337"/>
                  <a:gd name="T67" fmla="*/ 15 h 1157"/>
                  <a:gd name="T68" fmla="*/ 1470 w 2337"/>
                  <a:gd name="T69" fmla="*/ 19 h 1157"/>
                  <a:gd name="T70" fmla="*/ 1606 w 2337"/>
                  <a:gd name="T71" fmla="*/ 23 h 1157"/>
                  <a:gd name="T72" fmla="*/ 1735 w 2337"/>
                  <a:gd name="T73" fmla="*/ 27 h 1157"/>
                  <a:gd name="T74" fmla="*/ 1854 w 2337"/>
                  <a:gd name="T75" fmla="*/ 32 h 1157"/>
                  <a:gd name="T76" fmla="*/ 1962 w 2337"/>
                  <a:gd name="T77" fmla="*/ 36 h 1157"/>
                  <a:gd name="T78" fmla="*/ 2061 w 2337"/>
                  <a:gd name="T79" fmla="*/ 40 h 1157"/>
                  <a:gd name="T80" fmla="*/ 2145 w 2337"/>
                  <a:gd name="T81" fmla="*/ 45 h 1157"/>
                  <a:gd name="T82" fmla="*/ 2216 w 2337"/>
                  <a:gd name="T83" fmla="*/ 49 h 1157"/>
                  <a:gd name="T84" fmla="*/ 2272 w 2337"/>
                  <a:gd name="T85" fmla="*/ 53 h 1157"/>
                  <a:gd name="T86" fmla="*/ 2313 w 2337"/>
                  <a:gd name="T87" fmla="*/ 57 h 1157"/>
                  <a:gd name="T88" fmla="*/ 2336 w 2337"/>
                  <a:gd name="T89" fmla="*/ 62 h 1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7"/>
                  <a:gd name="T136" fmla="*/ 0 h 1157"/>
                  <a:gd name="T137" fmla="*/ 2337 w 2337"/>
                  <a:gd name="T138" fmla="*/ 1157 h 1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7" h="1157">
                    <a:moveTo>
                      <a:pt x="2333" y="1042"/>
                    </a:moveTo>
                    <a:lnTo>
                      <a:pt x="2327" y="1057"/>
                    </a:lnTo>
                    <a:lnTo>
                      <a:pt x="2317" y="1072"/>
                    </a:lnTo>
                    <a:lnTo>
                      <a:pt x="2305" y="1085"/>
                    </a:lnTo>
                    <a:lnTo>
                      <a:pt x="2291" y="1098"/>
                    </a:lnTo>
                    <a:lnTo>
                      <a:pt x="2275" y="1109"/>
                    </a:lnTo>
                    <a:lnTo>
                      <a:pt x="2255" y="1119"/>
                    </a:lnTo>
                    <a:lnTo>
                      <a:pt x="2233" y="1127"/>
                    </a:lnTo>
                    <a:lnTo>
                      <a:pt x="2208" y="1135"/>
                    </a:lnTo>
                    <a:lnTo>
                      <a:pt x="2182" y="1142"/>
                    </a:lnTo>
                    <a:lnTo>
                      <a:pt x="2153" y="1147"/>
                    </a:lnTo>
                    <a:lnTo>
                      <a:pt x="2123" y="1152"/>
                    </a:lnTo>
                    <a:lnTo>
                      <a:pt x="2090" y="1155"/>
                    </a:lnTo>
                    <a:lnTo>
                      <a:pt x="2054" y="1157"/>
                    </a:lnTo>
                    <a:lnTo>
                      <a:pt x="2017" y="1157"/>
                    </a:lnTo>
                    <a:lnTo>
                      <a:pt x="1977" y="1155"/>
                    </a:lnTo>
                    <a:lnTo>
                      <a:pt x="1936" y="1153"/>
                    </a:lnTo>
                    <a:lnTo>
                      <a:pt x="1893" y="1150"/>
                    </a:lnTo>
                    <a:lnTo>
                      <a:pt x="1848" y="1145"/>
                    </a:lnTo>
                    <a:lnTo>
                      <a:pt x="1802" y="1139"/>
                    </a:lnTo>
                    <a:lnTo>
                      <a:pt x="1753" y="1132"/>
                    </a:lnTo>
                    <a:lnTo>
                      <a:pt x="1702" y="1122"/>
                    </a:lnTo>
                    <a:lnTo>
                      <a:pt x="1651" y="1113"/>
                    </a:lnTo>
                    <a:lnTo>
                      <a:pt x="1598" y="1101"/>
                    </a:lnTo>
                    <a:lnTo>
                      <a:pt x="1543" y="1088"/>
                    </a:lnTo>
                    <a:lnTo>
                      <a:pt x="1486" y="1073"/>
                    </a:lnTo>
                    <a:lnTo>
                      <a:pt x="1428" y="1057"/>
                    </a:lnTo>
                    <a:lnTo>
                      <a:pt x="1369" y="1039"/>
                    </a:lnTo>
                    <a:lnTo>
                      <a:pt x="1310" y="1020"/>
                    </a:lnTo>
                    <a:lnTo>
                      <a:pt x="1247" y="1000"/>
                    </a:lnTo>
                    <a:lnTo>
                      <a:pt x="1185" y="977"/>
                    </a:lnTo>
                    <a:lnTo>
                      <a:pt x="1122" y="954"/>
                    </a:lnTo>
                    <a:lnTo>
                      <a:pt x="1056" y="928"/>
                    </a:lnTo>
                    <a:lnTo>
                      <a:pt x="1007" y="909"/>
                    </a:lnTo>
                    <a:lnTo>
                      <a:pt x="959" y="888"/>
                    </a:lnTo>
                    <a:lnTo>
                      <a:pt x="912" y="868"/>
                    </a:lnTo>
                    <a:lnTo>
                      <a:pt x="865" y="847"/>
                    </a:lnTo>
                    <a:lnTo>
                      <a:pt x="819" y="826"/>
                    </a:lnTo>
                    <a:lnTo>
                      <a:pt x="773" y="803"/>
                    </a:lnTo>
                    <a:lnTo>
                      <a:pt x="729" y="782"/>
                    </a:lnTo>
                    <a:lnTo>
                      <a:pt x="686" y="759"/>
                    </a:lnTo>
                    <a:lnTo>
                      <a:pt x="642" y="736"/>
                    </a:lnTo>
                    <a:lnTo>
                      <a:pt x="601" y="713"/>
                    </a:lnTo>
                    <a:lnTo>
                      <a:pt x="560" y="690"/>
                    </a:lnTo>
                    <a:lnTo>
                      <a:pt x="519" y="666"/>
                    </a:lnTo>
                    <a:lnTo>
                      <a:pt x="482" y="643"/>
                    </a:lnTo>
                    <a:lnTo>
                      <a:pt x="444" y="620"/>
                    </a:lnTo>
                    <a:lnTo>
                      <a:pt x="408" y="596"/>
                    </a:lnTo>
                    <a:lnTo>
                      <a:pt x="373" y="573"/>
                    </a:lnTo>
                    <a:lnTo>
                      <a:pt x="339" y="548"/>
                    </a:lnTo>
                    <a:lnTo>
                      <a:pt x="307" y="525"/>
                    </a:lnTo>
                    <a:lnTo>
                      <a:pt x="275" y="503"/>
                    </a:lnTo>
                    <a:lnTo>
                      <a:pt x="246" y="478"/>
                    </a:lnTo>
                    <a:lnTo>
                      <a:pt x="217" y="455"/>
                    </a:lnTo>
                    <a:lnTo>
                      <a:pt x="191" y="432"/>
                    </a:lnTo>
                    <a:lnTo>
                      <a:pt x="165" y="410"/>
                    </a:lnTo>
                    <a:lnTo>
                      <a:pt x="142" y="387"/>
                    </a:lnTo>
                    <a:lnTo>
                      <a:pt x="120" y="364"/>
                    </a:lnTo>
                    <a:lnTo>
                      <a:pt x="98" y="341"/>
                    </a:lnTo>
                    <a:lnTo>
                      <a:pt x="81" y="320"/>
                    </a:lnTo>
                    <a:lnTo>
                      <a:pt x="64" y="299"/>
                    </a:lnTo>
                    <a:lnTo>
                      <a:pt x="48" y="278"/>
                    </a:lnTo>
                    <a:lnTo>
                      <a:pt x="35" y="256"/>
                    </a:lnTo>
                    <a:lnTo>
                      <a:pt x="23" y="235"/>
                    </a:lnTo>
                    <a:lnTo>
                      <a:pt x="14" y="216"/>
                    </a:lnTo>
                    <a:lnTo>
                      <a:pt x="4" y="188"/>
                    </a:lnTo>
                    <a:lnTo>
                      <a:pt x="0" y="162"/>
                    </a:lnTo>
                    <a:lnTo>
                      <a:pt x="0" y="137"/>
                    </a:lnTo>
                    <a:lnTo>
                      <a:pt x="4" y="114"/>
                    </a:lnTo>
                    <a:lnTo>
                      <a:pt x="10" y="100"/>
                    </a:lnTo>
                    <a:lnTo>
                      <a:pt x="20" y="85"/>
                    </a:lnTo>
                    <a:lnTo>
                      <a:pt x="32" y="72"/>
                    </a:lnTo>
                    <a:lnTo>
                      <a:pt x="46" y="59"/>
                    </a:lnTo>
                    <a:lnTo>
                      <a:pt x="62" y="48"/>
                    </a:lnTo>
                    <a:lnTo>
                      <a:pt x="82" y="38"/>
                    </a:lnTo>
                    <a:lnTo>
                      <a:pt x="104" y="30"/>
                    </a:lnTo>
                    <a:lnTo>
                      <a:pt x="129" y="21"/>
                    </a:lnTo>
                    <a:lnTo>
                      <a:pt x="155" y="15"/>
                    </a:lnTo>
                    <a:lnTo>
                      <a:pt x="184" y="10"/>
                    </a:lnTo>
                    <a:lnTo>
                      <a:pt x="214" y="5"/>
                    </a:lnTo>
                    <a:lnTo>
                      <a:pt x="247" y="4"/>
                    </a:lnTo>
                    <a:lnTo>
                      <a:pt x="282" y="2"/>
                    </a:lnTo>
                    <a:lnTo>
                      <a:pt x="320" y="0"/>
                    </a:lnTo>
                    <a:lnTo>
                      <a:pt x="359" y="2"/>
                    </a:lnTo>
                    <a:lnTo>
                      <a:pt x="401" y="4"/>
                    </a:lnTo>
                    <a:lnTo>
                      <a:pt x="444" y="7"/>
                    </a:lnTo>
                    <a:lnTo>
                      <a:pt x="489" y="12"/>
                    </a:lnTo>
                    <a:lnTo>
                      <a:pt x="535" y="18"/>
                    </a:lnTo>
                    <a:lnTo>
                      <a:pt x="583" y="26"/>
                    </a:lnTo>
                    <a:lnTo>
                      <a:pt x="634" y="35"/>
                    </a:lnTo>
                    <a:lnTo>
                      <a:pt x="686" y="44"/>
                    </a:lnTo>
                    <a:lnTo>
                      <a:pt x="738" y="57"/>
                    </a:lnTo>
                    <a:lnTo>
                      <a:pt x="793" y="70"/>
                    </a:lnTo>
                    <a:lnTo>
                      <a:pt x="849" y="85"/>
                    </a:lnTo>
                    <a:lnTo>
                      <a:pt x="907" y="101"/>
                    </a:lnTo>
                    <a:lnTo>
                      <a:pt x="965" y="118"/>
                    </a:lnTo>
                    <a:lnTo>
                      <a:pt x="1026" y="137"/>
                    </a:lnTo>
                    <a:lnTo>
                      <a:pt x="1087" y="158"/>
                    </a:lnTo>
                    <a:lnTo>
                      <a:pt x="1149" y="180"/>
                    </a:lnTo>
                    <a:lnTo>
                      <a:pt x="1213" y="204"/>
                    </a:lnTo>
                    <a:lnTo>
                      <a:pt x="1278" y="229"/>
                    </a:lnTo>
                    <a:lnTo>
                      <a:pt x="1327" y="248"/>
                    </a:lnTo>
                    <a:lnTo>
                      <a:pt x="1375" y="269"/>
                    </a:lnTo>
                    <a:lnTo>
                      <a:pt x="1423" y="289"/>
                    </a:lnTo>
                    <a:lnTo>
                      <a:pt x="1470" y="310"/>
                    </a:lnTo>
                    <a:lnTo>
                      <a:pt x="1517" y="331"/>
                    </a:lnTo>
                    <a:lnTo>
                      <a:pt x="1561" y="354"/>
                    </a:lnTo>
                    <a:lnTo>
                      <a:pt x="1606" y="375"/>
                    </a:lnTo>
                    <a:lnTo>
                      <a:pt x="1650" y="398"/>
                    </a:lnTo>
                    <a:lnTo>
                      <a:pt x="1693" y="421"/>
                    </a:lnTo>
                    <a:lnTo>
                      <a:pt x="1735" y="444"/>
                    </a:lnTo>
                    <a:lnTo>
                      <a:pt x="1776" y="467"/>
                    </a:lnTo>
                    <a:lnTo>
                      <a:pt x="1815" y="491"/>
                    </a:lnTo>
                    <a:lnTo>
                      <a:pt x="1854" y="514"/>
                    </a:lnTo>
                    <a:lnTo>
                      <a:pt x="1891" y="537"/>
                    </a:lnTo>
                    <a:lnTo>
                      <a:pt x="1928" y="561"/>
                    </a:lnTo>
                    <a:lnTo>
                      <a:pt x="1962" y="584"/>
                    </a:lnTo>
                    <a:lnTo>
                      <a:pt x="1997" y="609"/>
                    </a:lnTo>
                    <a:lnTo>
                      <a:pt x="2029" y="631"/>
                    </a:lnTo>
                    <a:lnTo>
                      <a:pt x="2061" y="654"/>
                    </a:lnTo>
                    <a:lnTo>
                      <a:pt x="2090" y="679"/>
                    </a:lnTo>
                    <a:lnTo>
                      <a:pt x="2119" y="702"/>
                    </a:lnTo>
                    <a:lnTo>
                      <a:pt x="2145" y="724"/>
                    </a:lnTo>
                    <a:lnTo>
                      <a:pt x="2171" y="747"/>
                    </a:lnTo>
                    <a:lnTo>
                      <a:pt x="2194" y="770"/>
                    </a:lnTo>
                    <a:lnTo>
                      <a:pt x="2216" y="793"/>
                    </a:lnTo>
                    <a:lnTo>
                      <a:pt x="2237" y="816"/>
                    </a:lnTo>
                    <a:lnTo>
                      <a:pt x="2255" y="837"/>
                    </a:lnTo>
                    <a:lnTo>
                      <a:pt x="2272" y="858"/>
                    </a:lnTo>
                    <a:lnTo>
                      <a:pt x="2288" y="879"/>
                    </a:lnTo>
                    <a:lnTo>
                      <a:pt x="2301" y="901"/>
                    </a:lnTo>
                    <a:lnTo>
                      <a:pt x="2313" y="922"/>
                    </a:lnTo>
                    <a:lnTo>
                      <a:pt x="2321" y="941"/>
                    </a:lnTo>
                    <a:lnTo>
                      <a:pt x="2331" y="969"/>
                    </a:lnTo>
                    <a:lnTo>
                      <a:pt x="2336" y="997"/>
                    </a:lnTo>
                    <a:lnTo>
                      <a:pt x="2337" y="1021"/>
                    </a:lnTo>
                    <a:lnTo>
                      <a:pt x="2333" y="1042"/>
                    </a:lnTo>
                    <a:close/>
                  </a:path>
                </a:pathLst>
              </a:custGeom>
              <a:solidFill>
                <a:srgbClr val="9B68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3" name="Freeform 198"/>
              <p:cNvSpPr>
                <a:spLocks/>
              </p:cNvSpPr>
              <p:nvPr/>
            </p:nvSpPr>
            <p:spPr bwMode="auto">
              <a:xfrm>
                <a:off x="1858" y="2697"/>
                <a:ext cx="2320" cy="574"/>
              </a:xfrm>
              <a:custGeom>
                <a:avLst/>
                <a:gdLst>
                  <a:gd name="T0" fmla="*/ 2300 w 2320"/>
                  <a:gd name="T1" fmla="*/ 67 h 1146"/>
                  <a:gd name="T2" fmla="*/ 2258 w 2320"/>
                  <a:gd name="T3" fmla="*/ 69 h 1146"/>
                  <a:gd name="T4" fmla="*/ 2193 w 2320"/>
                  <a:gd name="T5" fmla="*/ 71 h 1146"/>
                  <a:gd name="T6" fmla="*/ 2107 w 2320"/>
                  <a:gd name="T7" fmla="*/ 72 h 1146"/>
                  <a:gd name="T8" fmla="*/ 2002 w 2320"/>
                  <a:gd name="T9" fmla="*/ 72 h 1146"/>
                  <a:gd name="T10" fmla="*/ 1879 w 2320"/>
                  <a:gd name="T11" fmla="*/ 72 h 1146"/>
                  <a:gd name="T12" fmla="*/ 1740 w 2320"/>
                  <a:gd name="T13" fmla="*/ 71 h 1146"/>
                  <a:gd name="T14" fmla="*/ 1586 w 2320"/>
                  <a:gd name="T15" fmla="*/ 69 h 1146"/>
                  <a:gd name="T16" fmla="*/ 1419 w 2320"/>
                  <a:gd name="T17" fmla="*/ 66 h 1146"/>
                  <a:gd name="T18" fmla="*/ 1239 w 2320"/>
                  <a:gd name="T19" fmla="*/ 62 h 1146"/>
                  <a:gd name="T20" fmla="*/ 1049 w 2320"/>
                  <a:gd name="T21" fmla="*/ 58 h 1146"/>
                  <a:gd name="T22" fmla="*/ 906 w 2320"/>
                  <a:gd name="T23" fmla="*/ 54 h 1146"/>
                  <a:gd name="T24" fmla="*/ 769 w 2320"/>
                  <a:gd name="T25" fmla="*/ 50 h 1146"/>
                  <a:gd name="T26" fmla="*/ 638 w 2320"/>
                  <a:gd name="T27" fmla="*/ 46 h 1146"/>
                  <a:gd name="T28" fmla="*/ 517 w 2320"/>
                  <a:gd name="T29" fmla="*/ 42 h 1146"/>
                  <a:gd name="T30" fmla="*/ 405 w 2320"/>
                  <a:gd name="T31" fmla="*/ 37 h 1146"/>
                  <a:gd name="T32" fmla="*/ 306 w 2320"/>
                  <a:gd name="T33" fmla="*/ 33 h 1146"/>
                  <a:gd name="T34" fmla="*/ 217 w 2320"/>
                  <a:gd name="T35" fmla="*/ 29 h 1146"/>
                  <a:gd name="T36" fmla="*/ 142 w 2320"/>
                  <a:gd name="T37" fmla="*/ 24 h 1146"/>
                  <a:gd name="T38" fmla="*/ 81 w 2320"/>
                  <a:gd name="T39" fmla="*/ 20 h 1146"/>
                  <a:gd name="T40" fmla="*/ 36 w 2320"/>
                  <a:gd name="T41" fmla="*/ 16 h 1146"/>
                  <a:gd name="T42" fmla="*/ 6 w 2320"/>
                  <a:gd name="T43" fmla="*/ 12 h 1146"/>
                  <a:gd name="T44" fmla="*/ 5 w 2320"/>
                  <a:gd name="T45" fmla="*/ 7 h 1146"/>
                  <a:gd name="T46" fmla="*/ 32 w 2320"/>
                  <a:gd name="T47" fmla="*/ 5 h 1146"/>
                  <a:gd name="T48" fmla="*/ 83 w 2320"/>
                  <a:gd name="T49" fmla="*/ 3 h 1146"/>
                  <a:gd name="T50" fmla="*/ 154 w 2320"/>
                  <a:gd name="T51" fmla="*/ 1 h 1146"/>
                  <a:gd name="T52" fmla="*/ 246 w 2320"/>
                  <a:gd name="T53" fmla="*/ 1 h 1146"/>
                  <a:gd name="T54" fmla="*/ 358 w 2320"/>
                  <a:gd name="T55" fmla="*/ 0 h 1146"/>
                  <a:gd name="T56" fmla="*/ 485 w 2320"/>
                  <a:gd name="T57" fmla="*/ 1 h 1146"/>
                  <a:gd name="T58" fmla="*/ 630 w 2320"/>
                  <a:gd name="T59" fmla="*/ 2 h 1146"/>
                  <a:gd name="T60" fmla="*/ 788 w 2320"/>
                  <a:gd name="T61" fmla="*/ 5 h 1146"/>
                  <a:gd name="T62" fmla="*/ 960 w 2320"/>
                  <a:gd name="T63" fmla="*/ 8 h 1146"/>
                  <a:gd name="T64" fmla="*/ 1142 w 2320"/>
                  <a:gd name="T65" fmla="*/ 11 h 1146"/>
                  <a:gd name="T66" fmla="*/ 1319 w 2320"/>
                  <a:gd name="T67" fmla="*/ 16 h 1146"/>
                  <a:gd name="T68" fmla="*/ 1461 w 2320"/>
                  <a:gd name="T69" fmla="*/ 20 h 1146"/>
                  <a:gd name="T70" fmla="*/ 1595 w 2320"/>
                  <a:gd name="T71" fmla="*/ 24 h 1146"/>
                  <a:gd name="T72" fmla="*/ 1722 w 2320"/>
                  <a:gd name="T73" fmla="*/ 28 h 1146"/>
                  <a:gd name="T74" fmla="*/ 1841 w 2320"/>
                  <a:gd name="T75" fmla="*/ 32 h 1146"/>
                  <a:gd name="T76" fmla="*/ 1950 w 2320"/>
                  <a:gd name="T77" fmla="*/ 37 h 1146"/>
                  <a:gd name="T78" fmla="*/ 2047 w 2320"/>
                  <a:gd name="T79" fmla="*/ 41 h 1146"/>
                  <a:gd name="T80" fmla="*/ 2131 w 2320"/>
                  <a:gd name="T81" fmla="*/ 45 h 1146"/>
                  <a:gd name="T82" fmla="*/ 2201 w 2320"/>
                  <a:gd name="T83" fmla="*/ 50 h 1146"/>
                  <a:gd name="T84" fmla="*/ 2256 w 2320"/>
                  <a:gd name="T85" fmla="*/ 54 h 1146"/>
                  <a:gd name="T86" fmla="*/ 2297 w 2320"/>
                  <a:gd name="T87" fmla="*/ 58 h 1146"/>
                  <a:gd name="T88" fmla="*/ 2320 w 2320"/>
                  <a:gd name="T89" fmla="*/ 62 h 1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0"/>
                  <a:gd name="T136" fmla="*/ 0 h 1146"/>
                  <a:gd name="T137" fmla="*/ 2320 w 2320"/>
                  <a:gd name="T138" fmla="*/ 1146 h 1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0" h="1146">
                    <a:moveTo>
                      <a:pt x="2316" y="1034"/>
                    </a:moveTo>
                    <a:lnTo>
                      <a:pt x="2310" y="1048"/>
                    </a:lnTo>
                    <a:lnTo>
                      <a:pt x="2300" y="1063"/>
                    </a:lnTo>
                    <a:lnTo>
                      <a:pt x="2288" y="1076"/>
                    </a:lnTo>
                    <a:lnTo>
                      <a:pt x="2274" y="1089"/>
                    </a:lnTo>
                    <a:lnTo>
                      <a:pt x="2258" y="1099"/>
                    </a:lnTo>
                    <a:lnTo>
                      <a:pt x="2238" y="1109"/>
                    </a:lnTo>
                    <a:lnTo>
                      <a:pt x="2216" y="1118"/>
                    </a:lnTo>
                    <a:lnTo>
                      <a:pt x="2193" y="1125"/>
                    </a:lnTo>
                    <a:lnTo>
                      <a:pt x="2167" y="1131"/>
                    </a:lnTo>
                    <a:lnTo>
                      <a:pt x="2138" y="1138"/>
                    </a:lnTo>
                    <a:lnTo>
                      <a:pt x="2107" y="1141"/>
                    </a:lnTo>
                    <a:lnTo>
                      <a:pt x="2074" y="1144"/>
                    </a:lnTo>
                    <a:lnTo>
                      <a:pt x="2039" y="1146"/>
                    </a:lnTo>
                    <a:lnTo>
                      <a:pt x="2002" y="1146"/>
                    </a:lnTo>
                    <a:lnTo>
                      <a:pt x="1963" y="1146"/>
                    </a:lnTo>
                    <a:lnTo>
                      <a:pt x="1922" y="1143"/>
                    </a:lnTo>
                    <a:lnTo>
                      <a:pt x="1879" y="1140"/>
                    </a:lnTo>
                    <a:lnTo>
                      <a:pt x="1834" y="1135"/>
                    </a:lnTo>
                    <a:lnTo>
                      <a:pt x="1788" y="1130"/>
                    </a:lnTo>
                    <a:lnTo>
                      <a:pt x="1740" y="1122"/>
                    </a:lnTo>
                    <a:lnTo>
                      <a:pt x="1691" y="1113"/>
                    </a:lnTo>
                    <a:lnTo>
                      <a:pt x="1639" y="1102"/>
                    </a:lnTo>
                    <a:lnTo>
                      <a:pt x="1586" y="1091"/>
                    </a:lnTo>
                    <a:lnTo>
                      <a:pt x="1531" y="1078"/>
                    </a:lnTo>
                    <a:lnTo>
                      <a:pt x="1476" y="1063"/>
                    </a:lnTo>
                    <a:lnTo>
                      <a:pt x="1419" y="1047"/>
                    </a:lnTo>
                    <a:lnTo>
                      <a:pt x="1361" y="1030"/>
                    </a:lnTo>
                    <a:lnTo>
                      <a:pt x="1300" y="1011"/>
                    </a:lnTo>
                    <a:lnTo>
                      <a:pt x="1239" y="990"/>
                    </a:lnTo>
                    <a:lnTo>
                      <a:pt x="1177" y="968"/>
                    </a:lnTo>
                    <a:lnTo>
                      <a:pt x="1113" y="944"/>
                    </a:lnTo>
                    <a:lnTo>
                      <a:pt x="1049" y="919"/>
                    </a:lnTo>
                    <a:lnTo>
                      <a:pt x="1002" y="900"/>
                    </a:lnTo>
                    <a:lnTo>
                      <a:pt x="953" y="880"/>
                    </a:lnTo>
                    <a:lnTo>
                      <a:pt x="906" y="859"/>
                    </a:lnTo>
                    <a:lnTo>
                      <a:pt x="860" y="838"/>
                    </a:lnTo>
                    <a:lnTo>
                      <a:pt x="814" y="817"/>
                    </a:lnTo>
                    <a:lnTo>
                      <a:pt x="769" y="795"/>
                    </a:lnTo>
                    <a:lnTo>
                      <a:pt x="724" y="773"/>
                    </a:lnTo>
                    <a:lnTo>
                      <a:pt x="682" y="751"/>
                    </a:lnTo>
                    <a:lnTo>
                      <a:pt x="638" y="729"/>
                    </a:lnTo>
                    <a:lnTo>
                      <a:pt x="598" y="706"/>
                    </a:lnTo>
                    <a:lnTo>
                      <a:pt x="557" y="683"/>
                    </a:lnTo>
                    <a:lnTo>
                      <a:pt x="517" y="660"/>
                    </a:lnTo>
                    <a:lnTo>
                      <a:pt x="479" y="636"/>
                    </a:lnTo>
                    <a:lnTo>
                      <a:pt x="442" y="613"/>
                    </a:lnTo>
                    <a:lnTo>
                      <a:pt x="405" y="590"/>
                    </a:lnTo>
                    <a:lnTo>
                      <a:pt x="371" y="565"/>
                    </a:lnTo>
                    <a:lnTo>
                      <a:pt x="337" y="543"/>
                    </a:lnTo>
                    <a:lnTo>
                      <a:pt x="306" y="520"/>
                    </a:lnTo>
                    <a:lnTo>
                      <a:pt x="274" y="497"/>
                    </a:lnTo>
                    <a:lnTo>
                      <a:pt x="245" y="473"/>
                    </a:lnTo>
                    <a:lnTo>
                      <a:pt x="217" y="450"/>
                    </a:lnTo>
                    <a:lnTo>
                      <a:pt x="190" y="427"/>
                    </a:lnTo>
                    <a:lnTo>
                      <a:pt x="165" y="404"/>
                    </a:lnTo>
                    <a:lnTo>
                      <a:pt x="142" y="381"/>
                    </a:lnTo>
                    <a:lnTo>
                      <a:pt x="120" y="360"/>
                    </a:lnTo>
                    <a:lnTo>
                      <a:pt x="100" y="337"/>
                    </a:lnTo>
                    <a:lnTo>
                      <a:pt x="81" y="316"/>
                    </a:lnTo>
                    <a:lnTo>
                      <a:pt x="64" y="295"/>
                    </a:lnTo>
                    <a:lnTo>
                      <a:pt x="49" y="274"/>
                    </a:lnTo>
                    <a:lnTo>
                      <a:pt x="36" y="252"/>
                    </a:lnTo>
                    <a:lnTo>
                      <a:pt x="25" y="233"/>
                    </a:lnTo>
                    <a:lnTo>
                      <a:pt x="16" y="213"/>
                    </a:lnTo>
                    <a:lnTo>
                      <a:pt x="6" y="185"/>
                    </a:lnTo>
                    <a:lnTo>
                      <a:pt x="2" y="159"/>
                    </a:lnTo>
                    <a:lnTo>
                      <a:pt x="0" y="135"/>
                    </a:lnTo>
                    <a:lnTo>
                      <a:pt x="5" y="112"/>
                    </a:lnTo>
                    <a:lnTo>
                      <a:pt x="10" y="97"/>
                    </a:lnTo>
                    <a:lnTo>
                      <a:pt x="21" y="83"/>
                    </a:lnTo>
                    <a:lnTo>
                      <a:pt x="32" y="70"/>
                    </a:lnTo>
                    <a:lnTo>
                      <a:pt x="47" y="57"/>
                    </a:lnTo>
                    <a:lnTo>
                      <a:pt x="62" y="47"/>
                    </a:lnTo>
                    <a:lnTo>
                      <a:pt x="83" y="37"/>
                    </a:lnTo>
                    <a:lnTo>
                      <a:pt x="103" y="27"/>
                    </a:lnTo>
                    <a:lnTo>
                      <a:pt x="128" y="21"/>
                    </a:lnTo>
                    <a:lnTo>
                      <a:pt x="154" y="14"/>
                    </a:lnTo>
                    <a:lnTo>
                      <a:pt x="183" y="8"/>
                    </a:lnTo>
                    <a:lnTo>
                      <a:pt x="213" y="4"/>
                    </a:lnTo>
                    <a:lnTo>
                      <a:pt x="246" y="1"/>
                    </a:lnTo>
                    <a:lnTo>
                      <a:pt x="281" y="0"/>
                    </a:lnTo>
                    <a:lnTo>
                      <a:pt x="319" y="0"/>
                    </a:lnTo>
                    <a:lnTo>
                      <a:pt x="358" y="0"/>
                    </a:lnTo>
                    <a:lnTo>
                      <a:pt x="398" y="1"/>
                    </a:lnTo>
                    <a:lnTo>
                      <a:pt x="442" y="6"/>
                    </a:lnTo>
                    <a:lnTo>
                      <a:pt x="485" y="9"/>
                    </a:lnTo>
                    <a:lnTo>
                      <a:pt x="531" y="16"/>
                    </a:lnTo>
                    <a:lnTo>
                      <a:pt x="581" y="24"/>
                    </a:lnTo>
                    <a:lnTo>
                      <a:pt x="630" y="32"/>
                    </a:lnTo>
                    <a:lnTo>
                      <a:pt x="680" y="42"/>
                    </a:lnTo>
                    <a:lnTo>
                      <a:pt x="734" y="53"/>
                    </a:lnTo>
                    <a:lnTo>
                      <a:pt x="788" y="66"/>
                    </a:lnTo>
                    <a:lnTo>
                      <a:pt x="844" y="81"/>
                    </a:lnTo>
                    <a:lnTo>
                      <a:pt x="900" y="97"/>
                    </a:lnTo>
                    <a:lnTo>
                      <a:pt x="960" y="115"/>
                    </a:lnTo>
                    <a:lnTo>
                      <a:pt x="1019" y="133"/>
                    </a:lnTo>
                    <a:lnTo>
                      <a:pt x="1080" y="154"/>
                    </a:lnTo>
                    <a:lnTo>
                      <a:pt x="1142" y="176"/>
                    </a:lnTo>
                    <a:lnTo>
                      <a:pt x="1206" y="200"/>
                    </a:lnTo>
                    <a:lnTo>
                      <a:pt x="1269" y="225"/>
                    </a:lnTo>
                    <a:lnTo>
                      <a:pt x="1319" y="244"/>
                    </a:lnTo>
                    <a:lnTo>
                      <a:pt x="1366" y="264"/>
                    </a:lnTo>
                    <a:lnTo>
                      <a:pt x="1413" y="285"/>
                    </a:lnTo>
                    <a:lnTo>
                      <a:pt x="1461" y="306"/>
                    </a:lnTo>
                    <a:lnTo>
                      <a:pt x="1505" y="327"/>
                    </a:lnTo>
                    <a:lnTo>
                      <a:pt x="1550" y="349"/>
                    </a:lnTo>
                    <a:lnTo>
                      <a:pt x="1595" y="371"/>
                    </a:lnTo>
                    <a:lnTo>
                      <a:pt x="1639" y="393"/>
                    </a:lnTo>
                    <a:lnTo>
                      <a:pt x="1680" y="415"/>
                    </a:lnTo>
                    <a:lnTo>
                      <a:pt x="1722" y="438"/>
                    </a:lnTo>
                    <a:lnTo>
                      <a:pt x="1763" y="461"/>
                    </a:lnTo>
                    <a:lnTo>
                      <a:pt x="1802" y="484"/>
                    </a:lnTo>
                    <a:lnTo>
                      <a:pt x="1841" y="508"/>
                    </a:lnTo>
                    <a:lnTo>
                      <a:pt x="1879" y="531"/>
                    </a:lnTo>
                    <a:lnTo>
                      <a:pt x="1915" y="554"/>
                    </a:lnTo>
                    <a:lnTo>
                      <a:pt x="1950" y="579"/>
                    </a:lnTo>
                    <a:lnTo>
                      <a:pt x="1983" y="601"/>
                    </a:lnTo>
                    <a:lnTo>
                      <a:pt x="2015" y="624"/>
                    </a:lnTo>
                    <a:lnTo>
                      <a:pt x="2047" y="649"/>
                    </a:lnTo>
                    <a:lnTo>
                      <a:pt x="2076" y="672"/>
                    </a:lnTo>
                    <a:lnTo>
                      <a:pt x="2105" y="694"/>
                    </a:lnTo>
                    <a:lnTo>
                      <a:pt x="2131" y="717"/>
                    </a:lnTo>
                    <a:lnTo>
                      <a:pt x="2155" y="740"/>
                    </a:lnTo>
                    <a:lnTo>
                      <a:pt x="2180" y="763"/>
                    </a:lnTo>
                    <a:lnTo>
                      <a:pt x="2201" y="786"/>
                    </a:lnTo>
                    <a:lnTo>
                      <a:pt x="2222" y="807"/>
                    </a:lnTo>
                    <a:lnTo>
                      <a:pt x="2241" y="830"/>
                    </a:lnTo>
                    <a:lnTo>
                      <a:pt x="2256" y="851"/>
                    </a:lnTo>
                    <a:lnTo>
                      <a:pt x="2272" y="872"/>
                    </a:lnTo>
                    <a:lnTo>
                      <a:pt x="2285" y="892"/>
                    </a:lnTo>
                    <a:lnTo>
                      <a:pt x="2297" y="913"/>
                    </a:lnTo>
                    <a:lnTo>
                      <a:pt x="2306" y="932"/>
                    </a:lnTo>
                    <a:lnTo>
                      <a:pt x="2316" y="960"/>
                    </a:lnTo>
                    <a:lnTo>
                      <a:pt x="2320" y="986"/>
                    </a:lnTo>
                    <a:lnTo>
                      <a:pt x="2320" y="1011"/>
                    </a:lnTo>
                    <a:lnTo>
                      <a:pt x="2316" y="1034"/>
                    </a:lnTo>
                    <a:close/>
                  </a:path>
                </a:pathLst>
              </a:custGeom>
              <a:solidFill>
                <a:srgbClr val="A577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4" name="Freeform 199"/>
              <p:cNvSpPr>
                <a:spLocks/>
              </p:cNvSpPr>
              <p:nvPr/>
            </p:nvSpPr>
            <p:spPr bwMode="auto">
              <a:xfrm>
                <a:off x="1864" y="2698"/>
                <a:ext cx="2301" cy="569"/>
              </a:xfrm>
              <a:custGeom>
                <a:avLst/>
                <a:gdLst>
                  <a:gd name="T0" fmla="*/ 2282 w 2301"/>
                  <a:gd name="T1" fmla="*/ 65 h 1139"/>
                  <a:gd name="T2" fmla="*/ 2239 w 2301"/>
                  <a:gd name="T3" fmla="*/ 68 h 1139"/>
                  <a:gd name="T4" fmla="*/ 2175 w 2301"/>
                  <a:gd name="T5" fmla="*/ 69 h 1139"/>
                  <a:gd name="T6" fmla="*/ 2090 w 2301"/>
                  <a:gd name="T7" fmla="*/ 70 h 1139"/>
                  <a:gd name="T8" fmla="*/ 1986 w 2301"/>
                  <a:gd name="T9" fmla="*/ 71 h 1139"/>
                  <a:gd name="T10" fmla="*/ 1864 w 2301"/>
                  <a:gd name="T11" fmla="*/ 70 h 1139"/>
                  <a:gd name="T12" fmla="*/ 1727 w 2301"/>
                  <a:gd name="T13" fmla="*/ 69 h 1139"/>
                  <a:gd name="T14" fmla="*/ 1573 w 2301"/>
                  <a:gd name="T15" fmla="*/ 67 h 1139"/>
                  <a:gd name="T16" fmla="*/ 1407 w 2301"/>
                  <a:gd name="T17" fmla="*/ 65 h 1139"/>
                  <a:gd name="T18" fmla="*/ 1229 w 2301"/>
                  <a:gd name="T19" fmla="*/ 61 h 1139"/>
                  <a:gd name="T20" fmla="*/ 1041 w 2301"/>
                  <a:gd name="T21" fmla="*/ 57 h 1139"/>
                  <a:gd name="T22" fmla="*/ 899 w 2301"/>
                  <a:gd name="T23" fmla="*/ 53 h 1139"/>
                  <a:gd name="T24" fmla="*/ 763 w 2301"/>
                  <a:gd name="T25" fmla="*/ 49 h 1139"/>
                  <a:gd name="T26" fmla="*/ 634 w 2301"/>
                  <a:gd name="T27" fmla="*/ 45 h 1139"/>
                  <a:gd name="T28" fmla="*/ 512 w 2301"/>
                  <a:gd name="T29" fmla="*/ 41 h 1139"/>
                  <a:gd name="T30" fmla="*/ 402 w 2301"/>
                  <a:gd name="T31" fmla="*/ 36 h 1139"/>
                  <a:gd name="T32" fmla="*/ 303 w 2301"/>
                  <a:gd name="T33" fmla="*/ 32 h 1139"/>
                  <a:gd name="T34" fmla="*/ 214 w 2301"/>
                  <a:gd name="T35" fmla="*/ 28 h 1139"/>
                  <a:gd name="T36" fmla="*/ 139 w 2301"/>
                  <a:gd name="T37" fmla="*/ 23 h 1139"/>
                  <a:gd name="T38" fmla="*/ 80 w 2301"/>
                  <a:gd name="T39" fmla="*/ 19 h 1139"/>
                  <a:gd name="T40" fmla="*/ 35 w 2301"/>
                  <a:gd name="T41" fmla="*/ 15 h 1139"/>
                  <a:gd name="T42" fmla="*/ 4 w 2301"/>
                  <a:gd name="T43" fmla="*/ 11 h 1139"/>
                  <a:gd name="T44" fmla="*/ 4 w 2301"/>
                  <a:gd name="T45" fmla="*/ 7 h 1139"/>
                  <a:gd name="T46" fmla="*/ 30 w 2301"/>
                  <a:gd name="T47" fmla="*/ 4 h 1139"/>
                  <a:gd name="T48" fmla="*/ 81 w 2301"/>
                  <a:gd name="T49" fmla="*/ 2 h 1139"/>
                  <a:gd name="T50" fmla="*/ 152 w 2301"/>
                  <a:gd name="T51" fmla="*/ 0 h 1139"/>
                  <a:gd name="T52" fmla="*/ 243 w 2301"/>
                  <a:gd name="T53" fmla="*/ 0 h 1139"/>
                  <a:gd name="T54" fmla="*/ 355 w 2301"/>
                  <a:gd name="T55" fmla="*/ 0 h 1139"/>
                  <a:gd name="T56" fmla="*/ 482 w 2301"/>
                  <a:gd name="T57" fmla="*/ 0 h 1139"/>
                  <a:gd name="T58" fmla="*/ 624 w 2301"/>
                  <a:gd name="T59" fmla="*/ 2 h 1139"/>
                  <a:gd name="T60" fmla="*/ 782 w 2301"/>
                  <a:gd name="T61" fmla="*/ 4 h 1139"/>
                  <a:gd name="T62" fmla="*/ 951 w 2301"/>
                  <a:gd name="T63" fmla="*/ 7 h 1139"/>
                  <a:gd name="T64" fmla="*/ 1133 w 2301"/>
                  <a:gd name="T65" fmla="*/ 11 h 1139"/>
                  <a:gd name="T66" fmla="*/ 1307 w 2301"/>
                  <a:gd name="T67" fmla="*/ 15 h 1139"/>
                  <a:gd name="T68" fmla="*/ 1449 w 2301"/>
                  <a:gd name="T69" fmla="*/ 19 h 1139"/>
                  <a:gd name="T70" fmla="*/ 1582 w 2301"/>
                  <a:gd name="T71" fmla="*/ 23 h 1139"/>
                  <a:gd name="T72" fmla="*/ 1709 w 2301"/>
                  <a:gd name="T73" fmla="*/ 27 h 1139"/>
                  <a:gd name="T74" fmla="*/ 1826 w 2301"/>
                  <a:gd name="T75" fmla="*/ 31 h 1139"/>
                  <a:gd name="T76" fmla="*/ 1934 w 2301"/>
                  <a:gd name="T77" fmla="*/ 35 h 1139"/>
                  <a:gd name="T78" fmla="*/ 2029 w 2301"/>
                  <a:gd name="T79" fmla="*/ 40 h 1139"/>
                  <a:gd name="T80" fmla="*/ 2113 w 2301"/>
                  <a:gd name="T81" fmla="*/ 44 h 1139"/>
                  <a:gd name="T82" fmla="*/ 2184 w 2301"/>
                  <a:gd name="T83" fmla="*/ 48 h 1139"/>
                  <a:gd name="T84" fmla="*/ 2239 w 2301"/>
                  <a:gd name="T85" fmla="*/ 52 h 1139"/>
                  <a:gd name="T86" fmla="*/ 2278 w 2301"/>
                  <a:gd name="T87" fmla="*/ 56 h 1139"/>
                  <a:gd name="T88" fmla="*/ 2301 w 2301"/>
                  <a:gd name="T89" fmla="*/ 61 h 1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1"/>
                  <a:gd name="T136" fmla="*/ 0 h 1139"/>
                  <a:gd name="T137" fmla="*/ 2301 w 2301"/>
                  <a:gd name="T138" fmla="*/ 1139 h 1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1" h="1139">
                    <a:moveTo>
                      <a:pt x="2297" y="1026"/>
                    </a:moveTo>
                    <a:lnTo>
                      <a:pt x="2291" y="1041"/>
                    </a:lnTo>
                    <a:lnTo>
                      <a:pt x="2282" y="1055"/>
                    </a:lnTo>
                    <a:lnTo>
                      <a:pt x="2271" y="1068"/>
                    </a:lnTo>
                    <a:lnTo>
                      <a:pt x="2256" y="1080"/>
                    </a:lnTo>
                    <a:lnTo>
                      <a:pt x="2239" y="1091"/>
                    </a:lnTo>
                    <a:lnTo>
                      <a:pt x="2220" y="1101"/>
                    </a:lnTo>
                    <a:lnTo>
                      <a:pt x="2198" y="1111"/>
                    </a:lnTo>
                    <a:lnTo>
                      <a:pt x="2175" y="1117"/>
                    </a:lnTo>
                    <a:lnTo>
                      <a:pt x="2149" y="1124"/>
                    </a:lnTo>
                    <a:lnTo>
                      <a:pt x="2120" y="1129"/>
                    </a:lnTo>
                    <a:lnTo>
                      <a:pt x="2090" y="1134"/>
                    </a:lnTo>
                    <a:lnTo>
                      <a:pt x="2058" y="1137"/>
                    </a:lnTo>
                    <a:lnTo>
                      <a:pt x="2023" y="1139"/>
                    </a:lnTo>
                    <a:lnTo>
                      <a:pt x="1986" y="1139"/>
                    </a:lnTo>
                    <a:lnTo>
                      <a:pt x="1948" y="1137"/>
                    </a:lnTo>
                    <a:lnTo>
                      <a:pt x="1907" y="1135"/>
                    </a:lnTo>
                    <a:lnTo>
                      <a:pt x="1864" y="1132"/>
                    </a:lnTo>
                    <a:lnTo>
                      <a:pt x="1821" y="1127"/>
                    </a:lnTo>
                    <a:lnTo>
                      <a:pt x="1774" y="1121"/>
                    </a:lnTo>
                    <a:lnTo>
                      <a:pt x="1727" y="1114"/>
                    </a:lnTo>
                    <a:lnTo>
                      <a:pt x="1677" y="1104"/>
                    </a:lnTo>
                    <a:lnTo>
                      <a:pt x="1627" y="1095"/>
                    </a:lnTo>
                    <a:lnTo>
                      <a:pt x="1573" y="1083"/>
                    </a:lnTo>
                    <a:lnTo>
                      <a:pt x="1520" y="1070"/>
                    </a:lnTo>
                    <a:lnTo>
                      <a:pt x="1465" y="1055"/>
                    </a:lnTo>
                    <a:lnTo>
                      <a:pt x="1407" y="1041"/>
                    </a:lnTo>
                    <a:lnTo>
                      <a:pt x="1349" y="1023"/>
                    </a:lnTo>
                    <a:lnTo>
                      <a:pt x="1290" y="1003"/>
                    </a:lnTo>
                    <a:lnTo>
                      <a:pt x="1229" y="984"/>
                    </a:lnTo>
                    <a:lnTo>
                      <a:pt x="1168" y="962"/>
                    </a:lnTo>
                    <a:lnTo>
                      <a:pt x="1104" y="938"/>
                    </a:lnTo>
                    <a:lnTo>
                      <a:pt x="1041" y="914"/>
                    </a:lnTo>
                    <a:lnTo>
                      <a:pt x="993" y="894"/>
                    </a:lnTo>
                    <a:lnTo>
                      <a:pt x="945" y="874"/>
                    </a:lnTo>
                    <a:lnTo>
                      <a:pt x="899" y="853"/>
                    </a:lnTo>
                    <a:lnTo>
                      <a:pt x="852" y="834"/>
                    </a:lnTo>
                    <a:lnTo>
                      <a:pt x="806" y="812"/>
                    </a:lnTo>
                    <a:lnTo>
                      <a:pt x="763" y="790"/>
                    </a:lnTo>
                    <a:lnTo>
                      <a:pt x="718" y="768"/>
                    </a:lnTo>
                    <a:lnTo>
                      <a:pt x="676" y="747"/>
                    </a:lnTo>
                    <a:lnTo>
                      <a:pt x="634" y="724"/>
                    </a:lnTo>
                    <a:lnTo>
                      <a:pt x="592" y="701"/>
                    </a:lnTo>
                    <a:lnTo>
                      <a:pt x="551" y="679"/>
                    </a:lnTo>
                    <a:lnTo>
                      <a:pt x="512" y="656"/>
                    </a:lnTo>
                    <a:lnTo>
                      <a:pt x="475" y="633"/>
                    </a:lnTo>
                    <a:lnTo>
                      <a:pt x="437" y="610"/>
                    </a:lnTo>
                    <a:lnTo>
                      <a:pt x="402" y="587"/>
                    </a:lnTo>
                    <a:lnTo>
                      <a:pt x="368" y="563"/>
                    </a:lnTo>
                    <a:lnTo>
                      <a:pt x="334" y="540"/>
                    </a:lnTo>
                    <a:lnTo>
                      <a:pt x="303" y="517"/>
                    </a:lnTo>
                    <a:lnTo>
                      <a:pt x="272" y="494"/>
                    </a:lnTo>
                    <a:lnTo>
                      <a:pt x="242" y="472"/>
                    </a:lnTo>
                    <a:lnTo>
                      <a:pt x="214" y="449"/>
                    </a:lnTo>
                    <a:lnTo>
                      <a:pt x="188" y="426"/>
                    </a:lnTo>
                    <a:lnTo>
                      <a:pt x="164" y="403"/>
                    </a:lnTo>
                    <a:lnTo>
                      <a:pt x="139" y="380"/>
                    </a:lnTo>
                    <a:lnTo>
                      <a:pt x="117" y="357"/>
                    </a:lnTo>
                    <a:lnTo>
                      <a:pt x="98" y="336"/>
                    </a:lnTo>
                    <a:lnTo>
                      <a:pt x="80" y="315"/>
                    </a:lnTo>
                    <a:lnTo>
                      <a:pt x="62" y="294"/>
                    </a:lnTo>
                    <a:lnTo>
                      <a:pt x="48" y="273"/>
                    </a:lnTo>
                    <a:lnTo>
                      <a:pt x="35" y="251"/>
                    </a:lnTo>
                    <a:lnTo>
                      <a:pt x="23" y="232"/>
                    </a:lnTo>
                    <a:lnTo>
                      <a:pt x="15" y="212"/>
                    </a:lnTo>
                    <a:lnTo>
                      <a:pt x="4" y="184"/>
                    </a:lnTo>
                    <a:lnTo>
                      <a:pt x="0" y="158"/>
                    </a:lnTo>
                    <a:lnTo>
                      <a:pt x="0" y="134"/>
                    </a:lnTo>
                    <a:lnTo>
                      <a:pt x="4" y="113"/>
                    </a:lnTo>
                    <a:lnTo>
                      <a:pt x="10" y="98"/>
                    </a:lnTo>
                    <a:lnTo>
                      <a:pt x="19" y="83"/>
                    </a:lnTo>
                    <a:lnTo>
                      <a:pt x="30" y="70"/>
                    </a:lnTo>
                    <a:lnTo>
                      <a:pt x="45" y="59"/>
                    </a:lnTo>
                    <a:lnTo>
                      <a:pt x="62" y="47"/>
                    </a:lnTo>
                    <a:lnTo>
                      <a:pt x="81" y="38"/>
                    </a:lnTo>
                    <a:lnTo>
                      <a:pt x="103" y="30"/>
                    </a:lnTo>
                    <a:lnTo>
                      <a:pt x="126" y="21"/>
                    </a:lnTo>
                    <a:lnTo>
                      <a:pt x="152" y="15"/>
                    </a:lnTo>
                    <a:lnTo>
                      <a:pt x="181" y="10"/>
                    </a:lnTo>
                    <a:lnTo>
                      <a:pt x="211" y="5"/>
                    </a:lnTo>
                    <a:lnTo>
                      <a:pt x="243" y="3"/>
                    </a:lnTo>
                    <a:lnTo>
                      <a:pt x="278" y="2"/>
                    </a:lnTo>
                    <a:lnTo>
                      <a:pt x="316" y="0"/>
                    </a:lnTo>
                    <a:lnTo>
                      <a:pt x="355" y="2"/>
                    </a:lnTo>
                    <a:lnTo>
                      <a:pt x="395" y="3"/>
                    </a:lnTo>
                    <a:lnTo>
                      <a:pt x="437" y="7"/>
                    </a:lnTo>
                    <a:lnTo>
                      <a:pt x="482" y="12"/>
                    </a:lnTo>
                    <a:lnTo>
                      <a:pt x="527" y="18"/>
                    </a:lnTo>
                    <a:lnTo>
                      <a:pt x="575" y="25"/>
                    </a:lnTo>
                    <a:lnTo>
                      <a:pt x="624" y="34"/>
                    </a:lnTo>
                    <a:lnTo>
                      <a:pt x="676" y="44"/>
                    </a:lnTo>
                    <a:lnTo>
                      <a:pt x="728" y="56"/>
                    </a:lnTo>
                    <a:lnTo>
                      <a:pt x="782" y="69"/>
                    </a:lnTo>
                    <a:lnTo>
                      <a:pt x="837" y="83"/>
                    </a:lnTo>
                    <a:lnTo>
                      <a:pt x="893" y="100"/>
                    </a:lnTo>
                    <a:lnTo>
                      <a:pt x="951" y="116"/>
                    </a:lnTo>
                    <a:lnTo>
                      <a:pt x="1010" y="136"/>
                    </a:lnTo>
                    <a:lnTo>
                      <a:pt x="1071" y="155"/>
                    </a:lnTo>
                    <a:lnTo>
                      <a:pt x="1133" y="176"/>
                    </a:lnTo>
                    <a:lnTo>
                      <a:pt x="1195" y="201"/>
                    </a:lnTo>
                    <a:lnTo>
                      <a:pt x="1259" y="225"/>
                    </a:lnTo>
                    <a:lnTo>
                      <a:pt x="1307" y="245"/>
                    </a:lnTo>
                    <a:lnTo>
                      <a:pt x="1355" y="264"/>
                    </a:lnTo>
                    <a:lnTo>
                      <a:pt x="1402" y="284"/>
                    </a:lnTo>
                    <a:lnTo>
                      <a:pt x="1449" y="305"/>
                    </a:lnTo>
                    <a:lnTo>
                      <a:pt x="1494" y="326"/>
                    </a:lnTo>
                    <a:lnTo>
                      <a:pt x="1538" y="348"/>
                    </a:lnTo>
                    <a:lnTo>
                      <a:pt x="1582" y="370"/>
                    </a:lnTo>
                    <a:lnTo>
                      <a:pt x="1625" y="392"/>
                    </a:lnTo>
                    <a:lnTo>
                      <a:pt x="1667" y="414"/>
                    </a:lnTo>
                    <a:lnTo>
                      <a:pt x="1709" y="437"/>
                    </a:lnTo>
                    <a:lnTo>
                      <a:pt x="1748" y="458"/>
                    </a:lnTo>
                    <a:lnTo>
                      <a:pt x="1787" y="481"/>
                    </a:lnTo>
                    <a:lnTo>
                      <a:pt x="1826" y="506"/>
                    </a:lnTo>
                    <a:lnTo>
                      <a:pt x="1863" y="529"/>
                    </a:lnTo>
                    <a:lnTo>
                      <a:pt x="1899" y="551"/>
                    </a:lnTo>
                    <a:lnTo>
                      <a:pt x="1934" y="574"/>
                    </a:lnTo>
                    <a:lnTo>
                      <a:pt x="1967" y="597"/>
                    </a:lnTo>
                    <a:lnTo>
                      <a:pt x="1999" y="622"/>
                    </a:lnTo>
                    <a:lnTo>
                      <a:pt x="2029" y="644"/>
                    </a:lnTo>
                    <a:lnTo>
                      <a:pt x="2059" y="667"/>
                    </a:lnTo>
                    <a:lnTo>
                      <a:pt x="2087" y="690"/>
                    </a:lnTo>
                    <a:lnTo>
                      <a:pt x="2113" y="713"/>
                    </a:lnTo>
                    <a:lnTo>
                      <a:pt x="2138" y="736"/>
                    </a:lnTo>
                    <a:lnTo>
                      <a:pt x="2162" y="759"/>
                    </a:lnTo>
                    <a:lnTo>
                      <a:pt x="2184" y="780"/>
                    </a:lnTo>
                    <a:lnTo>
                      <a:pt x="2203" y="803"/>
                    </a:lnTo>
                    <a:lnTo>
                      <a:pt x="2222" y="824"/>
                    </a:lnTo>
                    <a:lnTo>
                      <a:pt x="2239" y="845"/>
                    </a:lnTo>
                    <a:lnTo>
                      <a:pt x="2253" y="866"/>
                    </a:lnTo>
                    <a:lnTo>
                      <a:pt x="2266" y="887"/>
                    </a:lnTo>
                    <a:lnTo>
                      <a:pt x="2278" y="907"/>
                    </a:lnTo>
                    <a:lnTo>
                      <a:pt x="2287" y="927"/>
                    </a:lnTo>
                    <a:lnTo>
                      <a:pt x="2297" y="954"/>
                    </a:lnTo>
                    <a:lnTo>
                      <a:pt x="2301" y="980"/>
                    </a:lnTo>
                    <a:lnTo>
                      <a:pt x="2301" y="1005"/>
                    </a:lnTo>
                    <a:lnTo>
                      <a:pt x="2297" y="1026"/>
                    </a:lnTo>
                    <a:close/>
                  </a:path>
                </a:pathLst>
              </a:custGeom>
              <a:solidFill>
                <a:srgbClr val="B5845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5" name="Freeform 200"/>
              <p:cNvSpPr>
                <a:spLocks/>
              </p:cNvSpPr>
              <p:nvPr/>
            </p:nvSpPr>
            <p:spPr bwMode="auto">
              <a:xfrm>
                <a:off x="1845" y="2694"/>
                <a:ext cx="2113" cy="356"/>
              </a:xfrm>
              <a:custGeom>
                <a:avLst/>
                <a:gdLst>
                  <a:gd name="T0" fmla="*/ 51 w 2113"/>
                  <a:gd name="T1" fmla="*/ 14 h 711"/>
                  <a:gd name="T2" fmla="*/ 45 w 2113"/>
                  <a:gd name="T3" fmla="*/ 10 h 711"/>
                  <a:gd name="T4" fmla="*/ 55 w 2113"/>
                  <a:gd name="T5" fmla="*/ 7 h 711"/>
                  <a:gd name="T6" fmla="*/ 75 w 2113"/>
                  <a:gd name="T7" fmla="*/ 6 h 711"/>
                  <a:gd name="T8" fmla="*/ 107 w 2113"/>
                  <a:gd name="T9" fmla="*/ 4 h 711"/>
                  <a:gd name="T10" fmla="*/ 148 w 2113"/>
                  <a:gd name="T11" fmla="*/ 3 h 711"/>
                  <a:gd name="T12" fmla="*/ 198 w 2113"/>
                  <a:gd name="T13" fmla="*/ 3 h 711"/>
                  <a:gd name="T14" fmla="*/ 256 w 2113"/>
                  <a:gd name="T15" fmla="*/ 2 h 711"/>
                  <a:gd name="T16" fmla="*/ 324 w 2113"/>
                  <a:gd name="T17" fmla="*/ 2 h 711"/>
                  <a:gd name="T18" fmla="*/ 401 w 2113"/>
                  <a:gd name="T19" fmla="*/ 2 h 711"/>
                  <a:gd name="T20" fmla="*/ 484 w 2113"/>
                  <a:gd name="T21" fmla="*/ 3 h 711"/>
                  <a:gd name="T22" fmla="*/ 575 w 2113"/>
                  <a:gd name="T23" fmla="*/ 3 h 711"/>
                  <a:gd name="T24" fmla="*/ 672 w 2113"/>
                  <a:gd name="T25" fmla="*/ 5 h 711"/>
                  <a:gd name="T26" fmla="*/ 776 w 2113"/>
                  <a:gd name="T27" fmla="*/ 6 h 711"/>
                  <a:gd name="T28" fmla="*/ 886 w 2113"/>
                  <a:gd name="T29" fmla="*/ 8 h 711"/>
                  <a:gd name="T30" fmla="*/ 1000 w 2113"/>
                  <a:gd name="T31" fmla="*/ 10 h 711"/>
                  <a:gd name="T32" fmla="*/ 1120 w 2113"/>
                  <a:gd name="T33" fmla="*/ 13 h 711"/>
                  <a:gd name="T34" fmla="*/ 1245 w 2113"/>
                  <a:gd name="T35" fmla="*/ 15 h 711"/>
                  <a:gd name="T36" fmla="*/ 1369 w 2113"/>
                  <a:gd name="T37" fmla="*/ 19 h 711"/>
                  <a:gd name="T38" fmla="*/ 1488 w 2113"/>
                  <a:gd name="T39" fmla="*/ 22 h 711"/>
                  <a:gd name="T40" fmla="*/ 1601 w 2113"/>
                  <a:gd name="T41" fmla="*/ 25 h 711"/>
                  <a:gd name="T42" fmla="*/ 1709 w 2113"/>
                  <a:gd name="T43" fmla="*/ 29 h 711"/>
                  <a:gd name="T44" fmla="*/ 1812 w 2113"/>
                  <a:gd name="T45" fmla="*/ 32 h 711"/>
                  <a:gd name="T46" fmla="*/ 1908 w 2113"/>
                  <a:gd name="T47" fmla="*/ 36 h 711"/>
                  <a:gd name="T48" fmla="*/ 1996 w 2113"/>
                  <a:gd name="T49" fmla="*/ 39 h 711"/>
                  <a:gd name="T50" fmla="*/ 2076 w 2113"/>
                  <a:gd name="T51" fmla="*/ 43 h 711"/>
                  <a:gd name="T52" fmla="*/ 2077 w 2113"/>
                  <a:gd name="T53" fmla="*/ 43 h 711"/>
                  <a:gd name="T54" fmla="*/ 1995 w 2113"/>
                  <a:gd name="T55" fmla="*/ 39 h 711"/>
                  <a:gd name="T56" fmla="*/ 1903 w 2113"/>
                  <a:gd name="T57" fmla="*/ 35 h 711"/>
                  <a:gd name="T58" fmla="*/ 1803 w 2113"/>
                  <a:gd name="T59" fmla="*/ 31 h 711"/>
                  <a:gd name="T60" fmla="*/ 1693 w 2113"/>
                  <a:gd name="T61" fmla="*/ 27 h 711"/>
                  <a:gd name="T62" fmla="*/ 1578 w 2113"/>
                  <a:gd name="T63" fmla="*/ 23 h 711"/>
                  <a:gd name="T64" fmla="*/ 1455 w 2113"/>
                  <a:gd name="T65" fmla="*/ 20 h 711"/>
                  <a:gd name="T66" fmla="*/ 1327 w 2113"/>
                  <a:gd name="T67" fmla="*/ 16 h 711"/>
                  <a:gd name="T68" fmla="*/ 1197 w 2113"/>
                  <a:gd name="T69" fmla="*/ 13 h 711"/>
                  <a:gd name="T70" fmla="*/ 1073 w 2113"/>
                  <a:gd name="T71" fmla="*/ 10 h 711"/>
                  <a:gd name="T72" fmla="*/ 953 w 2113"/>
                  <a:gd name="T73" fmla="*/ 8 h 711"/>
                  <a:gd name="T74" fmla="*/ 838 w 2113"/>
                  <a:gd name="T75" fmla="*/ 6 h 711"/>
                  <a:gd name="T76" fmla="*/ 730 w 2113"/>
                  <a:gd name="T77" fmla="*/ 4 h 711"/>
                  <a:gd name="T78" fmla="*/ 625 w 2113"/>
                  <a:gd name="T79" fmla="*/ 3 h 711"/>
                  <a:gd name="T80" fmla="*/ 528 w 2113"/>
                  <a:gd name="T81" fmla="*/ 1 h 711"/>
                  <a:gd name="T82" fmla="*/ 439 w 2113"/>
                  <a:gd name="T83" fmla="*/ 1 h 711"/>
                  <a:gd name="T84" fmla="*/ 356 w 2113"/>
                  <a:gd name="T85" fmla="*/ 0 h 711"/>
                  <a:gd name="T86" fmla="*/ 280 w 2113"/>
                  <a:gd name="T87" fmla="*/ 0 h 711"/>
                  <a:gd name="T88" fmla="*/ 213 w 2113"/>
                  <a:gd name="T89" fmla="*/ 1 h 711"/>
                  <a:gd name="T90" fmla="*/ 154 w 2113"/>
                  <a:gd name="T91" fmla="*/ 1 h 711"/>
                  <a:gd name="T92" fmla="*/ 104 w 2113"/>
                  <a:gd name="T93" fmla="*/ 2 h 711"/>
                  <a:gd name="T94" fmla="*/ 64 w 2113"/>
                  <a:gd name="T95" fmla="*/ 3 h 711"/>
                  <a:gd name="T96" fmla="*/ 32 w 2113"/>
                  <a:gd name="T97" fmla="*/ 5 h 711"/>
                  <a:gd name="T98" fmla="*/ 12 w 2113"/>
                  <a:gd name="T99" fmla="*/ 7 h 711"/>
                  <a:gd name="T100" fmla="*/ 2 w 2113"/>
                  <a:gd name="T101" fmla="*/ 9 h 711"/>
                  <a:gd name="T102" fmla="*/ 5 w 2113"/>
                  <a:gd name="T103" fmla="*/ 12 h 711"/>
                  <a:gd name="T104" fmla="*/ 32 w 2113"/>
                  <a:gd name="T105" fmla="*/ 15 h 711"/>
                  <a:gd name="T106" fmla="*/ 57 w 2113"/>
                  <a:gd name="T107" fmla="*/ 17 h 711"/>
                  <a:gd name="T108" fmla="*/ 71 w 2113"/>
                  <a:gd name="T109" fmla="*/ 18 h 711"/>
                  <a:gd name="T110" fmla="*/ 68 w 2113"/>
                  <a:gd name="T111" fmla="*/ 17 h 7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3"/>
                  <a:gd name="T169" fmla="*/ 0 h 711"/>
                  <a:gd name="T170" fmla="*/ 2113 w 2113"/>
                  <a:gd name="T171" fmla="*/ 711 h 7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3" h="711">
                    <a:moveTo>
                      <a:pt x="61" y="240"/>
                    </a:moveTo>
                    <a:lnTo>
                      <a:pt x="51" y="210"/>
                    </a:lnTo>
                    <a:lnTo>
                      <a:pt x="47" y="179"/>
                    </a:lnTo>
                    <a:lnTo>
                      <a:pt x="45" y="150"/>
                    </a:lnTo>
                    <a:lnTo>
                      <a:pt x="49" y="126"/>
                    </a:lnTo>
                    <a:lnTo>
                      <a:pt x="55" y="111"/>
                    </a:lnTo>
                    <a:lnTo>
                      <a:pt x="64" y="96"/>
                    </a:lnTo>
                    <a:lnTo>
                      <a:pt x="75" y="85"/>
                    </a:lnTo>
                    <a:lnTo>
                      <a:pt x="90" y="72"/>
                    </a:lnTo>
                    <a:lnTo>
                      <a:pt x="107" y="62"/>
                    </a:lnTo>
                    <a:lnTo>
                      <a:pt x="126" y="54"/>
                    </a:lnTo>
                    <a:lnTo>
                      <a:pt x="148" y="46"/>
                    </a:lnTo>
                    <a:lnTo>
                      <a:pt x="171" y="39"/>
                    </a:lnTo>
                    <a:lnTo>
                      <a:pt x="198" y="33"/>
                    </a:lnTo>
                    <a:lnTo>
                      <a:pt x="226" y="29"/>
                    </a:lnTo>
                    <a:lnTo>
                      <a:pt x="256" y="26"/>
                    </a:lnTo>
                    <a:lnTo>
                      <a:pt x="290" y="24"/>
                    </a:lnTo>
                    <a:lnTo>
                      <a:pt x="324" y="23"/>
                    </a:lnTo>
                    <a:lnTo>
                      <a:pt x="362" y="24"/>
                    </a:lnTo>
                    <a:lnTo>
                      <a:pt x="401" y="26"/>
                    </a:lnTo>
                    <a:lnTo>
                      <a:pt x="442" y="29"/>
                    </a:lnTo>
                    <a:lnTo>
                      <a:pt x="484" y="34"/>
                    </a:lnTo>
                    <a:lnTo>
                      <a:pt x="528" y="41"/>
                    </a:lnTo>
                    <a:lnTo>
                      <a:pt x="575" y="47"/>
                    </a:lnTo>
                    <a:lnTo>
                      <a:pt x="623" y="55"/>
                    </a:lnTo>
                    <a:lnTo>
                      <a:pt x="672" y="65"/>
                    </a:lnTo>
                    <a:lnTo>
                      <a:pt x="722" y="77"/>
                    </a:lnTo>
                    <a:lnTo>
                      <a:pt x="776" y="90"/>
                    </a:lnTo>
                    <a:lnTo>
                      <a:pt x="829" y="103"/>
                    </a:lnTo>
                    <a:lnTo>
                      <a:pt x="886" y="119"/>
                    </a:lnTo>
                    <a:lnTo>
                      <a:pt x="942" y="135"/>
                    </a:lnTo>
                    <a:lnTo>
                      <a:pt x="1000" y="153"/>
                    </a:lnTo>
                    <a:lnTo>
                      <a:pt x="1060" y="173"/>
                    </a:lnTo>
                    <a:lnTo>
                      <a:pt x="1120" y="194"/>
                    </a:lnTo>
                    <a:lnTo>
                      <a:pt x="1183" y="215"/>
                    </a:lnTo>
                    <a:lnTo>
                      <a:pt x="1245" y="240"/>
                    </a:lnTo>
                    <a:lnTo>
                      <a:pt x="1309" y="264"/>
                    </a:lnTo>
                    <a:lnTo>
                      <a:pt x="1369" y="289"/>
                    </a:lnTo>
                    <a:lnTo>
                      <a:pt x="1429" y="315"/>
                    </a:lnTo>
                    <a:lnTo>
                      <a:pt x="1488" y="339"/>
                    </a:lnTo>
                    <a:lnTo>
                      <a:pt x="1544" y="367"/>
                    </a:lnTo>
                    <a:lnTo>
                      <a:pt x="1601" y="393"/>
                    </a:lnTo>
                    <a:lnTo>
                      <a:pt x="1656" y="421"/>
                    </a:lnTo>
                    <a:lnTo>
                      <a:pt x="1709" y="450"/>
                    </a:lnTo>
                    <a:lnTo>
                      <a:pt x="1762" y="478"/>
                    </a:lnTo>
                    <a:lnTo>
                      <a:pt x="1812" y="507"/>
                    </a:lnTo>
                    <a:lnTo>
                      <a:pt x="1860" y="535"/>
                    </a:lnTo>
                    <a:lnTo>
                      <a:pt x="1908" y="564"/>
                    </a:lnTo>
                    <a:lnTo>
                      <a:pt x="1953" y="594"/>
                    </a:lnTo>
                    <a:lnTo>
                      <a:pt x="1996" y="623"/>
                    </a:lnTo>
                    <a:lnTo>
                      <a:pt x="2036" y="652"/>
                    </a:lnTo>
                    <a:lnTo>
                      <a:pt x="2076" y="682"/>
                    </a:lnTo>
                    <a:lnTo>
                      <a:pt x="2113" y="711"/>
                    </a:lnTo>
                    <a:lnTo>
                      <a:pt x="2077" y="680"/>
                    </a:lnTo>
                    <a:lnTo>
                      <a:pt x="2036" y="648"/>
                    </a:lnTo>
                    <a:lnTo>
                      <a:pt x="1995" y="617"/>
                    </a:lnTo>
                    <a:lnTo>
                      <a:pt x="1951" y="584"/>
                    </a:lnTo>
                    <a:lnTo>
                      <a:pt x="1903" y="553"/>
                    </a:lnTo>
                    <a:lnTo>
                      <a:pt x="1854" y="520"/>
                    </a:lnTo>
                    <a:lnTo>
                      <a:pt x="1803" y="489"/>
                    </a:lnTo>
                    <a:lnTo>
                      <a:pt x="1750" y="457"/>
                    </a:lnTo>
                    <a:lnTo>
                      <a:pt x="1693" y="426"/>
                    </a:lnTo>
                    <a:lnTo>
                      <a:pt x="1637" y="396"/>
                    </a:lnTo>
                    <a:lnTo>
                      <a:pt x="1578" y="365"/>
                    </a:lnTo>
                    <a:lnTo>
                      <a:pt x="1517" y="336"/>
                    </a:lnTo>
                    <a:lnTo>
                      <a:pt x="1455" y="307"/>
                    </a:lnTo>
                    <a:lnTo>
                      <a:pt x="1391" y="277"/>
                    </a:lnTo>
                    <a:lnTo>
                      <a:pt x="1327" y="250"/>
                    </a:lnTo>
                    <a:lnTo>
                      <a:pt x="1261" y="223"/>
                    </a:lnTo>
                    <a:lnTo>
                      <a:pt x="1197" y="199"/>
                    </a:lnTo>
                    <a:lnTo>
                      <a:pt x="1135" y="175"/>
                    </a:lnTo>
                    <a:lnTo>
                      <a:pt x="1073" y="153"/>
                    </a:lnTo>
                    <a:lnTo>
                      <a:pt x="1012" y="134"/>
                    </a:lnTo>
                    <a:lnTo>
                      <a:pt x="953" y="114"/>
                    </a:lnTo>
                    <a:lnTo>
                      <a:pt x="895" y="98"/>
                    </a:lnTo>
                    <a:lnTo>
                      <a:pt x="838" y="82"/>
                    </a:lnTo>
                    <a:lnTo>
                      <a:pt x="783" y="67"/>
                    </a:lnTo>
                    <a:lnTo>
                      <a:pt x="730" y="54"/>
                    </a:lnTo>
                    <a:lnTo>
                      <a:pt x="678" y="42"/>
                    </a:lnTo>
                    <a:lnTo>
                      <a:pt x="625" y="33"/>
                    </a:lnTo>
                    <a:lnTo>
                      <a:pt x="576" y="23"/>
                    </a:lnTo>
                    <a:lnTo>
                      <a:pt x="528" y="16"/>
                    </a:lnTo>
                    <a:lnTo>
                      <a:pt x="484" y="10"/>
                    </a:lnTo>
                    <a:lnTo>
                      <a:pt x="439" y="5"/>
                    </a:lnTo>
                    <a:lnTo>
                      <a:pt x="397" y="2"/>
                    </a:lnTo>
                    <a:lnTo>
                      <a:pt x="356" y="0"/>
                    </a:lnTo>
                    <a:lnTo>
                      <a:pt x="317" y="0"/>
                    </a:lnTo>
                    <a:lnTo>
                      <a:pt x="280" y="0"/>
                    </a:lnTo>
                    <a:lnTo>
                      <a:pt x="245" y="2"/>
                    </a:lnTo>
                    <a:lnTo>
                      <a:pt x="213" y="5"/>
                    </a:lnTo>
                    <a:lnTo>
                      <a:pt x="183" y="8"/>
                    </a:lnTo>
                    <a:lnTo>
                      <a:pt x="154" y="15"/>
                    </a:lnTo>
                    <a:lnTo>
                      <a:pt x="128" y="21"/>
                    </a:lnTo>
                    <a:lnTo>
                      <a:pt x="104" y="28"/>
                    </a:lnTo>
                    <a:lnTo>
                      <a:pt x="83" y="38"/>
                    </a:lnTo>
                    <a:lnTo>
                      <a:pt x="64" y="47"/>
                    </a:lnTo>
                    <a:lnTo>
                      <a:pt x="47" y="57"/>
                    </a:lnTo>
                    <a:lnTo>
                      <a:pt x="32" y="70"/>
                    </a:lnTo>
                    <a:lnTo>
                      <a:pt x="20" y="83"/>
                    </a:lnTo>
                    <a:lnTo>
                      <a:pt x="12" y="98"/>
                    </a:lnTo>
                    <a:lnTo>
                      <a:pt x="6" y="113"/>
                    </a:lnTo>
                    <a:lnTo>
                      <a:pt x="2" y="135"/>
                    </a:lnTo>
                    <a:lnTo>
                      <a:pt x="0" y="160"/>
                    </a:lnTo>
                    <a:lnTo>
                      <a:pt x="5" y="186"/>
                    </a:lnTo>
                    <a:lnTo>
                      <a:pt x="16" y="212"/>
                    </a:lnTo>
                    <a:lnTo>
                      <a:pt x="32" y="238"/>
                    </a:lnTo>
                    <a:lnTo>
                      <a:pt x="47" y="258"/>
                    </a:lnTo>
                    <a:lnTo>
                      <a:pt x="57" y="271"/>
                    </a:lnTo>
                    <a:lnTo>
                      <a:pt x="65" y="279"/>
                    </a:lnTo>
                    <a:lnTo>
                      <a:pt x="71" y="279"/>
                    </a:lnTo>
                    <a:lnTo>
                      <a:pt x="73" y="274"/>
                    </a:lnTo>
                    <a:lnTo>
                      <a:pt x="68" y="261"/>
                    </a:lnTo>
                    <a:lnTo>
                      <a:pt x="61" y="240"/>
                    </a:lnTo>
                    <a:close/>
                  </a:path>
                </a:pathLst>
              </a:custGeom>
              <a:solidFill>
                <a:srgbClr val="E8D8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6" name="Freeform 201"/>
              <p:cNvSpPr>
                <a:spLocks/>
              </p:cNvSpPr>
              <p:nvPr/>
            </p:nvSpPr>
            <p:spPr bwMode="auto">
              <a:xfrm>
                <a:off x="2167" y="3007"/>
                <a:ext cx="15" cy="115"/>
              </a:xfrm>
              <a:custGeom>
                <a:avLst/>
                <a:gdLst>
                  <a:gd name="T0" fmla="*/ 0 w 15"/>
                  <a:gd name="T1" fmla="*/ 0 h 230"/>
                  <a:gd name="T2" fmla="*/ 0 w 15"/>
                  <a:gd name="T3" fmla="*/ 3 h 230"/>
                  <a:gd name="T4" fmla="*/ 1 w 15"/>
                  <a:gd name="T5" fmla="*/ 8 h 230"/>
                  <a:gd name="T6" fmla="*/ 1 w 15"/>
                  <a:gd name="T7" fmla="*/ 13 h 230"/>
                  <a:gd name="T8" fmla="*/ 2 w 15"/>
                  <a:gd name="T9" fmla="*/ 15 h 230"/>
                  <a:gd name="T10" fmla="*/ 7 w 15"/>
                  <a:gd name="T11" fmla="*/ 12 h 230"/>
                  <a:gd name="T12" fmla="*/ 11 w 15"/>
                  <a:gd name="T13" fmla="*/ 8 h 230"/>
                  <a:gd name="T14" fmla="*/ 15 w 15"/>
                  <a:gd name="T15" fmla="*/ 4 h 230"/>
                  <a:gd name="T16" fmla="*/ 15 w 15"/>
                  <a:gd name="T17" fmla="*/ 1 h 230"/>
                  <a:gd name="T18" fmla="*/ 11 w 15"/>
                  <a:gd name="T19" fmla="*/ 1 h 230"/>
                  <a:gd name="T20" fmla="*/ 5 w 15"/>
                  <a:gd name="T21" fmla="*/ 1 h 230"/>
                  <a:gd name="T22" fmla="*/ 1 w 15"/>
                  <a:gd name="T23" fmla="*/ 1 h 230"/>
                  <a:gd name="T24" fmla="*/ 0 w 15"/>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30"/>
                  <a:gd name="T41" fmla="*/ 15 w 15"/>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30">
                    <a:moveTo>
                      <a:pt x="0" y="0"/>
                    </a:moveTo>
                    <a:lnTo>
                      <a:pt x="0" y="44"/>
                    </a:lnTo>
                    <a:lnTo>
                      <a:pt x="1" y="128"/>
                    </a:lnTo>
                    <a:lnTo>
                      <a:pt x="1" y="204"/>
                    </a:lnTo>
                    <a:lnTo>
                      <a:pt x="2" y="230"/>
                    </a:lnTo>
                    <a:lnTo>
                      <a:pt x="7" y="188"/>
                    </a:lnTo>
                    <a:lnTo>
                      <a:pt x="11" y="118"/>
                    </a:lnTo>
                    <a:lnTo>
                      <a:pt x="15" y="49"/>
                    </a:lnTo>
                    <a:lnTo>
                      <a:pt x="15" y="15"/>
                    </a:lnTo>
                    <a:lnTo>
                      <a:pt x="11" y="8"/>
                    </a:lnTo>
                    <a:lnTo>
                      <a:pt x="5" y="5"/>
                    </a:lnTo>
                    <a:lnTo>
                      <a:pt x="1" y="2"/>
                    </a:lnTo>
                    <a:lnTo>
                      <a:pt x="0" y="0"/>
                    </a:lnTo>
                    <a:close/>
                  </a:path>
                </a:pathLst>
              </a:custGeom>
              <a:solidFill>
                <a:srgbClr val="E8D8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7" name="Freeform 202"/>
              <p:cNvSpPr>
                <a:spLocks/>
              </p:cNvSpPr>
              <p:nvPr/>
            </p:nvSpPr>
            <p:spPr bwMode="auto">
              <a:xfrm>
                <a:off x="3470" y="3293"/>
                <a:ext cx="25" cy="168"/>
              </a:xfrm>
              <a:custGeom>
                <a:avLst/>
                <a:gdLst>
                  <a:gd name="T0" fmla="*/ 0 w 25"/>
                  <a:gd name="T1" fmla="*/ 0 h 336"/>
                  <a:gd name="T2" fmla="*/ 0 w 25"/>
                  <a:gd name="T3" fmla="*/ 4 h 336"/>
                  <a:gd name="T4" fmla="*/ 0 w 25"/>
                  <a:gd name="T5" fmla="*/ 11 h 336"/>
                  <a:gd name="T6" fmla="*/ 2 w 25"/>
                  <a:gd name="T7" fmla="*/ 18 h 336"/>
                  <a:gd name="T8" fmla="*/ 3 w 25"/>
                  <a:gd name="T9" fmla="*/ 21 h 336"/>
                  <a:gd name="T10" fmla="*/ 8 w 25"/>
                  <a:gd name="T11" fmla="*/ 18 h 336"/>
                  <a:gd name="T12" fmla="*/ 16 w 25"/>
                  <a:gd name="T13" fmla="*/ 11 h 336"/>
                  <a:gd name="T14" fmla="*/ 24 w 25"/>
                  <a:gd name="T15" fmla="*/ 4 h 336"/>
                  <a:gd name="T16" fmla="*/ 25 w 25"/>
                  <a:gd name="T17" fmla="*/ 1 h 336"/>
                  <a:gd name="T18" fmla="*/ 18 w 25"/>
                  <a:gd name="T19" fmla="*/ 1 h 336"/>
                  <a:gd name="T20" fmla="*/ 11 w 25"/>
                  <a:gd name="T21" fmla="*/ 1 h 336"/>
                  <a:gd name="T22" fmla="*/ 3 w 25"/>
                  <a:gd name="T23" fmla="*/ 0 h 336"/>
                  <a:gd name="T24" fmla="*/ 0 w 25"/>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336"/>
                  <a:gd name="T41" fmla="*/ 25 w 25"/>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336">
                    <a:moveTo>
                      <a:pt x="0" y="0"/>
                    </a:moveTo>
                    <a:lnTo>
                      <a:pt x="0" y="57"/>
                    </a:lnTo>
                    <a:lnTo>
                      <a:pt x="0" y="174"/>
                    </a:lnTo>
                    <a:lnTo>
                      <a:pt x="2" y="288"/>
                    </a:lnTo>
                    <a:lnTo>
                      <a:pt x="3" y="336"/>
                    </a:lnTo>
                    <a:lnTo>
                      <a:pt x="8" y="280"/>
                    </a:lnTo>
                    <a:lnTo>
                      <a:pt x="16" y="168"/>
                    </a:lnTo>
                    <a:lnTo>
                      <a:pt x="24" y="55"/>
                    </a:lnTo>
                    <a:lnTo>
                      <a:pt x="25" y="5"/>
                    </a:lnTo>
                    <a:lnTo>
                      <a:pt x="18" y="3"/>
                    </a:lnTo>
                    <a:lnTo>
                      <a:pt x="11" y="1"/>
                    </a:lnTo>
                    <a:lnTo>
                      <a:pt x="3" y="0"/>
                    </a:lnTo>
                    <a:lnTo>
                      <a:pt x="0" y="0"/>
                    </a:lnTo>
                    <a:close/>
                  </a:path>
                </a:pathLst>
              </a:custGeom>
              <a:solidFill>
                <a:srgbClr val="E8D8C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8" name="Freeform 203"/>
              <p:cNvSpPr>
                <a:spLocks/>
              </p:cNvSpPr>
              <p:nvPr/>
            </p:nvSpPr>
            <p:spPr bwMode="auto">
              <a:xfrm>
                <a:off x="3646" y="2606"/>
                <a:ext cx="445" cy="454"/>
              </a:xfrm>
              <a:custGeom>
                <a:avLst/>
                <a:gdLst>
                  <a:gd name="T0" fmla="*/ 50 w 445"/>
                  <a:gd name="T1" fmla="*/ 39 h 908"/>
                  <a:gd name="T2" fmla="*/ 85 w 445"/>
                  <a:gd name="T3" fmla="*/ 38 h 908"/>
                  <a:gd name="T4" fmla="*/ 92 w 445"/>
                  <a:gd name="T5" fmla="*/ 35 h 908"/>
                  <a:gd name="T6" fmla="*/ 105 w 445"/>
                  <a:gd name="T7" fmla="*/ 33 h 908"/>
                  <a:gd name="T8" fmla="*/ 124 w 445"/>
                  <a:gd name="T9" fmla="*/ 32 h 908"/>
                  <a:gd name="T10" fmla="*/ 147 w 445"/>
                  <a:gd name="T11" fmla="*/ 30 h 908"/>
                  <a:gd name="T12" fmla="*/ 178 w 445"/>
                  <a:gd name="T13" fmla="*/ 29 h 908"/>
                  <a:gd name="T14" fmla="*/ 211 w 445"/>
                  <a:gd name="T15" fmla="*/ 28 h 908"/>
                  <a:gd name="T16" fmla="*/ 246 w 445"/>
                  <a:gd name="T17" fmla="*/ 27 h 908"/>
                  <a:gd name="T18" fmla="*/ 264 w 445"/>
                  <a:gd name="T19" fmla="*/ 27 h 908"/>
                  <a:gd name="T20" fmla="*/ 267 w 445"/>
                  <a:gd name="T21" fmla="*/ 27 h 908"/>
                  <a:gd name="T22" fmla="*/ 269 w 445"/>
                  <a:gd name="T23" fmla="*/ 26 h 908"/>
                  <a:gd name="T24" fmla="*/ 253 w 445"/>
                  <a:gd name="T25" fmla="*/ 25 h 908"/>
                  <a:gd name="T26" fmla="*/ 238 w 445"/>
                  <a:gd name="T27" fmla="*/ 25 h 908"/>
                  <a:gd name="T28" fmla="*/ 225 w 445"/>
                  <a:gd name="T29" fmla="*/ 24 h 908"/>
                  <a:gd name="T30" fmla="*/ 212 w 445"/>
                  <a:gd name="T31" fmla="*/ 23 h 908"/>
                  <a:gd name="T32" fmla="*/ 194 w 445"/>
                  <a:gd name="T33" fmla="*/ 22 h 908"/>
                  <a:gd name="T34" fmla="*/ 183 w 445"/>
                  <a:gd name="T35" fmla="*/ 19 h 908"/>
                  <a:gd name="T36" fmla="*/ 185 w 445"/>
                  <a:gd name="T37" fmla="*/ 6 h 908"/>
                  <a:gd name="T38" fmla="*/ 175 w 445"/>
                  <a:gd name="T39" fmla="*/ 5 h 908"/>
                  <a:gd name="T40" fmla="*/ 170 w 445"/>
                  <a:gd name="T41" fmla="*/ 3 h 908"/>
                  <a:gd name="T42" fmla="*/ 175 w 445"/>
                  <a:gd name="T43" fmla="*/ 2 h 908"/>
                  <a:gd name="T44" fmla="*/ 185 w 445"/>
                  <a:gd name="T45" fmla="*/ 1 h 908"/>
                  <a:gd name="T46" fmla="*/ 196 w 445"/>
                  <a:gd name="T47" fmla="*/ 1 h 908"/>
                  <a:gd name="T48" fmla="*/ 211 w 445"/>
                  <a:gd name="T49" fmla="*/ 1 h 908"/>
                  <a:gd name="T50" fmla="*/ 228 w 445"/>
                  <a:gd name="T51" fmla="*/ 1 h 908"/>
                  <a:gd name="T52" fmla="*/ 247 w 445"/>
                  <a:gd name="T53" fmla="*/ 2 h 908"/>
                  <a:gd name="T54" fmla="*/ 250 w 445"/>
                  <a:gd name="T55" fmla="*/ 2 h 908"/>
                  <a:gd name="T56" fmla="*/ 251 w 445"/>
                  <a:gd name="T57" fmla="*/ 2 h 908"/>
                  <a:gd name="T58" fmla="*/ 254 w 445"/>
                  <a:gd name="T59" fmla="*/ 2 h 908"/>
                  <a:gd name="T60" fmla="*/ 256 w 445"/>
                  <a:gd name="T61" fmla="*/ 2 h 908"/>
                  <a:gd name="T62" fmla="*/ 269 w 445"/>
                  <a:gd name="T63" fmla="*/ 1 h 908"/>
                  <a:gd name="T64" fmla="*/ 290 w 445"/>
                  <a:gd name="T65" fmla="*/ 0 h 908"/>
                  <a:gd name="T66" fmla="*/ 340 w 445"/>
                  <a:gd name="T67" fmla="*/ 1 h 908"/>
                  <a:gd name="T68" fmla="*/ 369 w 445"/>
                  <a:gd name="T69" fmla="*/ 2 h 908"/>
                  <a:gd name="T70" fmla="*/ 382 w 445"/>
                  <a:gd name="T71" fmla="*/ 3 h 908"/>
                  <a:gd name="T72" fmla="*/ 385 w 445"/>
                  <a:gd name="T73" fmla="*/ 4 h 908"/>
                  <a:gd name="T74" fmla="*/ 385 w 445"/>
                  <a:gd name="T75" fmla="*/ 4 h 908"/>
                  <a:gd name="T76" fmla="*/ 383 w 445"/>
                  <a:gd name="T77" fmla="*/ 20 h 908"/>
                  <a:gd name="T78" fmla="*/ 369 w 445"/>
                  <a:gd name="T79" fmla="*/ 22 h 908"/>
                  <a:gd name="T80" fmla="*/ 350 w 445"/>
                  <a:gd name="T81" fmla="*/ 24 h 908"/>
                  <a:gd name="T82" fmla="*/ 338 w 445"/>
                  <a:gd name="T83" fmla="*/ 25 h 908"/>
                  <a:gd name="T84" fmla="*/ 325 w 445"/>
                  <a:gd name="T85" fmla="*/ 25 h 908"/>
                  <a:gd name="T86" fmla="*/ 312 w 445"/>
                  <a:gd name="T87" fmla="*/ 25 h 908"/>
                  <a:gd name="T88" fmla="*/ 305 w 445"/>
                  <a:gd name="T89" fmla="*/ 27 h 908"/>
                  <a:gd name="T90" fmla="*/ 361 w 445"/>
                  <a:gd name="T91" fmla="*/ 29 h 908"/>
                  <a:gd name="T92" fmla="*/ 406 w 445"/>
                  <a:gd name="T93" fmla="*/ 32 h 908"/>
                  <a:gd name="T94" fmla="*/ 435 w 445"/>
                  <a:gd name="T95" fmla="*/ 36 h 908"/>
                  <a:gd name="T96" fmla="*/ 445 w 445"/>
                  <a:gd name="T97" fmla="*/ 40 h 908"/>
                  <a:gd name="T98" fmla="*/ 262 w 445"/>
                  <a:gd name="T99" fmla="*/ 50 h 908"/>
                  <a:gd name="T100" fmla="*/ 50 w 445"/>
                  <a:gd name="T101" fmla="*/ 57 h 908"/>
                  <a:gd name="T102" fmla="*/ 42 w 445"/>
                  <a:gd name="T103" fmla="*/ 50 h 908"/>
                  <a:gd name="T104" fmla="*/ 26 w 445"/>
                  <a:gd name="T105" fmla="*/ 49 h 908"/>
                  <a:gd name="T106" fmla="*/ 11 w 445"/>
                  <a:gd name="T107" fmla="*/ 48 h 908"/>
                  <a:gd name="T108" fmla="*/ 1 w 445"/>
                  <a:gd name="T109" fmla="*/ 47 h 908"/>
                  <a:gd name="T110" fmla="*/ 1 w 445"/>
                  <a:gd name="T111" fmla="*/ 45 h 908"/>
                  <a:gd name="T112" fmla="*/ 11 w 445"/>
                  <a:gd name="T113" fmla="*/ 43 h 908"/>
                  <a:gd name="T114" fmla="*/ 26 w 445"/>
                  <a:gd name="T115" fmla="*/ 42 h 908"/>
                  <a:gd name="T116" fmla="*/ 42 w 445"/>
                  <a:gd name="T117" fmla="*/ 42 h 9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
                  <a:gd name="T178" fmla="*/ 0 h 908"/>
                  <a:gd name="T179" fmla="*/ 445 w 445"/>
                  <a:gd name="T180" fmla="*/ 908 h 9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 h="908">
                    <a:moveTo>
                      <a:pt x="50" y="657"/>
                    </a:moveTo>
                    <a:lnTo>
                      <a:pt x="50" y="611"/>
                    </a:lnTo>
                    <a:lnTo>
                      <a:pt x="82" y="611"/>
                    </a:lnTo>
                    <a:lnTo>
                      <a:pt x="85" y="594"/>
                    </a:lnTo>
                    <a:lnTo>
                      <a:pt x="88" y="577"/>
                    </a:lnTo>
                    <a:lnTo>
                      <a:pt x="92" y="559"/>
                    </a:lnTo>
                    <a:lnTo>
                      <a:pt x="98" y="543"/>
                    </a:lnTo>
                    <a:lnTo>
                      <a:pt x="105" y="528"/>
                    </a:lnTo>
                    <a:lnTo>
                      <a:pt x="114" y="512"/>
                    </a:lnTo>
                    <a:lnTo>
                      <a:pt x="124" y="499"/>
                    </a:lnTo>
                    <a:lnTo>
                      <a:pt x="134" y="486"/>
                    </a:lnTo>
                    <a:lnTo>
                      <a:pt x="147" y="473"/>
                    </a:lnTo>
                    <a:lnTo>
                      <a:pt x="162" y="461"/>
                    </a:lnTo>
                    <a:lnTo>
                      <a:pt x="178" y="450"/>
                    </a:lnTo>
                    <a:lnTo>
                      <a:pt x="194" y="442"/>
                    </a:lnTo>
                    <a:lnTo>
                      <a:pt x="211" y="435"/>
                    </a:lnTo>
                    <a:lnTo>
                      <a:pt x="228" y="430"/>
                    </a:lnTo>
                    <a:lnTo>
                      <a:pt x="246" y="427"/>
                    </a:lnTo>
                    <a:lnTo>
                      <a:pt x="263" y="426"/>
                    </a:lnTo>
                    <a:lnTo>
                      <a:pt x="264" y="426"/>
                    </a:lnTo>
                    <a:lnTo>
                      <a:pt x="266" y="426"/>
                    </a:lnTo>
                    <a:lnTo>
                      <a:pt x="267" y="427"/>
                    </a:lnTo>
                    <a:lnTo>
                      <a:pt x="269" y="427"/>
                    </a:lnTo>
                    <a:lnTo>
                      <a:pt x="269" y="401"/>
                    </a:lnTo>
                    <a:lnTo>
                      <a:pt x="260" y="399"/>
                    </a:lnTo>
                    <a:lnTo>
                      <a:pt x="253" y="398"/>
                    </a:lnTo>
                    <a:lnTo>
                      <a:pt x="246" y="395"/>
                    </a:lnTo>
                    <a:lnTo>
                      <a:pt x="238" y="390"/>
                    </a:lnTo>
                    <a:lnTo>
                      <a:pt x="231" y="386"/>
                    </a:lnTo>
                    <a:lnTo>
                      <a:pt x="225" y="380"/>
                    </a:lnTo>
                    <a:lnTo>
                      <a:pt x="218" y="375"/>
                    </a:lnTo>
                    <a:lnTo>
                      <a:pt x="212" y="368"/>
                    </a:lnTo>
                    <a:lnTo>
                      <a:pt x="202" y="354"/>
                    </a:lnTo>
                    <a:lnTo>
                      <a:pt x="194" y="337"/>
                    </a:lnTo>
                    <a:lnTo>
                      <a:pt x="186" y="321"/>
                    </a:lnTo>
                    <a:lnTo>
                      <a:pt x="183" y="303"/>
                    </a:lnTo>
                    <a:lnTo>
                      <a:pt x="144" y="289"/>
                    </a:lnTo>
                    <a:lnTo>
                      <a:pt x="185" y="96"/>
                    </a:lnTo>
                    <a:lnTo>
                      <a:pt x="180" y="85"/>
                    </a:lnTo>
                    <a:lnTo>
                      <a:pt x="175" y="70"/>
                    </a:lnTo>
                    <a:lnTo>
                      <a:pt x="172" y="55"/>
                    </a:lnTo>
                    <a:lnTo>
                      <a:pt x="170" y="39"/>
                    </a:lnTo>
                    <a:lnTo>
                      <a:pt x="172" y="31"/>
                    </a:lnTo>
                    <a:lnTo>
                      <a:pt x="175" y="23"/>
                    </a:lnTo>
                    <a:lnTo>
                      <a:pt x="179" y="18"/>
                    </a:lnTo>
                    <a:lnTo>
                      <a:pt x="185" y="13"/>
                    </a:lnTo>
                    <a:lnTo>
                      <a:pt x="191" y="10"/>
                    </a:lnTo>
                    <a:lnTo>
                      <a:pt x="196" y="8"/>
                    </a:lnTo>
                    <a:lnTo>
                      <a:pt x="204" y="6"/>
                    </a:lnTo>
                    <a:lnTo>
                      <a:pt x="211" y="6"/>
                    </a:lnTo>
                    <a:lnTo>
                      <a:pt x="220" y="8"/>
                    </a:lnTo>
                    <a:lnTo>
                      <a:pt x="228" y="11"/>
                    </a:lnTo>
                    <a:lnTo>
                      <a:pt x="237" y="15"/>
                    </a:lnTo>
                    <a:lnTo>
                      <a:pt x="247" y="19"/>
                    </a:lnTo>
                    <a:lnTo>
                      <a:pt x="249" y="21"/>
                    </a:lnTo>
                    <a:lnTo>
                      <a:pt x="250" y="21"/>
                    </a:lnTo>
                    <a:lnTo>
                      <a:pt x="251" y="21"/>
                    </a:lnTo>
                    <a:lnTo>
                      <a:pt x="253" y="19"/>
                    </a:lnTo>
                    <a:lnTo>
                      <a:pt x="254" y="19"/>
                    </a:lnTo>
                    <a:lnTo>
                      <a:pt x="254" y="18"/>
                    </a:lnTo>
                    <a:lnTo>
                      <a:pt x="256" y="18"/>
                    </a:lnTo>
                    <a:lnTo>
                      <a:pt x="262" y="11"/>
                    </a:lnTo>
                    <a:lnTo>
                      <a:pt x="269" y="6"/>
                    </a:lnTo>
                    <a:lnTo>
                      <a:pt x="277" y="2"/>
                    </a:lnTo>
                    <a:lnTo>
                      <a:pt x="290" y="0"/>
                    </a:lnTo>
                    <a:lnTo>
                      <a:pt x="318" y="2"/>
                    </a:lnTo>
                    <a:lnTo>
                      <a:pt x="340" y="8"/>
                    </a:lnTo>
                    <a:lnTo>
                      <a:pt x="357" y="16"/>
                    </a:lnTo>
                    <a:lnTo>
                      <a:pt x="369" y="24"/>
                    </a:lnTo>
                    <a:lnTo>
                      <a:pt x="376" y="34"/>
                    </a:lnTo>
                    <a:lnTo>
                      <a:pt x="382" y="44"/>
                    </a:lnTo>
                    <a:lnTo>
                      <a:pt x="385" y="50"/>
                    </a:lnTo>
                    <a:lnTo>
                      <a:pt x="385" y="54"/>
                    </a:lnTo>
                    <a:lnTo>
                      <a:pt x="385" y="55"/>
                    </a:lnTo>
                    <a:lnTo>
                      <a:pt x="385" y="57"/>
                    </a:lnTo>
                    <a:lnTo>
                      <a:pt x="385" y="289"/>
                    </a:lnTo>
                    <a:lnTo>
                      <a:pt x="383" y="311"/>
                    </a:lnTo>
                    <a:lnTo>
                      <a:pt x="377" y="333"/>
                    </a:lnTo>
                    <a:lnTo>
                      <a:pt x="369" y="352"/>
                    </a:lnTo>
                    <a:lnTo>
                      <a:pt x="356" y="368"/>
                    </a:lnTo>
                    <a:lnTo>
                      <a:pt x="350" y="375"/>
                    </a:lnTo>
                    <a:lnTo>
                      <a:pt x="344" y="380"/>
                    </a:lnTo>
                    <a:lnTo>
                      <a:pt x="338" y="385"/>
                    </a:lnTo>
                    <a:lnTo>
                      <a:pt x="332" y="388"/>
                    </a:lnTo>
                    <a:lnTo>
                      <a:pt x="325" y="393"/>
                    </a:lnTo>
                    <a:lnTo>
                      <a:pt x="319" y="396"/>
                    </a:lnTo>
                    <a:lnTo>
                      <a:pt x="312" y="398"/>
                    </a:lnTo>
                    <a:lnTo>
                      <a:pt x="305" y="399"/>
                    </a:lnTo>
                    <a:lnTo>
                      <a:pt x="305" y="432"/>
                    </a:lnTo>
                    <a:lnTo>
                      <a:pt x="334" y="444"/>
                    </a:lnTo>
                    <a:lnTo>
                      <a:pt x="361" y="458"/>
                    </a:lnTo>
                    <a:lnTo>
                      <a:pt x="385" y="478"/>
                    </a:lnTo>
                    <a:lnTo>
                      <a:pt x="406" y="502"/>
                    </a:lnTo>
                    <a:lnTo>
                      <a:pt x="422" y="530"/>
                    </a:lnTo>
                    <a:lnTo>
                      <a:pt x="435" y="561"/>
                    </a:lnTo>
                    <a:lnTo>
                      <a:pt x="442" y="594"/>
                    </a:lnTo>
                    <a:lnTo>
                      <a:pt x="445" y="629"/>
                    </a:lnTo>
                    <a:lnTo>
                      <a:pt x="445" y="892"/>
                    </a:lnTo>
                    <a:lnTo>
                      <a:pt x="262" y="799"/>
                    </a:lnTo>
                    <a:lnTo>
                      <a:pt x="262" y="908"/>
                    </a:lnTo>
                    <a:lnTo>
                      <a:pt x="50" y="908"/>
                    </a:lnTo>
                    <a:lnTo>
                      <a:pt x="50" y="796"/>
                    </a:lnTo>
                    <a:lnTo>
                      <a:pt x="42" y="793"/>
                    </a:lnTo>
                    <a:lnTo>
                      <a:pt x="33" y="788"/>
                    </a:lnTo>
                    <a:lnTo>
                      <a:pt x="26" y="783"/>
                    </a:lnTo>
                    <a:lnTo>
                      <a:pt x="18" y="776"/>
                    </a:lnTo>
                    <a:lnTo>
                      <a:pt x="11" y="765"/>
                    </a:lnTo>
                    <a:lnTo>
                      <a:pt x="5" y="753"/>
                    </a:lnTo>
                    <a:lnTo>
                      <a:pt x="1" y="740"/>
                    </a:lnTo>
                    <a:lnTo>
                      <a:pt x="0" y="726"/>
                    </a:lnTo>
                    <a:lnTo>
                      <a:pt x="1" y="713"/>
                    </a:lnTo>
                    <a:lnTo>
                      <a:pt x="5" y="700"/>
                    </a:lnTo>
                    <a:lnTo>
                      <a:pt x="11" y="687"/>
                    </a:lnTo>
                    <a:lnTo>
                      <a:pt x="18" y="675"/>
                    </a:lnTo>
                    <a:lnTo>
                      <a:pt x="26" y="669"/>
                    </a:lnTo>
                    <a:lnTo>
                      <a:pt x="33" y="664"/>
                    </a:lnTo>
                    <a:lnTo>
                      <a:pt x="42" y="659"/>
                    </a:lnTo>
                    <a:lnTo>
                      <a:pt x="50" y="6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29" name="Freeform 204"/>
              <p:cNvSpPr>
                <a:spLocks/>
              </p:cNvSpPr>
              <p:nvPr/>
            </p:nvSpPr>
            <p:spPr bwMode="auto">
              <a:xfrm>
                <a:off x="3832" y="2626"/>
                <a:ext cx="164" cy="161"/>
              </a:xfrm>
              <a:custGeom>
                <a:avLst/>
                <a:gdLst>
                  <a:gd name="T0" fmla="*/ 164 w 164"/>
                  <a:gd name="T1" fmla="*/ 15 h 323"/>
                  <a:gd name="T2" fmla="*/ 164 w 164"/>
                  <a:gd name="T3" fmla="*/ 1 h 323"/>
                  <a:gd name="T4" fmla="*/ 162 w 164"/>
                  <a:gd name="T5" fmla="*/ 1 h 323"/>
                  <a:gd name="T6" fmla="*/ 161 w 164"/>
                  <a:gd name="T7" fmla="*/ 1 h 323"/>
                  <a:gd name="T8" fmla="*/ 157 w 164"/>
                  <a:gd name="T9" fmla="*/ 0 h 323"/>
                  <a:gd name="T10" fmla="*/ 151 w 164"/>
                  <a:gd name="T11" fmla="*/ 0 h 323"/>
                  <a:gd name="T12" fmla="*/ 144 w 164"/>
                  <a:gd name="T13" fmla="*/ 0 h 323"/>
                  <a:gd name="T14" fmla="*/ 133 w 164"/>
                  <a:gd name="T15" fmla="*/ 0 h 323"/>
                  <a:gd name="T16" fmla="*/ 120 w 164"/>
                  <a:gd name="T17" fmla="*/ 0 h 323"/>
                  <a:gd name="T18" fmla="*/ 104 w 164"/>
                  <a:gd name="T19" fmla="*/ 0 h 323"/>
                  <a:gd name="T20" fmla="*/ 102 w 164"/>
                  <a:gd name="T21" fmla="*/ 0 h 323"/>
                  <a:gd name="T22" fmla="*/ 100 w 164"/>
                  <a:gd name="T23" fmla="*/ 0 h 323"/>
                  <a:gd name="T24" fmla="*/ 97 w 164"/>
                  <a:gd name="T25" fmla="*/ 0 h 323"/>
                  <a:gd name="T26" fmla="*/ 94 w 164"/>
                  <a:gd name="T27" fmla="*/ 0 h 323"/>
                  <a:gd name="T28" fmla="*/ 91 w 164"/>
                  <a:gd name="T29" fmla="*/ 0 h 323"/>
                  <a:gd name="T30" fmla="*/ 87 w 164"/>
                  <a:gd name="T31" fmla="*/ 0 h 323"/>
                  <a:gd name="T32" fmla="*/ 83 w 164"/>
                  <a:gd name="T33" fmla="*/ 1 h 323"/>
                  <a:gd name="T34" fmla="*/ 78 w 164"/>
                  <a:gd name="T35" fmla="*/ 1 h 323"/>
                  <a:gd name="T36" fmla="*/ 71 w 164"/>
                  <a:gd name="T37" fmla="*/ 1 h 323"/>
                  <a:gd name="T38" fmla="*/ 64 w 164"/>
                  <a:gd name="T39" fmla="*/ 1 h 323"/>
                  <a:gd name="T40" fmla="*/ 57 w 164"/>
                  <a:gd name="T41" fmla="*/ 1 h 323"/>
                  <a:gd name="T42" fmla="*/ 47 w 164"/>
                  <a:gd name="T43" fmla="*/ 1 h 323"/>
                  <a:gd name="T44" fmla="*/ 38 w 164"/>
                  <a:gd name="T45" fmla="*/ 0 h 323"/>
                  <a:gd name="T46" fmla="*/ 31 w 164"/>
                  <a:gd name="T47" fmla="*/ 0 h 323"/>
                  <a:gd name="T48" fmla="*/ 25 w 164"/>
                  <a:gd name="T49" fmla="*/ 0 h 323"/>
                  <a:gd name="T50" fmla="*/ 21 w 164"/>
                  <a:gd name="T51" fmla="*/ 0 h 323"/>
                  <a:gd name="T52" fmla="*/ 22 w 164"/>
                  <a:gd name="T53" fmla="*/ 1 h 323"/>
                  <a:gd name="T54" fmla="*/ 25 w 164"/>
                  <a:gd name="T55" fmla="*/ 1 h 323"/>
                  <a:gd name="T56" fmla="*/ 28 w 164"/>
                  <a:gd name="T57" fmla="*/ 2 h 323"/>
                  <a:gd name="T58" fmla="*/ 32 w 164"/>
                  <a:gd name="T59" fmla="*/ 2 h 323"/>
                  <a:gd name="T60" fmla="*/ 36 w 164"/>
                  <a:gd name="T61" fmla="*/ 3 h 323"/>
                  <a:gd name="T62" fmla="*/ 0 w 164"/>
                  <a:gd name="T63" fmla="*/ 13 h 323"/>
                  <a:gd name="T64" fmla="*/ 32 w 164"/>
                  <a:gd name="T65" fmla="*/ 14 h 323"/>
                  <a:gd name="T66" fmla="*/ 32 w 164"/>
                  <a:gd name="T67" fmla="*/ 15 h 323"/>
                  <a:gd name="T68" fmla="*/ 34 w 164"/>
                  <a:gd name="T69" fmla="*/ 16 h 323"/>
                  <a:gd name="T70" fmla="*/ 38 w 164"/>
                  <a:gd name="T71" fmla="*/ 17 h 323"/>
                  <a:gd name="T72" fmla="*/ 44 w 164"/>
                  <a:gd name="T73" fmla="*/ 18 h 323"/>
                  <a:gd name="T74" fmla="*/ 51 w 164"/>
                  <a:gd name="T75" fmla="*/ 18 h 323"/>
                  <a:gd name="T76" fmla="*/ 61 w 164"/>
                  <a:gd name="T77" fmla="*/ 19 h 323"/>
                  <a:gd name="T78" fmla="*/ 71 w 164"/>
                  <a:gd name="T79" fmla="*/ 19 h 323"/>
                  <a:gd name="T80" fmla="*/ 84 w 164"/>
                  <a:gd name="T81" fmla="*/ 20 h 323"/>
                  <a:gd name="T82" fmla="*/ 97 w 164"/>
                  <a:gd name="T83" fmla="*/ 20 h 323"/>
                  <a:gd name="T84" fmla="*/ 104 w 164"/>
                  <a:gd name="T85" fmla="*/ 20 h 323"/>
                  <a:gd name="T86" fmla="*/ 110 w 164"/>
                  <a:gd name="T87" fmla="*/ 20 h 323"/>
                  <a:gd name="T88" fmla="*/ 118 w 164"/>
                  <a:gd name="T89" fmla="*/ 20 h 323"/>
                  <a:gd name="T90" fmla="*/ 123 w 164"/>
                  <a:gd name="T91" fmla="*/ 19 h 323"/>
                  <a:gd name="T92" fmla="*/ 129 w 164"/>
                  <a:gd name="T93" fmla="*/ 19 h 323"/>
                  <a:gd name="T94" fmla="*/ 135 w 164"/>
                  <a:gd name="T95" fmla="*/ 19 h 323"/>
                  <a:gd name="T96" fmla="*/ 141 w 164"/>
                  <a:gd name="T97" fmla="*/ 19 h 323"/>
                  <a:gd name="T98" fmla="*/ 145 w 164"/>
                  <a:gd name="T99" fmla="*/ 18 h 323"/>
                  <a:gd name="T100" fmla="*/ 152 w 164"/>
                  <a:gd name="T101" fmla="*/ 18 h 323"/>
                  <a:gd name="T102" fmla="*/ 159 w 164"/>
                  <a:gd name="T103" fmla="*/ 17 h 323"/>
                  <a:gd name="T104" fmla="*/ 162 w 164"/>
                  <a:gd name="T105" fmla="*/ 16 h 323"/>
                  <a:gd name="T106" fmla="*/ 164 w 164"/>
                  <a:gd name="T107" fmla="*/ 15 h 3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323"/>
                  <a:gd name="T164" fmla="*/ 164 w 164"/>
                  <a:gd name="T165" fmla="*/ 323 h 3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323">
                    <a:moveTo>
                      <a:pt x="164" y="250"/>
                    </a:moveTo>
                    <a:lnTo>
                      <a:pt x="164" y="21"/>
                    </a:lnTo>
                    <a:lnTo>
                      <a:pt x="162" y="20"/>
                    </a:lnTo>
                    <a:lnTo>
                      <a:pt x="161" y="16"/>
                    </a:lnTo>
                    <a:lnTo>
                      <a:pt x="157" y="13"/>
                    </a:lnTo>
                    <a:lnTo>
                      <a:pt x="151" y="10"/>
                    </a:lnTo>
                    <a:lnTo>
                      <a:pt x="144" y="7"/>
                    </a:lnTo>
                    <a:lnTo>
                      <a:pt x="133" y="3"/>
                    </a:lnTo>
                    <a:lnTo>
                      <a:pt x="120" y="0"/>
                    </a:lnTo>
                    <a:lnTo>
                      <a:pt x="104" y="0"/>
                    </a:lnTo>
                    <a:lnTo>
                      <a:pt x="102" y="0"/>
                    </a:lnTo>
                    <a:lnTo>
                      <a:pt x="100" y="2"/>
                    </a:lnTo>
                    <a:lnTo>
                      <a:pt x="97" y="3"/>
                    </a:lnTo>
                    <a:lnTo>
                      <a:pt x="94" y="7"/>
                    </a:lnTo>
                    <a:lnTo>
                      <a:pt x="91" y="10"/>
                    </a:lnTo>
                    <a:lnTo>
                      <a:pt x="87" y="13"/>
                    </a:lnTo>
                    <a:lnTo>
                      <a:pt x="83" y="16"/>
                    </a:lnTo>
                    <a:lnTo>
                      <a:pt x="78" y="20"/>
                    </a:lnTo>
                    <a:lnTo>
                      <a:pt x="71" y="21"/>
                    </a:lnTo>
                    <a:lnTo>
                      <a:pt x="64" y="21"/>
                    </a:lnTo>
                    <a:lnTo>
                      <a:pt x="57" y="20"/>
                    </a:lnTo>
                    <a:lnTo>
                      <a:pt x="47" y="16"/>
                    </a:lnTo>
                    <a:lnTo>
                      <a:pt x="38" y="13"/>
                    </a:lnTo>
                    <a:lnTo>
                      <a:pt x="31" y="10"/>
                    </a:lnTo>
                    <a:lnTo>
                      <a:pt x="25" y="8"/>
                    </a:lnTo>
                    <a:lnTo>
                      <a:pt x="21" y="8"/>
                    </a:lnTo>
                    <a:lnTo>
                      <a:pt x="22" y="16"/>
                    </a:lnTo>
                    <a:lnTo>
                      <a:pt x="25" y="25"/>
                    </a:lnTo>
                    <a:lnTo>
                      <a:pt x="28" y="33"/>
                    </a:lnTo>
                    <a:lnTo>
                      <a:pt x="32" y="41"/>
                    </a:lnTo>
                    <a:lnTo>
                      <a:pt x="36" y="49"/>
                    </a:lnTo>
                    <a:lnTo>
                      <a:pt x="0" y="223"/>
                    </a:lnTo>
                    <a:lnTo>
                      <a:pt x="32" y="235"/>
                    </a:lnTo>
                    <a:lnTo>
                      <a:pt x="32" y="250"/>
                    </a:lnTo>
                    <a:lnTo>
                      <a:pt x="34" y="264"/>
                    </a:lnTo>
                    <a:lnTo>
                      <a:pt x="38" y="279"/>
                    </a:lnTo>
                    <a:lnTo>
                      <a:pt x="44" y="290"/>
                    </a:lnTo>
                    <a:lnTo>
                      <a:pt x="51" y="302"/>
                    </a:lnTo>
                    <a:lnTo>
                      <a:pt x="61" y="310"/>
                    </a:lnTo>
                    <a:lnTo>
                      <a:pt x="71" y="316"/>
                    </a:lnTo>
                    <a:lnTo>
                      <a:pt x="84" y="321"/>
                    </a:lnTo>
                    <a:lnTo>
                      <a:pt x="97" y="323"/>
                    </a:lnTo>
                    <a:lnTo>
                      <a:pt x="104" y="323"/>
                    </a:lnTo>
                    <a:lnTo>
                      <a:pt x="110" y="321"/>
                    </a:lnTo>
                    <a:lnTo>
                      <a:pt x="118" y="320"/>
                    </a:lnTo>
                    <a:lnTo>
                      <a:pt x="123" y="316"/>
                    </a:lnTo>
                    <a:lnTo>
                      <a:pt x="129" y="315"/>
                    </a:lnTo>
                    <a:lnTo>
                      <a:pt x="135" y="310"/>
                    </a:lnTo>
                    <a:lnTo>
                      <a:pt x="141" y="307"/>
                    </a:lnTo>
                    <a:lnTo>
                      <a:pt x="145" y="302"/>
                    </a:lnTo>
                    <a:lnTo>
                      <a:pt x="152" y="290"/>
                    </a:lnTo>
                    <a:lnTo>
                      <a:pt x="159" y="277"/>
                    </a:lnTo>
                    <a:lnTo>
                      <a:pt x="162" y="264"/>
                    </a:lnTo>
                    <a:lnTo>
                      <a:pt x="164" y="250"/>
                    </a:lnTo>
                    <a:close/>
                  </a:path>
                </a:pathLst>
              </a:custGeom>
              <a:solidFill>
                <a:srgbClr val="BF3D6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0" name="Freeform 205"/>
              <p:cNvSpPr>
                <a:spLocks/>
              </p:cNvSpPr>
              <p:nvPr/>
            </p:nvSpPr>
            <p:spPr bwMode="auto">
              <a:xfrm>
                <a:off x="3835" y="2626"/>
                <a:ext cx="159" cy="159"/>
              </a:xfrm>
              <a:custGeom>
                <a:avLst/>
                <a:gdLst>
                  <a:gd name="T0" fmla="*/ 159 w 159"/>
                  <a:gd name="T1" fmla="*/ 16 h 318"/>
                  <a:gd name="T2" fmla="*/ 159 w 159"/>
                  <a:gd name="T3" fmla="*/ 2 h 318"/>
                  <a:gd name="T4" fmla="*/ 158 w 159"/>
                  <a:gd name="T5" fmla="*/ 2 h 318"/>
                  <a:gd name="T6" fmla="*/ 156 w 159"/>
                  <a:gd name="T7" fmla="*/ 1 h 318"/>
                  <a:gd name="T8" fmla="*/ 152 w 159"/>
                  <a:gd name="T9" fmla="*/ 1 h 318"/>
                  <a:gd name="T10" fmla="*/ 148 w 159"/>
                  <a:gd name="T11" fmla="*/ 1 h 318"/>
                  <a:gd name="T12" fmla="*/ 139 w 159"/>
                  <a:gd name="T13" fmla="*/ 1 h 318"/>
                  <a:gd name="T14" fmla="*/ 130 w 159"/>
                  <a:gd name="T15" fmla="*/ 1 h 318"/>
                  <a:gd name="T16" fmla="*/ 117 w 159"/>
                  <a:gd name="T17" fmla="*/ 0 h 318"/>
                  <a:gd name="T18" fmla="*/ 101 w 159"/>
                  <a:gd name="T19" fmla="*/ 0 h 318"/>
                  <a:gd name="T20" fmla="*/ 99 w 159"/>
                  <a:gd name="T21" fmla="*/ 0 h 318"/>
                  <a:gd name="T22" fmla="*/ 97 w 159"/>
                  <a:gd name="T23" fmla="*/ 1 h 318"/>
                  <a:gd name="T24" fmla="*/ 94 w 159"/>
                  <a:gd name="T25" fmla="*/ 1 h 318"/>
                  <a:gd name="T26" fmla="*/ 91 w 159"/>
                  <a:gd name="T27" fmla="*/ 1 h 318"/>
                  <a:gd name="T28" fmla="*/ 88 w 159"/>
                  <a:gd name="T29" fmla="*/ 1 h 318"/>
                  <a:gd name="T30" fmla="*/ 86 w 159"/>
                  <a:gd name="T31" fmla="*/ 1 h 318"/>
                  <a:gd name="T32" fmla="*/ 81 w 159"/>
                  <a:gd name="T33" fmla="*/ 1 h 318"/>
                  <a:gd name="T34" fmla="*/ 75 w 159"/>
                  <a:gd name="T35" fmla="*/ 2 h 318"/>
                  <a:gd name="T36" fmla="*/ 70 w 159"/>
                  <a:gd name="T37" fmla="*/ 2 h 318"/>
                  <a:gd name="T38" fmla="*/ 62 w 159"/>
                  <a:gd name="T39" fmla="*/ 2 h 318"/>
                  <a:gd name="T40" fmla="*/ 54 w 159"/>
                  <a:gd name="T41" fmla="*/ 2 h 318"/>
                  <a:gd name="T42" fmla="*/ 45 w 159"/>
                  <a:gd name="T43" fmla="*/ 1 h 318"/>
                  <a:gd name="T44" fmla="*/ 36 w 159"/>
                  <a:gd name="T45" fmla="*/ 1 h 318"/>
                  <a:gd name="T46" fmla="*/ 29 w 159"/>
                  <a:gd name="T47" fmla="*/ 1 h 318"/>
                  <a:gd name="T48" fmla="*/ 23 w 159"/>
                  <a:gd name="T49" fmla="*/ 1 h 318"/>
                  <a:gd name="T50" fmla="*/ 19 w 159"/>
                  <a:gd name="T51" fmla="*/ 1 h 318"/>
                  <a:gd name="T52" fmla="*/ 20 w 159"/>
                  <a:gd name="T53" fmla="*/ 1 h 318"/>
                  <a:gd name="T54" fmla="*/ 23 w 159"/>
                  <a:gd name="T55" fmla="*/ 2 h 318"/>
                  <a:gd name="T56" fmla="*/ 26 w 159"/>
                  <a:gd name="T57" fmla="*/ 2 h 318"/>
                  <a:gd name="T58" fmla="*/ 31 w 159"/>
                  <a:gd name="T59" fmla="*/ 3 h 318"/>
                  <a:gd name="T60" fmla="*/ 35 w 159"/>
                  <a:gd name="T61" fmla="*/ 3 h 318"/>
                  <a:gd name="T62" fmla="*/ 0 w 159"/>
                  <a:gd name="T63" fmla="*/ 14 h 318"/>
                  <a:gd name="T64" fmla="*/ 31 w 159"/>
                  <a:gd name="T65" fmla="*/ 15 h 318"/>
                  <a:gd name="T66" fmla="*/ 31 w 159"/>
                  <a:gd name="T67" fmla="*/ 16 h 318"/>
                  <a:gd name="T68" fmla="*/ 32 w 159"/>
                  <a:gd name="T69" fmla="*/ 17 h 318"/>
                  <a:gd name="T70" fmla="*/ 36 w 159"/>
                  <a:gd name="T71" fmla="*/ 18 h 318"/>
                  <a:gd name="T72" fmla="*/ 42 w 159"/>
                  <a:gd name="T73" fmla="*/ 18 h 318"/>
                  <a:gd name="T74" fmla="*/ 49 w 159"/>
                  <a:gd name="T75" fmla="*/ 19 h 318"/>
                  <a:gd name="T76" fmla="*/ 60 w 159"/>
                  <a:gd name="T77" fmla="*/ 20 h 318"/>
                  <a:gd name="T78" fmla="*/ 70 w 159"/>
                  <a:gd name="T79" fmla="*/ 20 h 318"/>
                  <a:gd name="T80" fmla="*/ 83 w 159"/>
                  <a:gd name="T81" fmla="*/ 20 h 318"/>
                  <a:gd name="T82" fmla="*/ 96 w 159"/>
                  <a:gd name="T83" fmla="*/ 20 h 318"/>
                  <a:gd name="T84" fmla="*/ 101 w 159"/>
                  <a:gd name="T85" fmla="*/ 20 h 318"/>
                  <a:gd name="T86" fmla="*/ 109 w 159"/>
                  <a:gd name="T87" fmla="*/ 20 h 318"/>
                  <a:gd name="T88" fmla="*/ 115 w 159"/>
                  <a:gd name="T89" fmla="*/ 20 h 318"/>
                  <a:gd name="T90" fmla="*/ 120 w 159"/>
                  <a:gd name="T91" fmla="*/ 20 h 318"/>
                  <a:gd name="T92" fmla="*/ 126 w 159"/>
                  <a:gd name="T93" fmla="*/ 20 h 318"/>
                  <a:gd name="T94" fmla="*/ 130 w 159"/>
                  <a:gd name="T95" fmla="*/ 20 h 318"/>
                  <a:gd name="T96" fmla="*/ 136 w 159"/>
                  <a:gd name="T97" fmla="*/ 19 h 318"/>
                  <a:gd name="T98" fmla="*/ 141 w 159"/>
                  <a:gd name="T99" fmla="*/ 19 h 318"/>
                  <a:gd name="T100" fmla="*/ 149 w 159"/>
                  <a:gd name="T101" fmla="*/ 18 h 318"/>
                  <a:gd name="T102" fmla="*/ 155 w 159"/>
                  <a:gd name="T103" fmla="*/ 17 h 318"/>
                  <a:gd name="T104" fmla="*/ 158 w 159"/>
                  <a:gd name="T105" fmla="*/ 17 h 318"/>
                  <a:gd name="T106" fmla="*/ 159 w 159"/>
                  <a:gd name="T107" fmla="*/ 16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9"/>
                  <a:gd name="T163" fmla="*/ 0 h 318"/>
                  <a:gd name="T164" fmla="*/ 159 w 159"/>
                  <a:gd name="T165" fmla="*/ 318 h 3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9" h="318">
                    <a:moveTo>
                      <a:pt x="159" y="244"/>
                    </a:moveTo>
                    <a:lnTo>
                      <a:pt x="159" y="21"/>
                    </a:lnTo>
                    <a:lnTo>
                      <a:pt x="158" y="19"/>
                    </a:lnTo>
                    <a:lnTo>
                      <a:pt x="156" y="16"/>
                    </a:lnTo>
                    <a:lnTo>
                      <a:pt x="152" y="13"/>
                    </a:lnTo>
                    <a:lnTo>
                      <a:pt x="148" y="9"/>
                    </a:lnTo>
                    <a:lnTo>
                      <a:pt x="139" y="6"/>
                    </a:lnTo>
                    <a:lnTo>
                      <a:pt x="130" y="3"/>
                    </a:lnTo>
                    <a:lnTo>
                      <a:pt x="117" y="0"/>
                    </a:lnTo>
                    <a:lnTo>
                      <a:pt x="101" y="0"/>
                    </a:lnTo>
                    <a:lnTo>
                      <a:pt x="99" y="0"/>
                    </a:lnTo>
                    <a:lnTo>
                      <a:pt x="97" y="1"/>
                    </a:lnTo>
                    <a:lnTo>
                      <a:pt x="94" y="3"/>
                    </a:lnTo>
                    <a:lnTo>
                      <a:pt x="91" y="6"/>
                    </a:lnTo>
                    <a:lnTo>
                      <a:pt x="88" y="9"/>
                    </a:lnTo>
                    <a:lnTo>
                      <a:pt x="86" y="13"/>
                    </a:lnTo>
                    <a:lnTo>
                      <a:pt x="81" y="16"/>
                    </a:lnTo>
                    <a:lnTo>
                      <a:pt x="75" y="19"/>
                    </a:lnTo>
                    <a:lnTo>
                      <a:pt x="70" y="21"/>
                    </a:lnTo>
                    <a:lnTo>
                      <a:pt x="62" y="21"/>
                    </a:lnTo>
                    <a:lnTo>
                      <a:pt x="54" y="19"/>
                    </a:lnTo>
                    <a:lnTo>
                      <a:pt x="45" y="16"/>
                    </a:lnTo>
                    <a:lnTo>
                      <a:pt x="36" y="13"/>
                    </a:lnTo>
                    <a:lnTo>
                      <a:pt x="29" y="9"/>
                    </a:lnTo>
                    <a:lnTo>
                      <a:pt x="23" y="8"/>
                    </a:lnTo>
                    <a:lnTo>
                      <a:pt x="19" y="8"/>
                    </a:lnTo>
                    <a:lnTo>
                      <a:pt x="20" y="14"/>
                    </a:lnTo>
                    <a:lnTo>
                      <a:pt x="23" y="24"/>
                    </a:lnTo>
                    <a:lnTo>
                      <a:pt x="26" y="32"/>
                    </a:lnTo>
                    <a:lnTo>
                      <a:pt x="31" y="40"/>
                    </a:lnTo>
                    <a:lnTo>
                      <a:pt x="35" y="47"/>
                    </a:lnTo>
                    <a:lnTo>
                      <a:pt x="0" y="220"/>
                    </a:lnTo>
                    <a:lnTo>
                      <a:pt x="31" y="231"/>
                    </a:lnTo>
                    <a:lnTo>
                      <a:pt x="31" y="244"/>
                    </a:lnTo>
                    <a:lnTo>
                      <a:pt x="32" y="259"/>
                    </a:lnTo>
                    <a:lnTo>
                      <a:pt x="36" y="274"/>
                    </a:lnTo>
                    <a:lnTo>
                      <a:pt x="42" y="285"/>
                    </a:lnTo>
                    <a:lnTo>
                      <a:pt x="49" y="296"/>
                    </a:lnTo>
                    <a:lnTo>
                      <a:pt x="60" y="305"/>
                    </a:lnTo>
                    <a:lnTo>
                      <a:pt x="70" y="311"/>
                    </a:lnTo>
                    <a:lnTo>
                      <a:pt x="83" y="316"/>
                    </a:lnTo>
                    <a:lnTo>
                      <a:pt x="96" y="318"/>
                    </a:lnTo>
                    <a:lnTo>
                      <a:pt x="101" y="318"/>
                    </a:lnTo>
                    <a:lnTo>
                      <a:pt x="109" y="316"/>
                    </a:lnTo>
                    <a:lnTo>
                      <a:pt x="115" y="314"/>
                    </a:lnTo>
                    <a:lnTo>
                      <a:pt x="120" y="311"/>
                    </a:lnTo>
                    <a:lnTo>
                      <a:pt x="126" y="310"/>
                    </a:lnTo>
                    <a:lnTo>
                      <a:pt x="130" y="305"/>
                    </a:lnTo>
                    <a:lnTo>
                      <a:pt x="136" y="301"/>
                    </a:lnTo>
                    <a:lnTo>
                      <a:pt x="141" y="296"/>
                    </a:lnTo>
                    <a:lnTo>
                      <a:pt x="149" y="285"/>
                    </a:lnTo>
                    <a:lnTo>
                      <a:pt x="155" y="272"/>
                    </a:lnTo>
                    <a:lnTo>
                      <a:pt x="158" y="259"/>
                    </a:lnTo>
                    <a:lnTo>
                      <a:pt x="159" y="244"/>
                    </a:lnTo>
                    <a:close/>
                  </a:path>
                </a:pathLst>
              </a:custGeom>
              <a:solidFill>
                <a:srgbClr val="C64C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1" name="Freeform 206"/>
              <p:cNvSpPr>
                <a:spLocks/>
              </p:cNvSpPr>
              <p:nvPr/>
            </p:nvSpPr>
            <p:spPr bwMode="auto">
              <a:xfrm>
                <a:off x="3837" y="2627"/>
                <a:ext cx="157" cy="157"/>
              </a:xfrm>
              <a:custGeom>
                <a:avLst/>
                <a:gdLst>
                  <a:gd name="T0" fmla="*/ 157 w 157"/>
                  <a:gd name="T1" fmla="*/ 16 h 313"/>
                  <a:gd name="T2" fmla="*/ 157 w 157"/>
                  <a:gd name="T3" fmla="*/ 2 h 313"/>
                  <a:gd name="T4" fmla="*/ 156 w 157"/>
                  <a:gd name="T5" fmla="*/ 2 h 313"/>
                  <a:gd name="T6" fmla="*/ 154 w 157"/>
                  <a:gd name="T7" fmla="*/ 2 h 313"/>
                  <a:gd name="T8" fmla="*/ 150 w 157"/>
                  <a:gd name="T9" fmla="*/ 1 h 313"/>
                  <a:gd name="T10" fmla="*/ 146 w 157"/>
                  <a:gd name="T11" fmla="*/ 1 h 313"/>
                  <a:gd name="T12" fmla="*/ 139 w 157"/>
                  <a:gd name="T13" fmla="*/ 1 h 313"/>
                  <a:gd name="T14" fmla="*/ 128 w 157"/>
                  <a:gd name="T15" fmla="*/ 1 h 313"/>
                  <a:gd name="T16" fmla="*/ 117 w 157"/>
                  <a:gd name="T17" fmla="*/ 0 h 313"/>
                  <a:gd name="T18" fmla="*/ 101 w 157"/>
                  <a:gd name="T19" fmla="*/ 0 h 313"/>
                  <a:gd name="T20" fmla="*/ 98 w 157"/>
                  <a:gd name="T21" fmla="*/ 0 h 313"/>
                  <a:gd name="T22" fmla="*/ 97 w 157"/>
                  <a:gd name="T23" fmla="*/ 1 h 313"/>
                  <a:gd name="T24" fmla="*/ 94 w 157"/>
                  <a:gd name="T25" fmla="*/ 1 h 313"/>
                  <a:gd name="T26" fmla="*/ 91 w 157"/>
                  <a:gd name="T27" fmla="*/ 1 h 313"/>
                  <a:gd name="T28" fmla="*/ 88 w 157"/>
                  <a:gd name="T29" fmla="*/ 1 h 313"/>
                  <a:gd name="T30" fmla="*/ 84 w 157"/>
                  <a:gd name="T31" fmla="*/ 1 h 313"/>
                  <a:gd name="T32" fmla="*/ 79 w 157"/>
                  <a:gd name="T33" fmla="*/ 2 h 313"/>
                  <a:gd name="T34" fmla="*/ 75 w 157"/>
                  <a:gd name="T35" fmla="*/ 2 h 313"/>
                  <a:gd name="T36" fmla="*/ 69 w 157"/>
                  <a:gd name="T37" fmla="*/ 2 h 313"/>
                  <a:gd name="T38" fmla="*/ 62 w 157"/>
                  <a:gd name="T39" fmla="*/ 2 h 313"/>
                  <a:gd name="T40" fmla="*/ 53 w 157"/>
                  <a:gd name="T41" fmla="*/ 2 h 313"/>
                  <a:gd name="T42" fmla="*/ 44 w 157"/>
                  <a:gd name="T43" fmla="*/ 2 h 313"/>
                  <a:gd name="T44" fmla="*/ 36 w 157"/>
                  <a:gd name="T45" fmla="*/ 1 h 313"/>
                  <a:gd name="T46" fmla="*/ 29 w 157"/>
                  <a:gd name="T47" fmla="*/ 1 h 313"/>
                  <a:gd name="T48" fmla="*/ 23 w 157"/>
                  <a:gd name="T49" fmla="*/ 1 h 313"/>
                  <a:gd name="T50" fmla="*/ 18 w 157"/>
                  <a:gd name="T51" fmla="*/ 1 h 313"/>
                  <a:gd name="T52" fmla="*/ 20 w 157"/>
                  <a:gd name="T53" fmla="*/ 1 h 313"/>
                  <a:gd name="T54" fmla="*/ 23 w 157"/>
                  <a:gd name="T55" fmla="*/ 2 h 313"/>
                  <a:gd name="T56" fmla="*/ 26 w 157"/>
                  <a:gd name="T57" fmla="*/ 3 h 313"/>
                  <a:gd name="T58" fmla="*/ 30 w 157"/>
                  <a:gd name="T59" fmla="*/ 3 h 313"/>
                  <a:gd name="T60" fmla="*/ 34 w 157"/>
                  <a:gd name="T61" fmla="*/ 3 h 313"/>
                  <a:gd name="T62" fmla="*/ 0 w 157"/>
                  <a:gd name="T63" fmla="*/ 14 h 313"/>
                  <a:gd name="T64" fmla="*/ 30 w 157"/>
                  <a:gd name="T65" fmla="*/ 15 h 313"/>
                  <a:gd name="T66" fmla="*/ 30 w 157"/>
                  <a:gd name="T67" fmla="*/ 16 h 313"/>
                  <a:gd name="T68" fmla="*/ 31 w 157"/>
                  <a:gd name="T69" fmla="*/ 16 h 313"/>
                  <a:gd name="T70" fmla="*/ 36 w 157"/>
                  <a:gd name="T71" fmla="*/ 17 h 313"/>
                  <a:gd name="T72" fmla="*/ 42 w 157"/>
                  <a:gd name="T73" fmla="*/ 18 h 313"/>
                  <a:gd name="T74" fmla="*/ 49 w 157"/>
                  <a:gd name="T75" fmla="*/ 19 h 313"/>
                  <a:gd name="T76" fmla="*/ 59 w 157"/>
                  <a:gd name="T77" fmla="*/ 19 h 313"/>
                  <a:gd name="T78" fmla="*/ 69 w 157"/>
                  <a:gd name="T79" fmla="*/ 20 h 313"/>
                  <a:gd name="T80" fmla="*/ 81 w 157"/>
                  <a:gd name="T81" fmla="*/ 20 h 313"/>
                  <a:gd name="T82" fmla="*/ 94 w 157"/>
                  <a:gd name="T83" fmla="*/ 20 h 313"/>
                  <a:gd name="T84" fmla="*/ 99 w 157"/>
                  <a:gd name="T85" fmla="*/ 20 h 313"/>
                  <a:gd name="T86" fmla="*/ 107 w 157"/>
                  <a:gd name="T87" fmla="*/ 20 h 313"/>
                  <a:gd name="T88" fmla="*/ 113 w 157"/>
                  <a:gd name="T89" fmla="*/ 20 h 313"/>
                  <a:gd name="T90" fmla="*/ 118 w 157"/>
                  <a:gd name="T91" fmla="*/ 20 h 313"/>
                  <a:gd name="T92" fmla="*/ 124 w 157"/>
                  <a:gd name="T93" fmla="*/ 20 h 313"/>
                  <a:gd name="T94" fmla="*/ 128 w 157"/>
                  <a:gd name="T95" fmla="*/ 19 h 313"/>
                  <a:gd name="T96" fmla="*/ 134 w 157"/>
                  <a:gd name="T97" fmla="*/ 19 h 313"/>
                  <a:gd name="T98" fmla="*/ 139 w 157"/>
                  <a:gd name="T99" fmla="*/ 19 h 313"/>
                  <a:gd name="T100" fmla="*/ 146 w 157"/>
                  <a:gd name="T101" fmla="*/ 18 h 313"/>
                  <a:gd name="T102" fmla="*/ 153 w 157"/>
                  <a:gd name="T103" fmla="*/ 17 h 313"/>
                  <a:gd name="T104" fmla="*/ 156 w 157"/>
                  <a:gd name="T105" fmla="*/ 16 h 313"/>
                  <a:gd name="T106" fmla="*/ 157 w 157"/>
                  <a:gd name="T107" fmla="*/ 16 h 3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
                  <a:gd name="T163" fmla="*/ 0 h 313"/>
                  <a:gd name="T164" fmla="*/ 157 w 157"/>
                  <a:gd name="T165" fmla="*/ 313 h 3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 h="313">
                    <a:moveTo>
                      <a:pt x="157" y="242"/>
                    </a:moveTo>
                    <a:lnTo>
                      <a:pt x="157" y="22"/>
                    </a:lnTo>
                    <a:lnTo>
                      <a:pt x="156" y="20"/>
                    </a:lnTo>
                    <a:lnTo>
                      <a:pt x="154" y="17"/>
                    </a:lnTo>
                    <a:lnTo>
                      <a:pt x="150" y="13"/>
                    </a:lnTo>
                    <a:lnTo>
                      <a:pt x="146" y="10"/>
                    </a:lnTo>
                    <a:lnTo>
                      <a:pt x="139" y="7"/>
                    </a:lnTo>
                    <a:lnTo>
                      <a:pt x="128" y="4"/>
                    </a:lnTo>
                    <a:lnTo>
                      <a:pt x="117" y="0"/>
                    </a:lnTo>
                    <a:lnTo>
                      <a:pt x="101" y="0"/>
                    </a:lnTo>
                    <a:lnTo>
                      <a:pt x="98" y="0"/>
                    </a:lnTo>
                    <a:lnTo>
                      <a:pt x="97" y="2"/>
                    </a:lnTo>
                    <a:lnTo>
                      <a:pt x="94" y="4"/>
                    </a:lnTo>
                    <a:lnTo>
                      <a:pt x="91" y="7"/>
                    </a:lnTo>
                    <a:lnTo>
                      <a:pt x="88" y="10"/>
                    </a:lnTo>
                    <a:lnTo>
                      <a:pt x="84" y="13"/>
                    </a:lnTo>
                    <a:lnTo>
                      <a:pt x="79" y="17"/>
                    </a:lnTo>
                    <a:lnTo>
                      <a:pt x="75" y="18"/>
                    </a:lnTo>
                    <a:lnTo>
                      <a:pt x="69" y="20"/>
                    </a:lnTo>
                    <a:lnTo>
                      <a:pt x="62" y="22"/>
                    </a:lnTo>
                    <a:lnTo>
                      <a:pt x="53" y="20"/>
                    </a:lnTo>
                    <a:lnTo>
                      <a:pt x="44" y="17"/>
                    </a:lnTo>
                    <a:lnTo>
                      <a:pt x="36" y="13"/>
                    </a:lnTo>
                    <a:lnTo>
                      <a:pt x="29" y="10"/>
                    </a:lnTo>
                    <a:lnTo>
                      <a:pt x="23" y="8"/>
                    </a:lnTo>
                    <a:lnTo>
                      <a:pt x="18" y="8"/>
                    </a:lnTo>
                    <a:lnTo>
                      <a:pt x="20" y="15"/>
                    </a:lnTo>
                    <a:lnTo>
                      <a:pt x="23" y="23"/>
                    </a:lnTo>
                    <a:lnTo>
                      <a:pt x="26" y="33"/>
                    </a:lnTo>
                    <a:lnTo>
                      <a:pt x="30" y="39"/>
                    </a:lnTo>
                    <a:lnTo>
                      <a:pt x="34" y="48"/>
                    </a:lnTo>
                    <a:lnTo>
                      <a:pt x="0" y="216"/>
                    </a:lnTo>
                    <a:lnTo>
                      <a:pt x="30" y="227"/>
                    </a:lnTo>
                    <a:lnTo>
                      <a:pt x="30" y="242"/>
                    </a:lnTo>
                    <a:lnTo>
                      <a:pt x="31" y="256"/>
                    </a:lnTo>
                    <a:lnTo>
                      <a:pt x="36" y="269"/>
                    </a:lnTo>
                    <a:lnTo>
                      <a:pt x="42" y="281"/>
                    </a:lnTo>
                    <a:lnTo>
                      <a:pt x="49" y="292"/>
                    </a:lnTo>
                    <a:lnTo>
                      <a:pt x="59" y="300"/>
                    </a:lnTo>
                    <a:lnTo>
                      <a:pt x="69" y="307"/>
                    </a:lnTo>
                    <a:lnTo>
                      <a:pt x="81" y="312"/>
                    </a:lnTo>
                    <a:lnTo>
                      <a:pt x="94" y="313"/>
                    </a:lnTo>
                    <a:lnTo>
                      <a:pt x="99" y="313"/>
                    </a:lnTo>
                    <a:lnTo>
                      <a:pt x="107" y="312"/>
                    </a:lnTo>
                    <a:lnTo>
                      <a:pt x="113" y="310"/>
                    </a:lnTo>
                    <a:lnTo>
                      <a:pt x="118" y="307"/>
                    </a:lnTo>
                    <a:lnTo>
                      <a:pt x="124" y="305"/>
                    </a:lnTo>
                    <a:lnTo>
                      <a:pt x="128" y="300"/>
                    </a:lnTo>
                    <a:lnTo>
                      <a:pt x="134" y="297"/>
                    </a:lnTo>
                    <a:lnTo>
                      <a:pt x="139" y="292"/>
                    </a:lnTo>
                    <a:lnTo>
                      <a:pt x="146" y="281"/>
                    </a:lnTo>
                    <a:lnTo>
                      <a:pt x="153" y="269"/>
                    </a:lnTo>
                    <a:lnTo>
                      <a:pt x="156" y="256"/>
                    </a:lnTo>
                    <a:lnTo>
                      <a:pt x="157" y="242"/>
                    </a:lnTo>
                    <a:close/>
                  </a:path>
                </a:pathLst>
              </a:custGeom>
              <a:solidFill>
                <a:srgbClr val="CC59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2" name="Freeform 207"/>
              <p:cNvSpPr>
                <a:spLocks/>
              </p:cNvSpPr>
              <p:nvPr/>
            </p:nvSpPr>
            <p:spPr bwMode="auto">
              <a:xfrm>
                <a:off x="3840" y="2628"/>
                <a:ext cx="154" cy="153"/>
              </a:xfrm>
              <a:custGeom>
                <a:avLst/>
                <a:gdLst>
                  <a:gd name="T0" fmla="*/ 154 w 154"/>
                  <a:gd name="T1" fmla="*/ 14 h 307"/>
                  <a:gd name="T2" fmla="*/ 154 w 154"/>
                  <a:gd name="T3" fmla="*/ 1 h 307"/>
                  <a:gd name="T4" fmla="*/ 153 w 154"/>
                  <a:gd name="T5" fmla="*/ 1 h 307"/>
                  <a:gd name="T6" fmla="*/ 150 w 154"/>
                  <a:gd name="T7" fmla="*/ 1 h 307"/>
                  <a:gd name="T8" fmla="*/ 147 w 154"/>
                  <a:gd name="T9" fmla="*/ 0 h 307"/>
                  <a:gd name="T10" fmla="*/ 141 w 154"/>
                  <a:gd name="T11" fmla="*/ 0 h 307"/>
                  <a:gd name="T12" fmla="*/ 134 w 154"/>
                  <a:gd name="T13" fmla="*/ 0 h 307"/>
                  <a:gd name="T14" fmla="*/ 125 w 154"/>
                  <a:gd name="T15" fmla="*/ 0 h 307"/>
                  <a:gd name="T16" fmla="*/ 112 w 154"/>
                  <a:gd name="T17" fmla="*/ 0 h 307"/>
                  <a:gd name="T18" fmla="*/ 98 w 154"/>
                  <a:gd name="T19" fmla="*/ 0 h 307"/>
                  <a:gd name="T20" fmla="*/ 95 w 154"/>
                  <a:gd name="T21" fmla="*/ 0 h 307"/>
                  <a:gd name="T22" fmla="*/ 94 w 154"/>
                  <a:gd name="T23" fmla="*/ 0 h 307"/>
                  <a:gd name="T24" fmla="*/ 91 w 154"/>
                  <a:gd name="T25" fmla="*/ 0 h 307"/>
                  <a:gd name="T26" fmla="*/ 88 w 154"/>
                  <a:gd name="T27" fmla="*/ 0 h 307"/>
                  <a:gd name="T28" fmla="*/ 85 w 154"/>
                  <a:gd name="T29" fmla="*/ 0 h 307"/>
                  <a:gd name="T30" fmla="*/ 82 w 154"/>
                  <a:gd name="T31" fmla="*/ 0 h 307"/>
                  <a:gd name="T32" fmla="*/ 78 w 154"/>
                  <a:gd name="T33" fmla="*/ 1 h 307"/>
                  <a:gd name="T34" fmla="*/ 72 w 154"/>
                  <a:gd name="T35" fmla="*/ 1 h 307"/>
                  <a:gd name="T36" fmla="*/ 66 w 154"/>
                  <a:gd name="T37" fmla="*/ 1 h 307"/>
                  <a:gd name="T38" fmla="*/ 60 w 154"/>
                  <a:gd name="T39" fmla="*/ 1 h 307"/>
                  <a:gd name="T40" fmla="*/ 52 w 154"/>
                  <a:gd name="T41" fmla="*/ 1 h 307"/>
                  <a:gd name="T42" fmla="*/ 43 w 154"/>
                  <a:gd name="T43" fmla="*/ 1 h 307"/>
                  <a:gd name="T44" fmla="*/ 34 w 154"/>
                  <a:gd name="T45" fmla="*/ 0 h 307"/>
                  <a:gd name="T46" fmla="*/ 27 w 154"/>
                  <a:gd name="T47" fmla="*/ 0 h 307"/>
                  <a:gd name="T48" fmla="*/ 21 w 154"/>
                  <a:gd name="T49" fmla="*/ 0 h 307"/>
                  <a:gd name="T50" fmla="*/ 17 w 154"/>
                  <a:gd name="T51" fmla="*/ 0 h 307"/>
                  <a:gd name="T52" fmla="*/ 18 w 154"/>
                  <a:gd name="T53" fmla="*/ 0 h 307"/>
                  <a:gd name="T54" fmla="*/ 21 w 154"/>
                  <a:gd name="T55" fmla="*/ 1 h 307"/>
                  <a:gd name="T56" fmla="*/ 26 w 154"/>
                  <a:gd name="T57" fmla="*/ 2 h 307"/>
                  <a:gd name="T58" fmla="*/ 28 w 154"/>
                  <a:gd name="T59" fmla="*/ 2 h 307"/>
                  <a:gd name="T60" fmla="*/ 33 w 154"/>
                  <a:gd name="T61" fmla="*/ 2 h 307"/>
                  <a:gd name="T62" fmla="*/ 0 w 154"/>
                  <a:gd name="T63" fmla="*/ 13 h 307"/>
                  <a:gd name="T64" fmla="*/ 28 w 154"/>
                  <a:gd name="T65" fmla="*/ 13 h 307"/>
                  <a:gd name="T66" fmla="*/ 28 w 154"/>
                  <a:gd name="T67" fmla="*/ 14 h 307"/>
                  <a:gd name="T68" fmla="*/ 30 w 154"/>
                  <a:gd name="T69" fmla="*/ 15 h 307"/>
                  <a:gd name="T70" fmla="*/ 33 w 154"/>
                  <a:gd name="T71" fmla="*/ 16 h 307"/>
                  <a:gd name="T72" fmla="*/ 40 w 154"/>
                  <a:gd name="T73" fmla="*/ 17 h 307"/>
                  <a:gd name="T74" fmla="*/ 47 w 154"/>
                  <a:gd name="T75" fmla="*/ 17 h 307"/>
                  <a:gd name="T76" fmla="*/ 56 w 154"/>
                  <a:gd name="T77" fmla="*/ 18 h 307"/>
                  <a:gd name="T78" fmla="*/ 68 w 154"/>
                  <a:gd name="T79" fmla="*/ 18 h 307"/>
                  <a:gd name="T80" fmla="*/ 79 w 154"/>
                  <a:gd name="T81" fmla="*/ 19 h 307"/>
                  <a:gd name="T82" fmla="*/ 91 w 154"/>
                  <a:gd name="T83" fmla="*/ 19 h 307"/>
                  <a:gd name="T84" fmla="*/ 96 w 154"/>
                  <a:gd name="T85" fmla="*/ 19 h 307"/>
                  <a:gd name="T86" fmla="*/ 104 w 154"/>
                  <a:gd name="T87" fmla="*/ 19 h 307"/>
                  <a:gd name="T88" fmla="*/ 110 w 154"/>
                  <a:gd name="T89" fmla="*/ 18 h 307"/>
                  <a:gd name="T90" fmla="*/ 115 w 154"/>
                  <a:gd name="T91" fmla="*/ 18 h 307"/>
                  <a:gd name="T92" fmla="*/ 121 w 154"/>
                  <a:gd name="T93" fmla="*/ 18 h 307"/>
                  <a:gd name="T94" fmla="*/ 125 w 154"/>
                  <a:gd name="T95" fmla="*/ 18 h 307"/>
                  <a:gd name="T96" fmla="*/ 131 w 154"/>
                  <a:gd name="T97" fmla="*/ 18 h 307"/>
                  <a:gd name="T98" fmla="*/ 136 w 154"/>
                  <a:gd name="T99" fmla="*/ 17 h 307"/>
                  <a:gd name="T100" fmla="*/ 143 w 154"/>
                  <a:gd name="T101" fmla="*/ 17 h 307"/>
                  <a:gd name="T102" fmla="*/ 150 w 154"/>
                  <a:gd name="T103" fmla="*/ 16 h 307"/>
                  <a:gd name="T104" fmla="*/ 153 w 154"/>
                  <a:gd name="T105" fmla="*/ 15 h 307"/>
                  <a:gd name="T106" fmla="*/ 154 w 154"/>
                  <a:gd name="T107" fmla="*/ 14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307"/>
                  <a:gd name="T164" fmla="*/ 154 w 154"/>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307">
                    <a:moveTo>
                      <a:pt x="154" y="236"/>
                    </a:moveTo>
                    <a:lnTo>
                      <a:pt x="154" y="21"/>
                    </a:lnTo>
                    <a:lnTo>
                      <a:pt x="153" y="20"/>
                    </a:lnTo>
                    <a:lnTo>
                      <a:pt x="150" y="16"/>
                    </a:lnTo>
                    <a:lnTo>
                      <a:pt x="147" y="13"/>
                    </a:lnTo>
                    <a:lnTo>
                      <a:pt x="141" y="10"/>
                    </a:lnTo>
                    <a:lnTo>
                      <a:pt x="134" y="6"/>
                    </a:lnTo>
                    <a:lnTo>
                      <a:pt x="125" y="3"/>
                    </a:lnTo>
                    <a:lnTo>
                      <a:pt x="112" y="0"/>
                    </a:lnTo>
                    <a:lnTo>
                      <a:pt x="98" y="0"/>
                    </a:lnTo>
                    <a:lnTo>
                      <a:pt x="95" y="0"/>
                    </a:lnTo>
                    <a:lnTo>
                      <a:pt x="94" y="2"/>
                    </a:lnTo>
                    <a:lnTo>
                      <a:pt x="91" y="3"/>
                    </a:lnTo>
                    <a:lnTo>
                      <a:pt x="88" y="6"/>
                    </a:lnTo>
                    <a:lnTo>
                      <a:pt x="85" y="10"/>
                    </a:lnTo>
                    <a:lnTo>
                      <a:pt x="82" y="13"/>
                    </a:lnTo>
                    <a:lnTo>
                      <a:pt x="78" y="16"/>
                    </a:lnTo>
                    <a:lnTo>
                      <a:pt x="72" y="18"/>
                    </a:lnTo>
                    <a:lnTo>
                      <a:pt x="66" y="20"/>
                    </a:lnTo>
                    <a:lnTo>
                      <a:pt x="60" y="21"/>
                    </a:lnTo>
                    <a:lnTo>
                      <a:pt x="52" y="20"/>
                    </a:lnTo>
                    <a:lnTo>
                      <a:pt x="43" y="16"/>
                    </a:lnTo>
                    <a:lnTo>
                      <a:pt x="34" y="13"/>
                    </a:lnTo>
                    <a:lnTo>
                      <a:pt x="27" y="10"/>
                    </a:lnTo>
                    <a:lnTo>
                      <a:pt x="21" y="8"/>
                    </a:lnTo>
                    <a:lnTo>
                      <a:pt x="17" y="6"/>
                    </a:lnTo>
                    <a:lnTo>
                      <a:pt x="18" y="15"/>
                    </a:lnTo>
                    <a:lnTo>
                      <a:pt x="21" y="23"/>
                    </a:lnTo>
                    <a:lnTo>
                      <a:pt x="26" y="33"/>
                    </a:lnTo>
                    <a:lnTo>
                      <a:pt x="28" y="39"/>
                    </a:lnTo>
                    <a:lnTo>
                      <a:pt x="33" y="46"/>
                    </a:lnTo>
                    <a:lnTo>
                      <a:pt x="0" y="212"/>
                    </a:lnTo>
                    <a:lnTo>
                      <a:pt x="28" y="223"/>
                    </a:lnTo>
                    <a:lnTo>
                      <a:pt x="28" y="236"/>
                    </a:lnTo>
                    <a:lnTo>
                      <a:pt x="30" y="251"/>
                    </a:lnTo>
                    <a:lnTo>
                      <a:pt x="33" y="264"/>
                    </a:lnTo>
                    <a:lnTo>
                      <a:pt x="40" y="276"/>
                    </a:lnTo>
                    <a:lnTo>
                      <a:pt x="47" y="285"/>
                    </a:lnTo>
                    <a:lnTo>
                      <a:pt x="56" y="295"/>
                    </a:lnTo>
                    <a:lnTo>
                      <a:pt x="68" y="302"/>
                    </a:lnTo>
                    <a:lnTo>
                      <a:pt x="79" y="305"/>
                    </a:lnTo>
                    <a:lnTo>
                      <a:pt x="91" y="307"/>
                    </a:lnTo>
                    <a:lnTo>
                      <a:pt x="96" y="307"/>
                    </a:lnTo>
                    <a:lnTo>
                      <a:pt x="104" y="305"/>
                    </a:lnTo>
                    <a:lnTo>
                      <a:pt x="110" y="303"/>
                    </a:lnTo>
                    <a:lnTo>
                      <a:pt x="115" y="302"/>
                    </a:lnTo>
                    <a:lnTo>
                      <a:pt x="121" y="298"/>
                    </a:lnTo>
                    <a:lnTo>
                      <a:pt x="125" y="295"/>
                    </a:lnTo>
                    <a:lnTo>
                      <a:pt x="131" y="292"/>
                    </a:lnTo>
                    <a:lnTo>
                      <a:pt x="136" y="287"/>
                    </a:lnTo>
                    <a:lnTo>
                      <a:pt x="143" y="276"/>
                    </a:lnTo>
                    <a:lnTo>
                      <a:pt x="150" y="264"/>
                    </a:lnTo>
                    <a:lnTo>
                      <a:pt x="153" y="251"/>
                    </a:lnTo>
                    <a:lnTo>
                      <a:pt x="154" y="236"/>
                    </a:lnTo>
                    <a:close/>
                  </a:path>
                </a:pathLst>
              </a:custGeom>
              <a:solidFill>
                <a:srgbClr val="D366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3" name="Freeform 208"/>
              <p:cNvSpPr>
                <a:spLocks/>
              </p:cNvSpPr>
              <p:nvPr/>
            </p:nvSpPr>
            <p:spPr bwMode="auto">
              <a:xfrm>
                <a:off x="3841" y="2629"/>
                <a:ext cx="152" cy="151"/>
              </a:xfrm>
              <a:custGeom>
                <a:avLst/>
                <a:gdLst>
                  <a:gd name="T0" fmla="*/ 152 w 152"/>
                  <a:gd name="T1" fmla="*/ 15 h 301"/>
                  <a:gd name="T2" fmla="*/ 152 w 152"/>
                  <a:gd name="T3" fmla="*/ 2 h 301"/>
                  <a:gd name="T4" fmla="*/ 150 w 152"/>
                  <a:gd name="T5" fmla="*/ 2 h 301"/>
                  <a:gd name="T6" fmla="*/ 149 w 152"/>
                  <a:gd name="T7" fmla="*/ 1 h 301"/>
                  <a:gd name="T8" fmla="*/ 145 w 152"/>
                  <a:gd name="T9" fmla="*/ 1 h 301"/>
                  <a:gd name="T10" fmla="*/ 140 w 152"/>
                  <a:gd name="T11" fmla="*/ 1 h 301"/>
                  <a:gd name="T12" fmla="*/ 133 w 152"/>
                  <a:gd name="T13" fmla="*/ 1 h 301"/>
                  <a:gd name="T14" fmla="*/ 123 w 152"/>
                  <a:gd name="T15" fmla="*/ 1 h 301"/>
                  <a:gd name="T16" fmla="*/ 111 w 152"/>
                  <a:gd name="T17" fmla="*/ 0 h 301"/>
                  <a:gd name="T18" fmla="*/ 97 w 152"/>
                  <a:gd name="T19" fmla="*/ 0 h 301"/>
                  <a:gd name="T20" fmla="*/ 94 w 152"/>
                  <a:gd name="T21" fmla="*/ 0 h 301"/>
                  <a:gd name="T22" fmla="*/ 93 w 152"/>
                  <a:gd name="T23" fmla="*/ 1 h 301"/>
                  <a:gd name="T24" fmla="*/ 90 w 152"/>
                  <a:gd name="T25" fmla="*/ 1 h 301"/>
                  <a:gd name="T26" fmla="*/ 88 w 152"/>
                  <a:gd name="T27" fmla="*/ 1 h 301"/>
                  <a:gd name="T28" fmla="*/ 85 w 152"/>
                  <a:gd name="T29" fmla="*/ 1 h 301"/>
                  <a:gd name="T30" fmla="*/ 81 w 152"/>
                  <a:gd name="T31" fmla="*/ 1 h 301"/>
                  <a:gd name="T32" fmla="*/ 77 w 152"/>
                  <a:gd name="T33" fmla="*/ 1 h 301"/>
                  <a:gd name="T34" fmla="*/ 72 w 152"/>
                  <a:gd name="T35" fmla="*/ 2 h 301"/>
                  <a:gd name="T36" fmla="*/ 67 w 152"/>
                  <a:gd name="T37" fmla="*/ 2 h 301"/>
                  <a:gd name="T38" fmla="*/ 59 w 152"/>
                  <a:gd name="T39" fmla="*/ 2 h 301"/>
                  <a:gd name="T40" fmla="*/ 52 w 152"/>
                  <a:gd name="T41" fmla="*/ 2 h 301"/>
                  <a:gd name="T42" fmla="*/ 43 w 152"/>
                  <a:gd name="T43" fmla="*/ 1 h 301"/>
                  <a:gd name="T44" fmla="*/ 35 w 152"/>
                  <a:gd name="T45" fmla="*/ 1 h 301"/>
                  <a:gd name="T46" fmla="*/ 27 w 152"/>
                  <a:gd name="T47" fmla="*/ 1 h 301"/>
                  <a:gd name="T48" fmla="*/ 22 w 152"/>
                  <a:gd name="T49" fmla="*/ 1 h 301"/>
                  <a:gd name="T50" fmla="*/ 17 w 152"/>
                  <a:gd name="T51" fmla="*/ 1 h 301"/>
                  <a:gd name="T52" fmla="*/ 19 w 152"/>
                  <a:gd name="T53" fmla="*/ 1 h 301"/>
                  <a:gd name="T54" fmla="*/ 22 w 152"/>
                  <a:gd name="T55" fmla="*/ 2 h 301"/>
                  <a:gd name="T56" fmla="*/ 26 w 152"/>
                  <a:gd name="T57" fmla="*/ 2 h 301"/>
                  <a:gd name="T58" fmla="*/ 30 w 152"/>
                  <a:gd name="T59" fmla="*/ 3 h 301"/>
                  <a:gd name="T60" fmla="*/ 33 w 152"/>
                  <a:gd name="T61" fmla="*/ 3 h 301"/>
                  <a:gd name="T62" fmla="*/ 0 w 152"/>
                  <a:gd name="T63" fmla="*/ 13 h 301"/>
                  <a:gd name="T64" fmla="*/ 29 w 152"/>
                  <a:gd name="T65" fmla="*/ 14 h 301"/>
                  <a:gd name="T66" fmla="*/ 29 w 152"/>
                  <a:gd name="T67" fmla="*/ 15 h 301"/>
                  <a:gd name="T68" fmla="*/ 30 w 152"/>
                  <a:gd name="T69" fmla="*/ 16 h 301"/>
                  <a:gd name="T70" fmla="*/ 33 w 152"/>
                  <a:gd name="T71" fmla="*/ 17 h 301"/>
                  <a:gd name="T72" fmla="*/ 39 w 152"/>
                  <a:gd name="T73" fmla="*/ 17 h 301"/>
                  <a:gd name="T74" fmla="*/ 48 w 152"/>
                  <a:gd name="T75" fmla="*/ 18 h 301"/>
                  <a:gd name="T76" fmla="*/ 56 w 152"/>
                  <a:gd name="T77" fmla="*/ 19 h 301"/>
                  <a:gd name="T78" fmla="*/ 67 w 152"/>
                  <a:gd name="T79" fmla="*/ 19 h 301"/>
                  <a:gd name="T80" fmla="*/ 78 w 152"/>
                  <a:gd name="T81" fmla="*/ 19 h 301"/>
                  <a:gd name="T82" fmla="*/ 91 w 152"/>
                  <a:gd name="T83" fmla="*/ 19 h 301"/>
                  <a:gd name="T84" fmla="*/ 97 w 152"/>
                  <a:gd name="T85" fmla="*/ 19 h 301"/>
                  <a:gd name="T86" fmla="*/ 103 w 152"/>
                  <a:gd name="T87" fmla="*/ 19 h 301"/>
                  <a:gd name="T88" fmla="*/ 109 w 152"/>
                  <a:gd name="T89" fmla="*/ 19 h 301"/>
                  <a:gd name="T90" fmla="*/ 114 w 152"/>
                  <a:gd name="T91" fmla="*/ 19 h 301"/>
                  <a:gd name="T92" fmla="*/ 120 w 152"/>
                  <a:gd name="T93" fmla="*/ 19 h 301"/>
                  <a:gd name="T94" fmla="*/ 124 w 152"/>
                  <a:gd name="T95" fmla="*/ 19 h 301"/>
                  <a:gd name="T96" fmla="*/ 130 w 152"/>
                  <a:gd name="T97" fmla="*/ 18 h 301"/>
                  <a:gd name="T98" fmla="*/ 135 w 152"/>
                  <a:gd name="T99" fmla="*/ 18 h 301"/>
                  <a:gd name="T100" fmla="*/ 142 w 152"/>
                  <a:gd name="T101" fmla="*/ 17 h 301"/>
                  <a:gd name="T102" fmla="*/ 148 w 152"/>
                  <a:gd name="T103" fmla="*/ 17 h 301"/>
                  <a:gd name="T104" fmla="*/ 150 w 152"/>
                  <a:gd name="T105" fmla="*/ 16 h 301"/>
                  <a:gd name="T106" fmla="*/ 152 w 152"/>
                  <a:gd name="T107" fmla="*/ 15 h 3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
                  <a:gd name="T163" fmla="*/ 0 h 301"/>
                  <a:gd name="T164" fmla="*/ 152 w 152"/>
                  <a:gd name="T165" fmla="*/ 301 h 3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 h="301">
                    <a:moveTo>
                      <a:pt x="152" y="233"/>
                    </a:moveTo>
                    <a:lnTo>
                      <a:pt x="152" y="19"/>
                    </a:lnTo>
                    <a:lnTo>
                      <a:pt x="150" y="18"/>
                    </a:lnTo>
                    <a:lnTo>
                      <a:pt x="149" y="14"/>
                    </a:lnTo>
                    <a:lnTo>
                      <a:pt x="145" y="11"/>
                    </a:lnTo>
                    <a:lnTo>
                      <a:pt x="140" y="8"/>
                    </a:lnTo>
                    <a:lnTo>
                      <a:pt x="133" y="4"/>
                    </a:lnTo>
                    <a:lnTo>
                      <a:pt x="123" y="3"/>
                    </a:lnTo>
                    <a:lnTo>
                      <a:pt x="111" y="0"/>
                    </a:lnTo>
                    <a:lnTo>
                      <a:pt x="97" y="0"/>
                    </a:lnTo>
                    <a:lnTo>
                      <a:pt x="94" y="0"/>
                    </a:lnTo>
                    <a:lnTo>
                      <a:pt x="93" y="1"/>
                    </a:lnTo>
                    <a:lnTo>
                      <a:pt x="90" y="3"/>
                    </a:lnTo>
                    <a:lnTo>
                      <a:pt x="88" y="4"/>
                    </a:lnTo>
                    <a:lnTo>
                      <a:pt x="85" y="8"/>
                    </a:lnTo>
                    <a:lnTo>
                      <a:pt x="81" y="11"/>
                    </a:lnTo>
                    <a:lnTo>
                      <a:pt x="77" y="14"/>
                    </a:lnTo>
                    <a:lnTo>
                      <a:pt x="72" y="18"/>
                    </a:lnTo>
                    <a:lnTo>
                      <a:pt x="67" y="19"/>
                    </a:lnTo>
                    <a:lnTo>
                      <a:pt x="59" y="19"/>
                    </a:lnTo>
                    <a:lnTo>
                      <a:pt x="52" y="18"/>
                    </a:lnTo>
                    <a:lnTo>
                      <a:pt x="43" y="14"/>
                    </a:lnTo>
                    <a:lnTo>
                      <a:pt x="35" y="11"/>
                    </a:lnTo>
                    <a:lnTo>
                      <a:pt x="27" y="8"/>
                    </a:lnTo>
                    <a:lnTo>
                      <a:pt x="22" y="6"/>
                    </a:lnTo>
                    <a:lnTo>
                      <a:pt x="17" y="6"/>
                    </a:lnTo>
                    <a:lnTo>
                      <a:pt x="19" y="13"/>
                    </a:lnTo>
                    <a:lnTo>
                      <a:pt x="22" y="21"/>
                    </a:lnTo>
                    <a:lnTo>
                      <a:pt x="26" y="31"/>
                    </a:lnTo>
                    <a:lnTo>
                      <a:pt x="30" y="37"/>
                    </a:lnTo>
                    <a:lnTo>
                      <a:pt x="33" y="45"/>
                    </a:lnTo>
                    <a:lnTo>
                      <a:pt x="0" y="208"/>
                    </a:lnTo>
                    <a:lnTo>
                      <a:pt x="29" y="218"/>
                    </a:lnTo>
                    <a:lnTo>
                      <a:pt x="29" y="233"/>
                    </a:lnTo>
                    <a:lnTo>
                      <a:pt x="30" y="246"/>
                    </a:lnTo>
                    <a:lnTo>
                      <a:pt x="33" y="259"/>
                    </a:lnTo>
                    <a:lnTo>
                      <a:pt x="39" y="270"/>
                    </a:lnTo>
                    <a:lnTo>
                      <a:pt x="48" y="282"/>
                    </a:lnTo>
                    <a:lnTo>
                      <a:pt x="56" y="290"/>
                    </a:lnTo>
                    <a:lnTo>
                      <a:pt x="67" y="296"/>
                    </a:lnTo>
                    <a:lnTo>
                      <a:pt x="78" y="300"/>
                    </a:lnTo>
                    <a:lnTo>
                      <a:pt x="91" y="301"/>
                    </a:lnTo>
                    <a:lnTo>
                      <a:pt x="97" y="301"/>
                    </a:lnTo>
                    <a:lnTo>
                      <a:pt x="103" y="300"/>
                    </a:lnTo>
                    <a:lnTo>
                      <a:pt x="109" y="298"/>
                    </a:lnTo>
                    <a:lnTo>
                      <a:pt x="114" y="296"/>
                    </a:lnTo>
                    <a:lnTo>
                      <a:pt x="120" y="293"/>
                    </a:lnTo>
                    <a:lnTo>
                      <a:pt x="124" y="290"/>
                    </a:lnTo>
                    <a:lnTo>
                      <a:pt x="130" y="287"/>
                    </a:lnTo>
                    <a:lnTo>
                      <a:pt x="135" y="282"/>
                    </a:lnTo>
                    <a:lnTo>
                      <a:pt x="142" y="270"/>
                    </a:lnTo>
                    <a:lnTo>
                      <a:pt x="148" y="259"/>
                    </a:lnTo>
                    <a:lnTo>
                      <a:pt x="150" y="246"/>
                    </a:lnTo>
                    <a:lnTo>
                      <a:pt x="152" y="233"/>
                    </a:lnTo>
                    <a:close/>
                  </a:path>
                </a:pathLst>
              </a:custGeom>
              <a:solidFill>
                <a:srgbClr val="DB75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4" name="Freeform 209"/>
              <p:cNvSpPr>
                <a:spLocks/>
              </p:cNvSpPr>
              <p:nvPr/>
            </p:nvSpPr>
            <p:spPr bwMode="auto">
              <a:xfrm>
                <a:off x="3842" y="2630"/>
                <a:ext cx="151" cy="148"/>
              </a:xfrm>
              <a:custGeom>
                <a:avLst/>
                <a:gdLst>
                  <a:gd name="T0" fmla="*/ 151 w 151"/>
                  <a:gd name="T1" fmla="*/ 14 h 297"/>
                  <a:gd name="T2" fmla="*/ 151 w 151"/>
                  <a:gd name="T3" fmla="*/ 1 h 297"/>
                  <a:gd name="T4" fmla="*/ 149 w 151"/>
                  <a:gd name="T5" fmla="*/ 1 h 297"/>
                  <a:gd name="T6" fmla="*/ 148 w 151"/>
                  <a:gd name="T7" fmla="*/ 0 h 297"/>
                  <a:gd name="T8" fmla="*/ 144 w 151"/>
                  <a:gd name="T9" fmla="*/ 0 h 297"/>
                  <a:gd name="T10" fmla="*/ 139 w 151"/>
                  <a:gd name="T11" fmla="*/ 0 h 297"/>
                  <a:gd name="T12" fmla="*/ 132 w 151"/>
                  <a:gd name="T13" fmla="*/ 0 h 297"/>
                  <a:gd name="T14" fmla="*/ 122 w 151"/>
                  <a:gd name="T15" fmla="*/ 0 h 297"/>
                  <a:gd name="T16" fmla="*/ 110 w 151"/>
                  <a:gd name="T17" fmla="*/ 0 h 297"/>
                  <a:gd name="T18" fmla="*/ 96 w 151"/>
                  <a:gd name="T19" fmla="*/ 0 h 297"/>
                  <a:gd name="T20" fmla="*/ 94 w 151"/>
                  <a:gd name="T21" fmla="*/ 0 h 297"/>
                  <a:gd name="T22" fmla="*/ 92 w 151"/>
                  <a:gd name="T23" fmla="*/ 0 h 297"/>
                  <a:gd name="T24" fmla="*/ 90 w 151"/>
                  <a:gd name="T25" fmla="*/ 0 h 297"/>
                  <a:gd name="T26" fmla="*/ 87 w 151"/>
                  <a:gd name="T27" fmla="*/ 0 h 297"/>
                  <a:gd name="T28" fmla="*/ 84 w 151"/>
                  <a:gd name="T29" fmla="*/ 0 h 297"/>
                  <a:gd name="T30" fmla="*/ 81 w 151"/>
                  <a:gd name="T31" fmla="*/ 0 h 297"/>
                  <a:gd name="T32" fmla="*/ 77 w 151"/>
                  <a:gd name="T33" fmla="*/ 0 h 297"/>
                  <a:gd name="T34" fmla="*/ 73 w 151"/>
                  <a:gd name="T35" fmla="*/ 1 h 297"/>
                  <a:gd name="T36" fmla="*/ 67 w 151"/>
                  <a:gd name="T37" fmla="*/ 1 h 297"/>
                  <a:gd name="T38" fmla="*/ 60 w 151"/>
                  <a:gd name="T39" fmla="*/ 1 h 297"/>
                  <a:gd name="T40" fmla="*/ 53 w 151"/>
                  <a:gd name="T41" fmla="*/ 1 h 297"/>
                  <a:gd name="T42" fmla="*/ 44 w 151"/>
                  <a:gd name="T43" fmla="*/ 0 h 297"/>
                  <a:gd name="T44" fmla="*/ 35 w 151"/>
                  <a:gd name="T45" fmla="*/ 0 h 297"/>
                  <a:gd name="T46" fmla="*/ 28 w 151"/>
                  <a:gd name="T47" fmla="*/ 0 h 297"/>
                  <a:gd name="T48" fmla="*/ 22 w 151"/>
                  <a:gd name="T49" fmla="*/ 0 h 297"/>
                  <a:gd name="T50" fmla="*/ 18 w 151"/>
                  <a:gd name="T51" fmla="*/ 0 h 297"/>
                  <a:gd name="T52" fmla="*/ 19 w 151"/>
                  <a:gd name="T53" fmla="*/ 0 h 297"/>
                  <a:gd name="T54" fmla="*/ 22 w 151"/>
                  <a:gd name="T55" fmla="*/ 1 h 297"/>
                  <a:gd name="T56" fmla="*/ 26 w 151"/>
                  <a:gd name="T57" fmla="*/ 1 h 297"/>
                  <a:gd name="T58" fmla="*/ 31 w 151"/>
                  <a:gd name="T59" fmla="*/ 2 h 297"/>
                  <a:gd name="T60" fmla="*/ 34 w 151"/>
                  <a:gd name="T61" fmla="*/ 2 h 297"/>
                  <a:gd name="T62" fmla="*/ 0 w 151"/>
                  <a:gd name="T63" fmla="*/ 12 h 297"/>
                  <a:gd name="T64" fmla="*/ 29 w 151"/>
                  <a:gd name="T65" fmla="*/ 13 h 297"/>
                  <a:gd name="T66" fmla="*/ 29 w 151"/>
                  <a:gd name="T67" fmla="*/ 14 h 297"/>
                  <a:gd name="T68" fmla="*/ 31 w 151"/>
                  <a:gd name="T69" fmla="*/ 15 h 297"/>
                  <a:gd name="T70" fmla="*/ 34 w 151"/>
                  <a:gd name="T71" fmla="*/ 15 h 297"/>
                  <a:gd name="T72" fmla="*/ 39 w 151"/>
                  <a:gd name="T73" fmla="*/ 16 h 297"/>
                  <a:gd name="T74" fmla="*/ 47 w 151"/>
                  <a:gd name="T75" fmla="*/ 17 h 297"/>
                  <a:gd name="T76" fmla="*/ 57 w 151"/>
                  <a:gd name="T77" fmla="*/ 17 h 297"/>
                  <a:gd name="T78" fmla="*/ 67 w 151"/>
                  <a:gd name="T79" fmla="*/ 18 h 297"/>
                  <a:gd name="T80" fmla="*/ 79 w 151"/>
                  <a:gd name="T81" fmla="*/ 18 h 297"/>
                  <a:gd name="T82" fmla="*/ 90 w 151"/>
                  <a:gd name="T83" fmla="*/ 18 h 297"/>
                  <a:gd name="T84" fmla="*/ 102 w 151"/>
                  <a:gd name="T85" fmla="*/ 18 h 297"/>
                  <a:gd name="T86" fmla="*/ 113 w 151"/>
                  <a:gd name="T87" fmla="*/ 18 h 297"/>
                  <a:gd name="T88" fmla="*/ 123 w 151"/>
                  <a:gd name="T89" fmla="*/ 17 h 297"/>
                  <a:gd name="T90" fmla="*/ 132 w 151"/>
                  <a:gd name="T91" fmla="*/ 17 h 297"/>
                  <a:gd name="T92" fmla="*/ 139 w 151"/>
                  <a:gd name="T93" fmla="*/ 16 h 297"/>
                  <a:gd name="T94" fmla="*/ 147 w 151"/>
                  <a:gd name="T95" fmla="*/ 15 h 297"/>
                  <a:gd name="T96" fmla="*/ 149 w 151"/>
                  <a:gd name="T97" fmla="*/ 15 h 297"/>
                  <a:gd name="T98" fmla="*/ 151 w 151"/>
                  <a:gd name="T99" fmla="*/ 14 h 2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
                  <a:gd name="T151" fmla="*/ 0 h 297"/>
                  <a:gd name="T152" fmla="*/ 151 w 151"/>
                  <a:gd name="T153" fmla="*/ 297 h 2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 h="297">
                    <a:moveTo>
                      <a:pt x="151" y="229"/>
                    </a:moveTo>
                    <a:lnTo>
                      <a:pt x="151" y="20"/>
                    </a:lnTo>
                    <a:lnTo>
                      <a:pt x="149" y="18"/>
                    </a:lnTo>
                    <a:lnTo>
                      <a:pt x="148" y="15"/>
                    </a:lnTo>
                    <a:lnTo>
                      <a:pt x="144" y="12"/>
                    </a:lnTo>
                    <a:lnTo>
                      <a:pt x="139" y="8"/>
                    </a:lnTo>
                    <a:lnTo>
                      <a:pt x="132" y="5"/>
                    </a:lnTo>
                    <a:lnTo>
                      <a:pt x="122" y="3"/>
                    </a:lnTo>
                    <a:lnTo>
                      <a:pt x="110" y="0"/>
                    </a:lnTo>
                    <a:lnTo>
                      <a:pt x="96" y="0"/>
                    </a:lnTo>
                    <a:lnTo>
                      <a:pt x="94" y="0"/>
                    </a:lnTo>
                    <a:lnTo>
                      <a:pt x="92" y="0"/>
                    </a:lnTo>
                    <a:lnTo>
                      <a:pt x="90" y="2"/>
                    </a:lnTo>
                    <a:lnTo>
                      <a:pt x="87" y="5"/>
                    </a:lnTo>
                    <a:lnTo>
                      <a:pt x="84" y="8"/>
                    </a:lnTo>
                    <a:lnTo>
                      <a:pt x="81" y="12"/>
                    </a:lnTo>
                    <a:lnTo>
                      <a:pt x="77" y="15"/>
                    </a:lnTo>
                    <a:lnTo>
                      <a:pt x="73" y="17"/>
                    </a:lnTo>
                    <a:lnTo>
                      <a:pt x="67" y="18"/>
                    </a:lnTo>
                    <a:lnTo>
                      <a:pt x="60" y="20"/>
                    </a:lnTo>
                    <a:lnTo>
                      <a:pt x="53" y="18"/>
                    </a:lnTo>
                    <a:lnTo>
                      <a:pt x="44" y="15"/>
                    </a:lnTo>
                    <a:lnTo>
                      <a:pt x="35" y="12"/>
                    </a:lnTo>
                    <a:lnTo>
                      <a:pt x="28" y="8"/>
                    </a:lnTo>
                    <a:lnTo>
                      <a:pt x="22" y="7"/>
                    </a:lnTo>
                    <a:lnTo>
                      <a:pt x="18" y="7"/>
                    </a:lnTo>
                    <a:lnTo>
                      <a:pt x="19" y="13"/>
                    </a:lnTo>
                    <a:lnTo>
                      <a:pt x="22" y="21"/>
                    </a:lnTo>
                    <a:lnTo>
                      <a:pt x="26" y="31"/>
                    </a:lnTo>
                    <a:lnTo>
                      <a:pt x="31" y="38"/>
                    </a:lnTo>
                    <a:lnTo>
                      <a:pt x="34" y="44"/>
                    </a:lnTo>
                    <a:lnTo>
                      <a:pt x="0" y="206"/>
                    </a:lnTo>
                    <a:lnTo>
                      <a:pt x="29" y="215"/>
                    </a:lnTo>
                    <a:lnTo>
                      <a:pt x="29" y="229"/>
                    </a:lnTo>
                    <a:lnTo>
                      <a:pt x="31" y="242"/>
                    </a:lnTo>
                    <a:lnTo>
                      <a:pt x="34" y="255"/>
                    </a:lnTo>
                    <a:lnTo>
                      <a:pt x="39" y="266"/>
                    </a:lnTo>
                    <a:lnTo>
                      <a:pt x="47" y="277"/>
                    </a:lnTo>
                    <a:lnTo>
                      <a:pt x="57" y="286"/>
                    </a:lnTo>
                    <a:lnTo>
                      <a:pt x="67" y="292"/>
                    </a:lnTo>
                    <a:lnTo>
                      <a:pt x="79" y="295"/>
                    </a:lnTo>
                    <a:lnTo>
                      <a:pt x="90" y="297"/>
                    </a:lnTo>
                    <a:lnTo>
                      <a:pt x="102" y="295"/>
                    </a:lnTo>
                    <a:lnTo>
                      <a:pt x="113" y="292"/>
                    </a:lnTo>
                    <a:lnTo>
                      <a:pt x="123" y="286"/>
                    </a:lnTo>
                    <a:lnTo>
                      <a:pt x="132" y="277"/>
                    </a:lnTo>
                    <a:lnTo>
                      <a:pt x="139" y="266"/>
                    </a:lnTo>
                    <a:lnTo>
                      <a:pt x="147" y="255"/>
                    </a:lnTo>
                    <a:lnTo>
                      <a:pt x="149" y="242"/>
                    </a:lnTo>
                    <a:lnTo>
                      <a:pt x="151" y="229"/>
                    </a:lnTo>
                    <a:close/>
                  </a:path>
                </a:pathLst>
              </a:custGeom>
              <a:solidFill>
                <a:srgbClr val="E284A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5" name="Freeform 210"/>
              <p:cNvSpPr>
                <a:spLocks/>
              </p:cNvSpPr>
              <p:nvPr/>
            </p:nvSpPr>
            <p:spPr bwMode="auto">
              <a:xfrm>
                <a:off x="3845" y="2630"/>
                <a:ext cx="146" cy="146"/>
              </a:xfrm>
              <a:custGeom>
                <a:avLst/>
                <a:gdLst>
                  <a:gd name="T0" fmla="*/ 146 w 146"/>
                  <a:gd name="T1" fmla="*/ 14 h 292"/>
                  <a:gd name="T2" fmla="*/ 146 w 146"/>
                  <a:gd name="T3" fmla="*/ 2 h 292"/>
                  <a:gd name="T4" fmla="*/ 145 w 146"/>
                  <a:gd name="T5" fmla="*/ 2 h 292"/>
                  <a:gd name="T6" fmla="*/ 144 w 146"/>
                  <a:gd name="T7" fmla="*/ 1 h 292"/>
                  <a:gd name="T8" fmla="*/ 141 w 146"/>
                  <a:gd name="T9" fmla="*/ 1 h 292"/>
                  <a:gd name="T10" fmla="*/ 135 w 146"/>
                  <a:gd name="T11" fmla="*/ 1 h 292"/>
                  <a:gd name="T12" fmla="*/ 129 w 146"/>
                  <a:gd name="T13" fmla="*/ 1 h 292"/>
                  <a:gd name="T14" fmla="*/ 119 w 146"/>
                  <a:gd name="T15" fmla="*/ 1 h 292"/>
                  <a:gd name="T16" fmla="*/ 107 w 146"/>
                  <a:gd name="T17" fmla="*/ 0 h 292"/>
                  <a:gd name="T18" fmla="*/ 93 w 146"/>
                  <a:gd name="T19" fmla="*/ 0 h 292"/>
                  <a:gd name="T20" fmla="*/ 91 w 146"/>
                  <a:gd name="T21" fmla="*/ 0 h 292"/>
                  <a:gd name="T22" fmla="*/ 89 w 146"/>
                  <a:gd name="T23" fmla="*/ 0 h 292"/>
                  <a:gd name="T24" fmla="*/ 87 w 146"/>
                  <a:gd name="T25" fmla="*/ 1 h 292"/>
                  <a:gd name="T26" fmla="*/ 84 w 146"/>
                  <a:gd name="T27" fmla="*/ 1 h 292"/>
                  <a:gd name="T28" fmla="*/ 78 w 146"/>
                  <a:gd name="T29" fmla="*/ 1 h 292"/>
                  <a:gd name="T30" fmla="*/ 70 w 146"/>
                  <a:gd name="T31" fmla="*/ 1 h 292"/>
                  <a:gd name="T32" fmla="*/ 58 w 146"/>
                  <a:gd name="T33" fmla="*/ 2 h 292"/>
                  <a:gd name="T34" fmla="*/ 42 w 146"/>
                  <a:gd name="T35" fmla="*/ 1 h 292"/>
                  <a:gd name="T36" fmla="*/ 34 w 146"/>
                  <a:gd name="T37" fmla="*/ 1 h 292"/>
                  <a:gd name="T38" fmla="*/ 26 w 146"/>
                  <a:gd name="T39" fmla="*/ 1 h 292"/>
                  <a:gd name="T40" fmla="*/ 21 w 146"/>
                  <a:gd name="T41" fmla="*/ 1 h 292"/>
                  <a:gd name="T42" fmla="*/ 18 w 146"/>
                  <a:gd name="T43" fmla="*/ 1 h 292"/>
                  <a:gd name="T44" fmla="*/ 19 w 146"/>
                  <a:gd name="T45" fmla="*/ 1 h 292"/>
                  <a:gd name="T46" fmla="*/ 22 w 146"/>
                  <a:gd name="T47" fmla="*/ 2 h 292"/>
                  <a:gd name="T48" fmla="*/ 25 w 146"/>
                  <a:gd name="T49" fmla="*/ 2 h 292"/>
                  <a:gd name="T50" fmla="*/ 29 w 146"/>
                  <a:gd name="T51" fmla="*/ 3 h 292"/>
                  <a:gd name="T52" fmla="*/ 32 w 146"/>
                  <a:gd name="T53" fmla="*/ 3 h 292"/>
                  <a:gd name="T54" fmla="*/ 0 w 146"/>
                  <a:gd name="T55" fmla="*/ 13 h 292"/>
                  <a:gd name="T56" fmla="*/ 28 w 146"/>
                  <a:gd name="T57" fmla="*/ 14 h 292"/>
                  <a:gd name="T58" fmla="*/ 28 w 146"/>
                  <a:gd name="T59" fmla="*/ 14 h 292"/>
                  <a:gd name="T60" fmla="*/ 29 w 146"/>
                  <a:gd name="T61" fmla="*/ 15 h 292"/>
                  <a:gd name="T62" fmla="*/ 32 w 146"/>
                  <a:gd name="T63" fmla="*/ 16 h 292"/>
                  <a:gd name="T64" fmla="*/ 38 w 146"/>
                  <a:gd name="T65" fmla="*/ 17 h 292"/>
                  <a:gd name="T66" fmla="*/ 45 w 146"/>
                  <a:gd name="T67" fmla="*/ 17 h 292"/>
                  <a:gd name="T68" fmla="*/ 54 w 146"/>
                  <a:gd name="T69" fmla="*/ 18 h 292"/>
                  <a:gd name="T70" fmla="*/ 64 w 146"/>
                  <a:gd name="T71" fmla="*/ 18 h 292"/>
                  <a:gd name="T72" fmla="*/ 76 w 146"/>
                  <a:gd name="T73" fmla="*/ 19 h 292"/>
                  <a:gd name="T74" fmla="*/ 87 w 146"/>
                  <a:gd name="T75" fmla="*/ 19 h 292"/>
                  <a:gd name="T76" fmla="*/ 99 w 146"/>
                  <a:gd name="T77" fmla="*/ 19 h 292"/>
                  <a:gd name="T78" fmla="*/ 110 w 146"/>
                  <a:gd name="T79" fmla="*/ 18 h 292"/>
                  <a:gd name="T80" fmla="*/ 120 w 146"/>
                  <a:gd name="T81" fmla="*/ 18 h 292"/>
                  <a:gd name="T82" fmla="*/ 129 w 146"/>
                  <a:gd name="T83" fmla="*/ 17 h 292"/>
                  <a:gd name="T84" fmla="*/ 136 w 146"/>
                  <a:gd name="T85" fmla="*/ 17 h 292"/>
                  <a:gd name="T86" fmla="*/ 142 w 146"/>
                  <a:gd name="T87" fmla="*/ 16 h 292"/>
                  <a:gd name="T88" fmla="*/ 145 w 146"/>
                  <a:gd name="T89" fmla="*/ 15 h 292"/>
                  <a:gd name="T90" fmla="*/ 146 w 146"/>
                  <a:gd name="T91" fmla="*/ 14 h 2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
                  <a:gd name="T139" fmla="*/ 0 h 292"/>
                  <a:gd name="T140" fmla="*/ 146 w 146"/>
                  <a:gd name="T141" fmla="*/ 292 h 2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 h="292">
                    <a:moveTo>
                      <a:pt x="146" y="225"/>
                    </a:moveTo>
                    <a:lnTo>
                      <a:pt x="146" y="19"/>
                    </a:lnTo>
                    <a:lnTo>
                      <a:pt x="145" y="18"/>
                    </a:lnTo>
                    <a:lnTo>
                      <a:pt x="144" y="15"/>
                    </a:lnTo>
                    <a:lnTo>
                      <a:pt x="141" y="11"/>
                    </a:lnTo>
                    <a:lnTo>
                      <a:pt x="135" y="8"/>
                    </a:lnTo>
                    <a:lnTo>
                      <a:pt x="129" y="5"/>
                    </a:lnTo>
                    <a:lnTo>
                      <a:pt x="119" y="3"/>
                    </a:lnTo>
                    <a:lnTo>
                      <a:pt x="107" y="0"/>
                    </a:lnTo>
                    <a:lnTo>
                      <a:pt x="93" y="0"/>
                    </a:lnTo>
                    <a:lnTo>
                      <a:pt x="91" y="0"/>
                    </a:lnTo>
                    <a:lnTo>
                      <a:pt x="89" y="0"/>
                    </a:lnTo>
                    <a:lnTo>
                      <a:pt x="87" y="1"/>
                    </a:lnTo>
                    <a:lnTo>
                      <a:pt x="84" y="5"/>
                    </a:lnTo>
                    <a:lnTo>
                      <a:pt x="78" y="11"/>
                    </a:lnTo>
                    <a:lnTo>
                      <a:pt x="70" y="16"/>
                    </a:lnTo>
                    <a:lnTo>
                      <a:pt x="58" y="19"/>
                    </a:lnTo>
                    <a:lnTo>
                      <a:pt x="42" y="15"/>
                    </a:lnTo>
                    <a:lnTo>
                      <a:pt x="34" y="11"/>
                    </a:lnTo>
                    <a:lnTo>
                      <a:pt x="26" y="8"/>
                    </a:lnTo>
                    <a:lnTo>
                      <a:pt x="21" y="6"/>
                    </a:lnTo>
                    <a:lnTo>
                      <a:pt x="18" y="6"/>
                    </a:lnTo>
                    <a:lnTo>
                      <a:pt x="19" y="13"/>
                    </a:lnTo>
                    <a:lnTo>
                      <a:pt x="22" y="21"/>
                    </a:lnTo>
                    <a:lnTo>
                      <a:pt x="25" y="31"/>
                    </a:lnTo>
                    <a:lnTo>
                      <a:pt x="29" y="37"/>
                    </a:lnTo>
                    <a:lnTo>
                      <a:pt x="32" y="44"/>
                    </a:lnTo>
                    <a:lnTo>
                      <a:pt x="0" y="200"/>
                    </a:lnTo>
                    <a:lnTo>
                      <a:pt x="28" y="212"/>
                    </a:lnTo>
                    <a:lnTo>
                      <a:pt x="28" y="225"/>
                    </a:lnTo>
                    <a:lnTo>
                      <a:pt x="29" y="238"/>
                    </a:lnTo>
                    <a:lnTo>
                      <a:pt x="32" y="251"/>
                    </a:lnTo>
                    <a:lnTo>
                      <a:pt x="38" y="262"/>
                    </a:lnTo>
                    <a:lnTo>
                      <a:pt x="45" y="272"/>
                    </a:lnTo>
                    <a:lnTo>
                      <a:pt x="54" y="280"/>
                    </a:lnTo>
                    <a:lnTo>
                      <a:pt x="64" y="287"/>
                    </a:lnTo>
                    <a:lnTo>
                      <a:pt x="76" y="290"/>
                    </a:lnTo>
                    <a:lnTo>
                      <a:pt x="87" y="292"/>
                    </a:lnTo>
                    <a:lnTo>
                      <a:pt x="99" y="290"/>
                    </a:lnTo>
                    <a:lnTo>
                      <a:pt x="110" y="287"/>
                    </a:lnTo>
                    <a:lnTo>
                      <a:pt x="120" y="280"/>
                    </a:lnTo>
                    <a:lnTo>
                      <a:pt x="129" y="272"/>
                    </a:lnTo>
                    <a:lnTo>
                      <a:pt x="136" y="262"/>
                    </a:lnTo>
                    <a:lnTo>
                      <a:pt x="142" y="251"/>
                    </a:lnTo>
                    <a:lnTo>
                      <a:pt x="145" y="238"/>
                    </a:lnTo>
                    <a:lnTo>
                      <a:pt x="146" y="225"/>
                    </a:lnTo>
                    <a:close/>
                  </a:path>
                </a:pathLst>
              </a:custGeom>
              <a:solidFill>
                <a:srgbClr val="EA91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6" name="Freeform 211"/>
              <p:cNvSpPr>
                <a:spLocks/>
              </p:cNvSpPr>
              <p:nvPr/>
            </p:nvSpPr>
            <p:spPr bwMode="auto">
              <a:xfrm>
                <a:off x="3847" y="2631"/>
                <a:ext cx="144" cy="144"/>
              </a:xfrm>
              <a:custGeom>
                <a:avLst/>
                <a:gdLst>
                  <a:gd name="T0" fmla="*/ 144 w 144"/>
                  <a:gd name="T1" fmla="*/ 14 h 287"/>
                  <a:gd name="T2" fmla="*/ 144 w 144"/>
                  <a:gd name="T3" fmla="*/ 2 h 287"/>
                  <a:gd name="T4" fmla="*/ 143 w 144"/>
                  <a:gd name="T5" fmla="*/ 2 h 287"/>
                  <a:gd name="T6" fmla="*/ 142 w 144"/>
                  <a:gd name="T7" fmla="*/ 1 h 287"/>
                  <a:gd name="T8" fmla="*/ 139 w 144"/>
                  <a:gd name="T9" fmla="*/ 1 h 287"/>
                  <a:gd name="T10" fmla="*/ 133 w 144"/>
                  <a:gd name="T11" fmla="*/ 1 h 287"/>
                  <a:gd name="T12" fmla="*/ 126 w 144"/>
                  <a:gd name="T13" fmla="*/ 1 h 287"/>
                  <a:gd name="T14" fmla="*/ 117 w 144"/>
                  <a:gd name="T15" fmla="*/ 1 h 287"/>
                  <a:gd name="T16" fmla="*/ 107 w 144"/>
                  <a:gd name="T17" fmla="*/ 0 h 287"/>
                  <a:gd name="T18" fmla="*/ 92 w 144"/>
                  <a:gd name="T19" fmla="*/ 0 h 287"/>
                  <a:gd name="T20" fmla="*/ 89 w 144"/>
                  <a:gd name="T21" fmla="*/ 0 h 287"/>
                  <a:gd name="T22" fmla="*/ 88 w 144"/>
                  <a:gd name="T23" fmla="*/ 0 h 287"/>
                  <a:gd name="T24" fmla="*/ 85 w 144"/>
                  <a:gd name="T25" fmla="*/ 1 h 287"/>
                  <a:gd name="T26" fmla="*/ 84 w 144"/>
                  <a:gd name="T27" fmla="*/ 1 h 287"/>
                  <a:gd name="T28" fmla="*/ 78 w 144"/>
                  <a:gd name="T29" fmla="*/ 1 h 287"/>
                  <a:gd name="T30" fmla="*/ 69 w 144"/>
                  <a:gd name="T31" fmla="*/ 2 h 287"/>
                  <a:gd name="T32" fmla="*/ 58 w 144"/>
                  <a:gd name="T33" fmla="*/ 2 h 287"/>
                  <a:gd name="T34" fmla="*/ 42 w 144"/>
                  <a:gd name="T35" fmla="*/ 1 h 287"/>
                  <a:gd name="T36" fmla="*/ 33 w 144"/>
                  <a:gd name="T37" fmla="*/ 1 h 287"/>
                  <a:gd name="T38" fmla="*/ 26 w 144"/>
                  <a:gd name="T39" fmla="*/ 1 h 287"/>
                  <a:gd name="T40" fmla="*/ 20 w 144"/>
                  <a:gd name="T41" fmla="*/ 1 h 287"/>
                  <a:gd name="T42" fmla="*/ 17 w 144"/>
                  <a:gd name="T43" fmla="*/ 1 h 287"/>
                  <a:gd name="T44" fmla="*/ 19 w 144"/>
                  <a:gd name="T45" fmla="*/ 1 h 287"/>
                  <a:gd name="T46" fmla="*/ 21 w 144"/>
                  <a:gd name="T47" fmla="*/ 2 h 287"/>
                  <a:gd name="T48" fmla="*/ 24 w 144"/>
                  <a:gd name="T49" fmla="*/ 2 h 287"/>
                  <a:gd name="T50" fmla="*/ 29 w 144"/>
                  <a:gd name="T51" fmla="*/ 3 h 287"/>
                  <a:gd name="T52" fmla="*/ 32 w 144"/>
                  <a:gd name="T53" fmla="*/ 3 h 287"/>
                  <a:gd name="T54" fmla="*/ 0 w 144"/>
                  <a:gd name="T55" fmla="*/ 13 h 287"/>
                  <a:gd name="T56" fmla="*/ 27 w 144"/>
                  <a:gd name="T57" fmla="*/ 13 h 287"/>
                  <a:gd name="T58" fmla="*/ 27 w 144"/>
                  <a:gd name="T59" fmla="*/ 14 h 287"/>
                  <a:gd name="T60" fmla="*/ 29 w 144"/>
                  <a:gd name="T61" fmla="*/ 15 h 287"/>
                  <a:gd name="T62" fmla="*/ 32 w 144"/>
                  <a:gd name="T63" fmla="*/ 16 h 287"/>
                  <a:gd name="T64" fmla="*/ 37 w 144"/>
                  <a:gd name="T65" fmla="*/ 17 h 287"/>
                  <a:gd name="T66" fmla="*/ 45 w 144"/>
                  <a:gd name="T67" fmla="*/ 17 h 287"/>
                  <a:gd name="T68" fmla="*/ 53 w 144"/>
                  <a:gd name="T69" fmla="*/ 18 h 287"/>
                  <a:gd name="T70" fmla="*/ 63 w 144"/>
                  <a:gd name="T71" fmla="*/ 18 h 287"/>
                  <a:gd name="T72" fmla="*/ 75 w 144"/>
                  <a:gd name="T73" fmla="*/ 18 h 287"/>
                  <a:gd name="T74" fmla="*/ 87 w 144"/>
                  <a:gd name="T75" fmla="*/ 18 h 287"/>
                  <a:gd name="T76" fmla="*/ 97 w 144"/>
                  <a:gd name="T77" fmla="*/ 18 h 287"/>
                  <a:gd name="T78" fmla="*/ 108 w 144"/>
                  <a:gd name="T79" fmla="*/ 18 h 287"/>
                  <a:gd name="T80" fmla="*/ 118 w 144"/>
                  <a:gd name="T81" fmla="*/ 18 h 287"/>
                  <a:gd name="T82" fmla="*/ 127 w 144"/>
                  <a:gd name="T83" fmla="*/ 17 h 287"/>
                  <a:gd name="T84" fmla="*/ 134 w 144"/>
                  <a:gd name="T85" fmla="*/ 17 h 287"/>
                  <a:gd name="T86" fmla="*/ 140 w 144"/>
                  <a:gd name="T87" fmla="*/ 16 h 287"/>
                  <a:gd name="T88" fmla="*/ 143 w 144"/>
                  <a:gd name="T89" fmla="*/ 15 h 287"/>
                  <a:gd name="T90" fmla="*/ 144 w 144"/>
                  <a:gd name="T91" fmla="*/ 14 h 2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
                  <a:gd name="T139" fmla="*/ 0 h 287"/>
                  <a:gd name="T140" fmla="*/ 144 w 144"/>
                  <a:gd name="T141" fmla="*/ 287 h 2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 h="287">
                    <a:moveTo>
                      <a:pt x="144" y="221"/>
                    </a:moveTo>
                    <a:lnTo>
                      <a:pt x="144" y="18"/>
                    </a:lnTo>
                    <a:lnTo>
                      <a:pt x="143" y="17"/>
                    </a:lnTo>
                    <a:lnTo>
                      <a:pt x="142" y="15"/>
                    </a:lnTo>
                    <a:lnTo>
                      <a:pt x="139" y="12"/>
                    </a:lnTo>
                    <a:lnTo>
                      <a:pt x="133" y="9"/>
                    </a:lnTo>
                    <a:lnTo>
                      <a:pt x="126" y="5"/>
                    </a:lnTo>
                    <a:lnTo>
                      <a:pt x="117" y="4"/>
                    </a:lnTo>
                    <a:lnTo>
                      <a:pt x="107" y="0"/>
                    </a:lnTo>
                    <a:lnTo>
                      <a:pt x="92" y="0"/>
                    </a:lnTo>
                    <a:lnTo>
                      <a:pt x="89" y="0"/>
                    </a:lnTo>
                    <a:lnTo>
                      <a:pt x="88" y="0"/>
                    </a:lnTo>
                    <a:lnTo>
                      <a:pt x="85" y="2"/>
                    </a:lnTo>
                    <a:lnTo>
                      <a:pt x="84" y="5"/>
                    </a:lnTo>
                    <a:lnTo>
                      <a:pt x="78" y="12"/>
                    </a:lnTo>
                    <a:lnTo>
                      <a:pt x="69" y="17"/>
                    </a:lnTo>
                    <a:lnTo>
                      <a:pt x="58" y="20"/>
                    </a:lnTo>
                    <a:lnTo>
                      <a:pt x="42" y="15"/>
                    </a:lnTo>
                    <a:lnTo>
                      <a:pt x="33" y="12"/>
                    </a:lnTo>
                    <a:lnTo>
                      <a:pt x="26" y="9"/>
                    </a:lnTo>
                    <a:lnTo>
                      <a:pt x="20" y="7"/>
                    </a:lnTo>
                    <a:lnTo>
                      <a:pt x="17" y="7"/>
                    </a:lnTo>
                    <a:lnTo>
                      <a:pt x="19" y="14"/>
                    </a:lnTo>
                    <a:lnTo>
                      <a:pt x="21" y="22"/>
                    </a:lnTo>
                    <a:lnTo>
                      <a:pt x="24" y="30"/>
                    </a:lnTo>
                    <a:lnTo>
                      <a:pt x="29" y="36"/>
                    </a:lnTo>
                    <a:lnTo>
                      <a:pt x="32" y="43"/>
                    </a:lnTo>
                    <a:lnTo>
                      <a:pt x="0" y="198"/>
                    </a:lnTo>
                    <a:lnTo>
                      <a:pt x="27" y="208"/>
                    </a:lnTo>
                    <a:lnTo>
                      <a:pt x="27" y="221"/>
                    </a:lnTo>
                    <a:lnTo>
                      <a:pt x="29" y="234"/>
                    </a:lnTo>
                    <a:lnTo>
                      <a:pt x="32" y="247"/>
                    </a:lnTo>
                    <a:lnTo>
                      <a:pt x="37" y="258"/>
                    </a:lnTo>
                    <a:lnTo>
                      <a:pt x="45" y="268"/>
                    </a:lnTo>
                    <a:lnTo>
                      <a:pt x="53" y="276"/>
                    </a:lnTo>
                    <a:lnTo>
                      <a:pt x="63" y="283"/>
                    </a:lnTo>
                    <a:lnTo>
                      <a:pt x="75" y="286"/>
                    </a:lnTo>
                    <a:lnTo>
                      <a:pt x="87" y="287"/>
                    </a:lnTo>
                    <a:lnTo>
                      <a:pt x="97" y="286"/>
                    </a:lnTo>
                    <a:lnTo>
                      <a:pt x="108" y="283"/>
                    </a:lnTo>
                    <a:lnTo>
                      <a:pt x="118" y="276"/>
                    </a:lnTo>
                    <a:lnTo>
                      <a:pt x="127" y="268"/>
                    </a:lnTo>
                    <a:lnTo>
                      <a:pt x="134" y="258"/>
                    </a:lnTo>
                    <a:lnTo>
                      <a:pt x="140" y="247"/>
                    </a:lnTo>
                    <a:lnTo>
                      <a:pt x="143" y="234"/>
                    </a:lnTo>
                    <a:lnTo>
                      <a:pt x="144" y="221"/>
                    </a:lnTo>
                    <a:close/>
                  </a:path>
                </a:pathLst>
              </a:custGeom>
              <a:solidFill>
                <a:srgbClr val="F2A0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7" name="Freeform 212"/>
              <p:cNvSpPr>
                <a:spLocks/>
              </p:cNvSpPr>
              <p:nvPr/>
            </p:nvSpPr>
            <p:spPr bwMode="auto">
              <a:xfrm>
                <a:off x="3848" y="2632"/>
                <a:ext cx="142" cy="140"/>
              </a:xfrm>
              <a:custGeom>
                <a:avLst/>
                <a:gdLst>
                  <a:gd name="T0" fmla="*/ 142 w 142"/>
                  <a:gd name="T1" fmla="*/ 13 h 281"/>
                  <a:gd name="T2" fmla="*/ 142 w 142"/>
                  <a:gd name="T3" fmla="*/ 1 h 281"/>
                  <a:gd name="T4" fmla="*/ 141 w 142"/>
                  <a:gd name="T5" fmla="*/ 1 h 281"/>
                  <a:gd name="T6" fmla="*/ 139 w 142"/>
                  <a:gd name="T7" fmla="*/ 0 h 281"/>
                  <a:gd name="T8" fmla="*/ 136 w 142"/>
                  <a:gd name="T9" fmla="*/ 0 h 281"/>
                  <a:gd name="T10" fmla="*/ 132 w 142"/>
                  <a:gd name="T11" fmla="*/ 0 h 281"/>
                  <a:gd name="T12" fmla="*/ 125 w 142"/>
                  <a:gd name="T13" fmla="*/ 0 h 281"/>
                  <a:gd name="T14" fmla="*/ 116 w 142"/>
                  <a:gd name="T15" fmla="*/ 0 h 281"/>
                  <a:gd name="T16" fmla="*/ 106 w 142"/>
                  <a:gd name="T17" fmla="*/ 0 h 281"/>
                  <a:gd name="T18" fmla="*/ 91 w 142"/>
                  <a:gd name="T19" fmla="*/ 0 h 281"/>
                  <a:gd name="T20" fmla="*/ 88 w 142"/>
                  <a:gd name="T21" fmla="*/ 0 h 281"/>
                  <a:gd name="T22" fmla="*/ 87 w 142"/>
                  <a:gd name="T23" fmla="*/ 0 h 281"/>
                  <a:gd name="T24" fmla="*/ 86 w 142"/>
                  <a:gd name="T25" fmla="*/ 0 h 281"/>
                  <a:gd name="T26" fmla="*/ 83 w 142"/>
                  <a:gd name="T27" fmla="*/ 0 h 281"/>
                  <a:gd name="T28" fmla="*/ 77 w 142"/>
                  <a:gd name="T29" fmla="*/ 0 h 281"/>
                  <a:gd name="T30" fmla="*/ 68 w 142"/>
                  <a:gd name="T31" fmla="*/ 1 h 281"/>
                  <a:gd name="T32" fmla="*/ 57 w 142"/>
                  <a:gd name="T33" fmla="*/ 1 h 281"/>
                  <a:gd name="T34" fmla="*/ 41 w 142"/>
                  <a:gd name="T35" fmla="*/ 0 h 281"/>
                  <a:gd name="T36" fmla="*/ 33 w 142"/>
                  <a:gd name="T37" fmla="*/ 0 h 281"/>
                  <a:gd name="T38" fmla="*/ 26 w 142"/>
                  <a:gd name="T39" fmla="*/ 0 h 281"/>
                  <a:gd name="T40" fmla="*/ 22 w 142"/>
                  <a:gd name="T41" fmla="*/ 0 h 281"/>
                  <a:gd name="T42" fmla="*/ 18 w 142"/>
                  <a:gd name="T43" fmla="*/ 0 h 281"/>
                  <a:gd name="T44" fmla="*/ 19 w 142"/>
                  <a:gd name="T45" fmla="*/ 0 h 281"/>
                  <a:gd name="T46" fmla="*/ 22 w 142"/>
                  <a:gd name="T47" fmla="*/ 1 h 281"/>
                  <a:gd name="T48" fmla="*/ 25 w 142"/>
                  <a:gd name="T49" fmla="*/ 1 h 281"/>
                  <a:gd name="T50" fmla="*/ 29 w 142"/>
                  <a:gd name="T51" fmla="*/ 2 h 281"/>
                  <a:gd name="T52" fmla="*/ 32 w 142"/>
                  <a:gd name="T53" fmla="*/ 2 h 281"/>
                  <a:gd name="T54" fmla="*/ 0 w 142"/>
                  <a:gd name="T55" fmla="*/ 12 h 281"/>
                  <a:gd name="T56" fmla="*/ 28 w 142"/>
                  <a:gd name="T57" fmla="*/ 12 h 281"/>
                  <a:gd name="T58" fmla="*/ 28 w 142"/>
                  <a:gd name="T59" fmla="*/ 13 h 281"/>
                  <a:gd name="T60" fmla="*/ 29 w 142"/>
                  <a:gd name="T61" fmla="*/ 14 h 281"/>
                  <a:gd name="T62" fmla="*/ 32 w 142"/>
                  <a:gd name="T63" fmla="*/ 15 h 281"/>
                  <a:gd name="T64" fmla="*/ 38 w 142"/>
                  <a:gd name="T65" fmla="*/ 15 h 281"/>
                  <a:gd name="T66" fmla="*/ 45 w 142"/>
                  <a:gd name="T67" fmla="*/ 16 h 281"/>
                  <a:gd name="T68" fmla="*/ 54 w 142"/>
                  <a:gd name="T69" fmla="*/ 16 h 281"/>
                  <a:gd name="T70" fmla="*/ 62 w 142"/>
                  <a:gd name="T71" fmla="*/ 17 h 281"/>
                  <a:gd name="T72" fmla="*/ 74 w 142"/>
                  <a:gd name="T73" fmla="*/ 17 h 281"/>
                  <a:gd name="T74" fmla="*/ 86 w 142"/>
                  <a:gd name="T75" fmla="*/ 17 h 281"/>
                  <a:gd name="T76" fmla="*/ 96 w 142"/>
                  <a:gd name="T77" fmla="*/ 17 h 281"/>
                  <a:gd name="T78" fmla="*/ 107 w 142"/>
                  <a:gd name="T79" fmla="*/ 17 h 281"/>
                  <a:gd name="T80" fmla="*/ 117 w 142"/>
                  <a:gd name="T81" fmla="*/ 16 h 281"/>
                  <a:gd name="T82" fmla="*/ 126 w 142"/>
                  <a:gd name="T83" fmla="*/ 16 h 281"/>
                  <a:gd name="T84" fmla="*/ 133 w 142"/>
                  <a:gd name="T85" fmla="*/ 15 h 281"/>
                  <a:gd name="T86" fmla="*/ 138 w 142"/>
                  <a:gd name="T87" fmla="*/ 15 h 281"/>
                  <a:gd name="T88" fmla="*/ 141 w 142"/>
                  <a:gd name="T89" fmla="*/ 14 h 281"/>
                  <a:gd name="T90" fmla="*/ 142 w 142"/>
                  <a:gd name="T91" fmla="*/ 13 h 2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
                  <a:gd name="T139" fmla="*/ 0 h 281"/>
                  <a:gd name="T140" fmla="*/ 142 w 142"/>
                  <a:gd name="T141" fmla="*/ 281 h 2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 h="281">
                    <a:moveTo>
                      <a:pt x="142" y="217"/>
                    </a:moveTo>
                    <a:lnTo>
                      <a:pt x="142" y="18"/>
                    </a:lnTo>
                    <a:lnTo>
                      <a:pt x="141" y="16"/>
                    </a:lnTo>
                    <a:lnTo>
                      <a:pt x="139" y="13"/>
                    </a:lnTo>
                    <a:lnTo>
                      <a:pt x="136" y="12"/>
                    </a:lnTo>
                    <a:lnTo>
                      <a:pt x="132" y="8"/>
                    </a:lnTo>
                    <a:lnTo>
                      <a:pt x="125" y="5"/>
                    </a:lnTo>
                    <a:lnTo>
                      <a:pt x="116" y="2"/>
                    </a:lnTo>
                    <a:lnTo>
                      <a:pt x="106" y="0"/>
                    </a:lnTo>
                    <a:lnTo>
                      <a:pt x="91" y="0"/>
                    </a:lnTo>
                    <a:lnTo>
                      <a:pt x="88" y="0"/>
                    </a:lnTo>
                    <a:lnTo>
                      <a:pt x="87" y="0"/>
                    </a:lnTo>
                    <a:lnTo>
                      <a:pt x="86" y="2"/>
                    </a:lnTo>
                    <a:lnTo>
                      <a:pt x="83" y="5"/>
                    </a:lnTo>
                    <a:lnTo>
                      <a:pt x="77" y="10"/>
                    </a:lnTo>
                    <a:lnTo>
                      <a:pt x="68" y="16"/>
                    </a:lnTo>
                    <a:lnTo>
                      <a:pt x="57" y="18"/>
                    </a:lnTo>
                    <a:lnTo>
                      <a:pt x="41" y="13"/>
                    </a:lnTo>
                    <a:lnTo>
                      <a:pt x="33" y="10"/>
                    </a:lnTo>
                    <a:lnTo>
                      <a:pt x="26" y="8"/>
                    </a:lnTo>
                    <a:lnTo>
                      <a:pt x="22" y="7"/>
                    </a:lnTo>
                    <a:lnTo>
                      <a:pt x="18" y="7"/>
                    </a:lnTo>
                    <a:lnTo>
                      <a:pt x="19" y="13"/>
                    </a:lnTo>
                    <a:lnTo>
                      <a:pt x="22" y="21"/>
                    </a:lnTo>
                    <a:lnTo>
                      <a:pt x="25" y="29"/>
                    </a:lnTo>
                    <a:lnTo>
                      <a:pt x="29" y="36"/>
                    </a:lnTo>
                    <a:lnTo>
                      <a:pt x="32" y="41"/>
                    </a:lnTo>
                    <a:lnTo>
                      <a:pt x="0" y="194"/>
                    </a:lnTo>
                    <a:lnTo>
                      <a:pt x="28" y="204"/>
                    </a:lnTo>
                    <a:lnTo>
                      <a:pt x="28" y="217"/>
                    </a:lnTo>
                    <a:lnTo>
                      <a:pt x="29" y="230"/>
                    </a:lnTo>
                    <a:lnTo>
                      <a:pt x="32" y="241"/>
                    </a:lnTo>
                    <a:lnTo>
                      <a:pt x="38" y="253"/>
                    </a:lnTo>
                    <a:lnTo>
                      <a:pt x="45" y="263"/>
                    </a:lnTo>
                    <a:lnTo>
                      <a:pt x="54" y="269"/>
                    </a:lnTo>
                    <a:lnTo>
                      <a:pt x="62" y="276"/>
                    </a:lnTo>
                    <a:lnTo>
                      <a:pt x="74" y="279"/>
                    </a:lnTo>
                    <a:lnTo>
                      <a:pt x="86" y="281"/>
                    </a:lnTo>
                    <a:lnTo>
                      <a:pt x="96" y="279"/>
                    </a:lnTo>
                    <a:lnTo>
                      <a:pt x="107" y="276"/>
                    </a:lnTo>
                    <a:lnTo>
                      <a:pt x="117" y="271"/>
                    </a:lnTo>
                    <a:lnTo>
                      <a:pt x="126" y="263"/>
                    </a:lnTo>
                    <a:lnTo>
                      <a:pt x="133" y="253"/>
                    </a:lnTo>
                    <a:lnTo>
                      <a:pt x="138" y="241"/>
                    </a:lnTo>
                    <a:lnTo>
                      <a:pt x="141" y="228"/>
                    </a:lnTo>
                    <a:lnTo>
                      <a:pt x="142" y="217"/>
                    </a:lnTo>
                    <a:close/>
                  </a:path>
                </a:pathLst>
              </a:custGeom>
              <a:solidFill>
                <a:srgbClr val="F7AD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8" name="Freeform 213"/>
              <p:cNvSpPr>
                <a:spLocks/>
              </p:cNvSpPr>
              <p:nvPr/>
            </p:nvSpPr>
            <p:spPr bwMode="auto">
              <a:xfrm>
                <a:off x="3851" y="2633"/>
                <a:ext cx="139" cy="138"/>
              </a:xfrm>
              <a:custGeom>
                <a:avLst/>
                <a:gdLst>
                  <a:gd name="T0" fmla="*/ 139 w 139"/>
                  <a:gd name="T1" fmla="*/ 14 h 275"/>
                  <a:gd name="T2" fmla="*/ 139 w 139"/>
                  <a:gd name="T3" fmla="*/ 2 h 275"/>
                  <a:gd name="T4" fmla="*/ 138 w 139"/>
                  <a:gd name="T5" fmla="*/ 1 h 275"/>
                  <a:gd name="T6" fmla="*/ 136 w 139"/>
                  <a:gd name="T7" fmla="*/ 1 h 275"/>
                  <a:gd name="T8" fmla="*/ 133 w 139"/>
                  <a:gd name="T9" fmla="*/ 1 h 275"/>
                  <a:gd name="T10" fmla="*/ 129 w 139"/>
                  <a:gd name="T11" fmla="*/ 1 h 275"/>
                  <a:gd name="T12" fmla="*/ 122 w 139"/>
                  <a:gd name="T13" fmla="*/ 1 h 275"/>
                  <a:gd name="T14" fmla="*/ 113 w 139"/>
                  <a:gd name="T15" fmla="*/ 1 h 275"/>
                  <a:gd name="T16" fmla="*/ 103 w 139"/>
                  <a:gd name="T17" fmla="*/ 0 h 275"/>
                  <a:gd name="T18" fmla="*/ 88 w 139"/>
                  <a:gd name="T19" fmla="*/ 0 h 275"/>
                  <a:gd name="T20" fmla="*/ 87 w 139"/>
                  <a:gd name="T21" fmla="*/ 0 h 275"/>
                  <a:gd name="T22" fmla="*/ 84 w 139"/>
                  <a:gd name="T23" fmla="*/ 0 h 275"/>
                  <a:gd name="T24" fmla="*/ 83 w 139"/>
                  <a:gd name="T25" fmla="*/ 1 h 275"/>
                  <a:gd name="T26" fmla="*/ 80 w 139"/>
                  <a:gd name="T27" fmla="*/ 1 h 275"/>
                  <a:gd name="T28" fmla="*/ 74 w 139"/>
                  <a:gd name="T29" fmla="*/ 1 h 275"/>
                  <a:gd name="T30" fmla="*/ 67 w 139"/>
                  <a:gd name="T31" fmla="*/ 1 h 275"/>
                  <a:gd name="T32" fmla="*/ 55 w 139"/>
                  <a:gd name="T33" fmla="*/ 2 h 275"/>
                  <a:gd name="T34" fmla="*/ 39 w 139"/>
                  <a:gd name="T35" fmla="*/ 1 h 275"/>
                  <a:gd name="T36" fmla="*/ 32 w 139"/>
                  <a:gd name="T37" fmla="*/ 1 h 275"/>
                  <a:gd name="T38" fmla="*/ 25 w 139"/>
                  <a:gd name="T39" fmla="*/ 1 h 275"/>
                  <a:gd name="T40" fmla="*/ 20 w 139"/>
                  <a:gd name="T41" fmla="*/ 1 h 275"/>
                  <a:gd name="T42" fmla="*/ 16 w 139"/>
                  <a:gd name="T43" fmla="*/ 1 h 275"/>
                  <a:gd name="T44" fmla="*/ 17 w 139"/>
                  <a:gd name="T45" fmla="*/ 1 h 275"/>
                  <a:gd name="T46" fmla="*/ 20 w 139"/>
                  <a:gd name="T47" fmla="*/ 2 h 275"/>
                  <a:gd name="T48" fmla="*/ 23 w 139"/>
                  <a:gd name="T49" fmla="*/ 2 h 275"/>
                  <a:gd name="T50" fmla="*/ 28 w 139"/>
                  <a:gd name="T51" fmla="*/ 3 h 275"/>
                  <a:gd name="T52" fmla="*/ 30 w 139"/>
                  <a:gd name="T53" fmla="*/ 3 h 275"/>
                  <a:gd name="T54" fmla="*/ 0 w 139"/>
                  <a:gd name="T55" fmla="*/ 12 h 275"/>
                  <a:gd name="T56" fmla="*/ 26 w 139"/>
                  <a:gd name="T57" fmla="*/ 13 h 275"/>
                  <a:gd name="T58" fmla="*/ 26 w 139"/>
                  <a:gd name="T59" fmla="*/ 14 h 275"/>
                  <a:gd name="T60" fmla="*/ 28 w 139"/>
                  <a:gd name="T61" fmla="*/ 15 h 275"/>
                  <a:gd name="T62" fmla="*/ 30 w 139"/>
                  <a:gd name="T63" fmla="*/ 15 h 275"/>
                  <a:gd name="T64" fmla="*/ 36 w 139"/>
                  <a:gd name="T65" fmla="*/ 16 h 275"/>
                  <a:gd name="T66" fmla="*/ 44 w 139"/>
                  <a:gd name="T67" fmla="*/ 17 h 275"/>
                  <a:gd name="T68" fmla="*/ 51 w 139"/>
                  <a:gd name="T69" fmla="*/ 17 h 275"/>
                  <a:gd name="T70" fmla="*/ 61 w 139"/>
                  <a:gd name="T71" fmla="*/ 17 h 275"/>
                  <a:gd name="T72" fmla="*/ 71 w 139"/>
                  <a:gd name="T73" fmla="*/ 18 h 275"/>
                  <a:gd name="T74" fmla="*/ 83 w 139"/>
                  <a:gd name="T75" fmla="*/ 18 h 275"/>
                  <a:gd name="T76" fmla="*/ 94 w 139"/>
                  <a:gd name="T77" fmla="*/ 18 h 275"/>
                  <a:gd name="T78" fmla="*/ 104 w 139"/>
                  <a:gd name="T79" fmla="*/ 17 h 275"/>
                  <a:gd name="T80" fmla="*/ 114 w 139"/>
                  <a:gd name="T81" fmla="*/ 17 h 275"/>
                  <a:gd name="T82" fmla="*/ 123 w 139"/>
                  <a:gd name="T83" fmla="*/ 17 h 275"/>
                  <a:gd name="T84" fmla="*/ 130 w 139"/>
                  <a:gd name="T85" fmla="*/ 16 h 275"/>
                  <a:gd name="T86" fmla="*/ 135 w 139"/>
                  <a:gd name="T87" fmla="*/ 15 h 275"/>
                  <a:gd name="T88" fmla="*/ 138 w 139"/>
                  <a:gd name="T89" fmla="*/ 15 h 275"/>
                  <a:gd name="T90" fmla="*/ 139 w 139"/>
                  <a:gd name="T91" fmla="*/ 14 h 2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9"/>
                  <a:gd name="T139" fmla="*/ 0 h 275"/>
                  <a:gd name="T140" fmla="*/ 139 w 139"/>
                  <a:gd name="T141" fmla="*/ 275 h 2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9" h="275">
                    <a:moveTo>
                      <a:pt x="139" y="212"/>
                    </a:moveTo>
                    <a:lnTo>
                      <a:pt x="139" y="18"/>
                    </a:lnTo>
                    <a:lnTo>
                      <a:pt x="138" y="16"/>
                    </a:lnTo>
                    <a:lnTo>
                      <a:pt x="136" y="13"/>
                    </a:lnTo>
                    <a:lnTo>
                      <a:pt x="133" y="11"/>
                    </a:lnTo>
                    <a:lnTo>
                      <a:pt x="129" y="8"/>
                    </a:lnTo>
                    <a:lnTo>
                      <a:pt x="122" y="5"/>
                    </a:lnTo>
                    <a:lnTo>
                      <a:pt x="113" y="1"/>
                    </a:lnTo>
                    <a:lnTo>
                      <a:pt x="103" y="0"/>
                    </a:lnTo>
                    <a:lnTo>
                      <a:pt x="88" y="0"/>
                    </a:lnTo>
                    <a:lnTo>
                      <a:pt x="87" y="0"/>
                    </a:lnTo>
                    <a:lnTo>
                      <a:pt x="84" y="0"/>
                    </a:lnTo>
                    <a:lnTo>
                      <a:pt x="83" y="1"/>
                    </a:lnTo>
                    <a:lnTo>
                      <a:pt x="80" y="5"/>
                    </a:lnTo>
                    <a:lnTo>
                      <a:pt x="74" y="10"/>
                    </a:lnTo>
                    <a:lnTo>
                      <a:pt x="67" y="16"/>
                    </a:lnTo>
                    <a:lnTo>
                      <a:pt x="55" y="18"/>
                    </a:lnTo>
                    <a:lnTo>
                      <a:pt x="39" y="13"/>
                    </a:lnTo>
                    <a:lnTo>
                      <a:pt x="32" y="10"/>
                    </a:lnTo>
                    <a:lnTo>
                      <a:pt x="25" y="8"/>
                    </a:lnTo>
                    <a:lnTo>
                      <a:pt x="20" y="6"/>
                    </a:lnTo>
                    <a:lnTo>
                      <a:pt x="16" y="6"/>
                    </a:lnTo>
                    <a:lnTo>
                      <a:pt x="17" y="13"/>
                    </a:lnTo>
                    <a:lnTo>
                      <a:pt x="20" y="19"/>
                    </a:lnTo>
                    <a:lnTo>
                      <a:pt x="23" y="27"/>
                    </a:lnTo>
                    <a:lnTo>
                      <a:pt x="28" y="34"/>
                    </a:lnTo>
                    <a:lnTo>
                      <a:pt x="30" y="40"/>
                    </a:lnTo>
                    <a:lnTo>
                      <a:pt x="0" y="189"/>
                    </a:lnTo>
                    <a:lnTo>
                      <a:pt x="26" y="200"/>
                    </a:lnTo>
                    <a:lnTo>
                      <a:pt x="26" y="212"/>
                    </a:lnTo>
                    <a:lnTo>
                      <a:pt x="28" y="225"/>
                    </a:lnTo>
                    <a:lnTo>
                      <a:pt x="30" y="236"/>
                    </a:lnTo>
                    <a:lnTo>
                      <a:pt x="36" y="248"/>
                    </a:lnTo>
                    <a:lnTo>
                      <a:pt x="44" y="257"/>
                    </a:lnTo>
                    <a:lnTo>
                      <a:pt x="51" y="264"/>
                    </a:lnTo>
                    <a:lnTo>
                      <a:pt x="61" y="270"/>
                    </a:lnTo>
                    <a:lnTo>
                      <a:pt x="71" y="274"/>
                    </a:lnTo>
                    <a:lnTo>
                      <a:pt x="83" y="275"/>
                    </a:lnTo>
                    <a:lnTo>
                      <a:pt x="94" y="274"/>
                    </a:lnTo>
                    <a:lnTo>
                      <a:pt x="104" y="270"/>
                    </a:lnTo>
                    <a:lnTo>
                      <a:pt x="114" y="266"/>
                    </a:lnTo>
                    <a:lnTo>
                      <a:pt x="123" y="257"/>
                    </a:lnTo>
                    <a:lnTo>
                      <a:pt x="130" y="248"/>
                    </a:lnTo>
                    <a:lnTo>
                      <a:pt x="135" y="236"/>
                    </a:lnTo>
                    <a:lnTo>
                      <a:pt x="138" y="225"/>
                    </a:lnTo>
                    <a:lnTo>
                      <a:pt x="139" y="212"/>
                    </a:lnTo>
                    <a:close/>
                  </a:path>
                </a:pathLst>
              </a:custGeom>
              <a:solidFill>
                <a:srgbClr val="CC3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39" name="Freeform 214"/>
              <p:cNvSpPr>
                <a:spLocks/>
              </p:cNvSpPr>
              <p:nvPr/>
            </p:nvSpPr>
            <p:spPr bwMode="auto">
              <a:xfrm>
                <a:off x="3732" y="2932"/>
                <a:ext cx="139" cy="108"/>
              </a:xfrm>
              <a:custGeom>
                <a:avLst/>
                <a:gdLst>
                  <a:gd name="T0" fmla="*/ 22 w 139"/>
                  <a:gd name="T1" fmla="*/ 8 h 216"/>
                  <a:gd name="T2" fmla="*/ 18 w 139"/>
                  <a:gd name="T3" fmla="*/ 9 h 216"/>
                  <a:gd name="T4" fmla="*/ 12 w 139"/>
                  <a:gd name="T5" fmla="*/ 9 h 216"/>
                  <a:gd name="T6" fmla="*/ 6 w 139"/>
                  <a:gd name="T7" fmla="*/ 9 h 216"/>
                  <a:gd name="T8" fmla="*/ 0 w 139"/>
                  <a:gd name="T9" fmla="*/ 9 h 216"/>
                  <a:gd name="T10" fmla="*/ 0 w 139"/>
                  <a:gd name="T11" fmla="*/ 14 h 216"/>
                  <a:gd name="T12" fmla="*/ 139 w 139"/>
                  <a:gd name="T13" fmla="*/ 14 h 216"/>
                  <a:gd name="T14" fmla="*/ 139 w 139"/>
                  <a:gd name="T15" fmla="*/ 0 h 216"/>
                  <a:gd name="T16" fmla="*/ 0 w 139"/>
                  <a:gd name="T17" fmla="*/ 0 h 216"/>
                  <a:gd name="T18" fmla="*/ 0 w 139"/>
                  <a:gd name="T19" fmla="*/ 1 h 216"/>
                  <a:gd name="T20" fmla="*/ 16 w 139"/>
                  <a:gd name="T21" fmla="*/ 2 h 216"/>
                  <a:gd name="T22" fmla="*/ 29 w 139"/>
                  <a:gd name="T23" fmla="*/ 3 h 216"/>
                  <a:gd name="T24" fmla="*/ 38 w 139"/>
                  <a:gd name="T25" fmla="*/ 4 h 216"/>
                  <a:gd name="T26" fmla="*/ 41 w 139"/>
                  <a:gd name="T27" fmla="*/ 5 h 216"/>
                  <a:gd name="T28" fmla="*/ 39 w 139"/>
                  <a:gd name="T29" fmla="*/ 6 h 216"/>
                  <a:gd name="T30" fmla="*/ 37 w 139"/>
                  <a:gd name="T31" fmla="*/ 7 h 216"/>
                  <a:gd name="T32" fmla="*/ 29 w 139"/>
                  <a:gd name="T33" fmla="*/ 7 h 216"/>
                  <a:gd name="T34" fmla="*/ 22 w 139"/>
                  <a:gd name="T35" fmla="*/ 8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216"/>
                  <a:gd name="T56" fmla="*/ 139 w 139"/>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216">
                    <a:moveTo>
                      <a:pt x="22" y="124"/>
                    </a:moveTo>
                    <a:lnTo>
                      <a:pt x="18" y="129"/>
                    </a:lnTo>
                    <a:lnTo>
                      <a:pt x="12" y="134"/>
                    </a:lnTo>
                    <a:lnTo>
                      <a:pt x="6" y="137"/>
                    </a:lnTo>
                    <a:lnTo>
                      <a:pt x="0" y="141"/>
                    </a:lnTo>
                    <a:lnTo>
                      <a:pt x="0" y="216"/>
                    </a:lnTo>
                    <a:lnTo>
                      <a:pt x="139" y="216"/>
                    </a:lnTo>
                    <a:lnTo>
                      <a:pt x="139" y="0"/>
                    </a:lnTo>
                    <a:lnTo>
                      <a:pt x="0" y="0"/>
                    </a:lnTo>
                    <a:lnTo>
                      <a:pt x="0" y="8"/>
                    </a:lnTo>
                    <a:lnTo>
                      <a:pt x="16" y="18"/>
                    </a:lnTo>
                    <a:lnTo>
                      <a:pt x="29" y="33"/>
                    </a:lnTo>
                    <a:lnTo>
                      <a:pt x="38" y="52"/>
                    </a:lnTo>
                    <a:lnTo>
                      <a:pt x="41" y="74"/>
                    </a:lnTo>
                    <a:lnTo>
                      <a:pt x="39" y="88"/>
                    </a:lnTo>
                    <a:lnTo>
                      <a:pt x="37" y="101"/>
                    </a:lnTo>
                    <a:lnTo>
                      <a:pt x="29" y="113"/>
                    </a:lnTo>
                    <a:lnTo>
                      <a:pt x="22" y="1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0" name="Freeform 215"/>
              <p:cNvSpPr>
                <a:spLocks/>
              </p:cNvSpPr>
              <p:nvPr/>
            </p:nvSpPr>
            <p:spPr bwMode="auto">
              <a:xfrm>
                <a:off x="3848" y="2839"/>
                <a:ext cx="120" cy="40"/>
              </a:xfrm>
              <a:custGeom>
                <a:avLst/>
                <a:gdLst>
                  <a:gd name="T0" fmla="*/ 0 w 120"/>
                  <a:gd name="T1" fmla="*/ 1 h 80"/>
                  <a:gd name="T2" fmla="*/ 60 w 120"/>
                  <a:gd name="T3" fmla="*/ 5 h 80"/>
                  <a:gd name="T4" fmla="*/ 120 w 120"/>
                  <a:gd name="T5" fmla="*/ 1 h 80"/>
                  <a:gd name="T6" fmla="*/ 113 w 120"/>
                  <a:gd name="T7" fmla="*/ 1 h 80"/>
                  <a:gd name="T8" fmla="*/ 106 w 120"/>
                  <a:gd name="T9" fmla="*/ 1 h 80"/>
                  <a:gd name="T10" fmla="*/ 99 w 120"/>
                  <a:gd name="T11" fmla="*/ 1 h 80"/>
                  <a:gd name="T12" fmla="*/ 91 w 120"/>
                  <a:gd name="T13" fmla="*/ 1 h 80"/>
                  <a:gd name="T14" fmla="*/ 84 w 120"/>
                  <a:gd name="T15" fmla="*/ 1 h 80"/>
                  <a:gd name="T16" fmla="*/ 75 w 120"/>
                  <a:gd name="T17" fmla="*/ 1 h 80"/>
                  <a:gd name="T18" fmla="*/ 68 w 120"/>
                  <a:gd name="T19" fmla="*/ 0 h 80"/>
                  <a:gd name="T20" fmla="*/ 61 w 120"/>
                  <a:gd name="T21" fmla="*/ 0 h 80"/>
                  <a:gd name="T22" fmla="*/ 54 w 120"/>
                  <a:gd name="T23" fmla="*/ 0 h 80"/>
                  <a:gd name="T24" fmla="*/ 45 w 120"/>
                  <a:gd name="T25" fmla="*/ 1 h 80"/>
                  <a:gd name="T26" fmla="*/ 38 w 120"/>
                  <a:gd name="T27" fmla="*/ 1 h 80"/>
                  <a:gd name="T28" fmla="*/ 31 w 120"/>
                  <a:gd name="T29" fmla="*/ 1 h 80"/>
                  <a:gd name="T30" fmla="*/ 22 w 120"/>
                  <a:gd name="T31" fmla="*/ 1 h 80"/>
                  <a:gd name="T32" fmla="*/ 15 w 120"/>
                  <a:gd name="T33" fmla="*/ 1 h 80"/>
                  <a:gd name="T34" fmla="*/ 7 w 120"/>
                  <a:gd name="T35" fmla="*/ 1 h 80"/>
                  <a:gd name="T36" fmla="*/ 0 w 120"/>
                  <a:gd name="T37" fmla="*/ 1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80"/>
                  <a:gd name="T59" fmla="*/ 120 w 120"/>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80">
                    <a:moveTo>
                      <a:pt x="0" y="15"/>
                    </a:moveTo>
                    <a:lnTo>
                      <a:pt x="60" y="80"/>
                    </a:lnTo>
                    <a:lnTo>
                      <a:pt x="120" y="13"/>
                    </a:lnTo>
                    <a:lnTo>
                      <a:pt x="113" y="10"/>
                    </a:lnTo>
                    <a:lnTo>
                      <a:pt x="106" y="8"/>
                    </a:lnTo>
                    <a:lnTo>
                      <a:pt x="99" y="5"/>
                    </a:lnTo>
                    <a:lnTo>
                      <a:pt x="91" y="4"/>
                    </a:lnTo>
                    <a:lnTo>
                      <a:pt x="84" y="2"/>
                    </a:lnTo>
                    <a:lnTo>
                      <a:pt x="75" y="2"/>
                    </a:lnTo>
                    <a:lnTo>
                      <a:pt x="68" y="0"/>
                    </a:lnTo>
                    <a:lnTo>
                      <a:pt x="61" y="0"/>
                    </a:lnTo>
                    <a:lnTo>
                      <a:pt x="54" y="0"/>
                    </a:lnTo>
                    <a:lnTo>
                      <a:pt x="45" y="2"/>
                    </a:lnTo>
                    <a:lnTo>
                      <a:pt x="38" y="2"/>
                    </a:lnTo>
                    <a:lnTo>
                      <a:pt x="31" y="4"/>
                    </a:lnTo>
                    <a:lnTo>
                      <a:pt x="22" y="7"/>
                    </a:lnTo>
                    <a:lnTo>
                      <a:pt x="15" y="8"/>
                    </a:lnTo>
                    <a:lnTo>
                      <a:pt x="7" y="12"/>
                    </a:lnTo>
                    <a:lnTo>
                      <a:pt x="0"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1" name="Freeform 216"/>
              <p:cNvSpPr>
                <a:spLocks/>
              </p:cNvSpPr>
              <p:nvPr/>
            </p:nvSpPr>
            <p:spPr bwMode="auto">
              <a:xfrm>
                <a:off x="3764" y="2856"/>
                <a:ext cx="293" cy="177"/>
              </a:xfrm>
              <a:custGeom>
                <a:avLst/>
                <a:gdLst>
                  <a:gd name="T0" fmla="*/ 144 w 293"/>
                  <a:gd name="T1" fmla="*/ 7 h 354"/>
                  <a:gd name="T2" fmla="*/ 144 w 293"/>
                  <a:gd name="T3" fmla="*/ 17 h 354"/>
                  <a:gd name="T4" fmla="*/ 293 w 293"/>
                  <a:gd name="T5" fmla="*/ 23 h 354"/>
                  <a:gd name="T6" fmla="*/ 293 w 293"/>
                  <a:gd name="T7" fmla="*/ 8 h 354"/>
                  <a:gd name="T8" fmla="*/ 291 w 293"/>
                  <a:gd name="T9" fmla="*/ 7 h 354"/>
                  <a:gd name="T10" fmla="*/ 290 w 293"/>
                  <a:gd name="T11" fmla="*/ 6 h 354"/>
                  <a:gd name="T12" fmla="*/ 287 w 293"/>
                  <a:gd name="T13" fmla="*/ 6 h 354"/>
                  <a:gd name="T14" fmla="*/ 281 w 293"/>
                  <a:gd name="T15" fmla="*/ 5 h 354"/>
                  <a:gd name="T16" fmla="*/ 275 w 293"/>
                  <a:gd name="T17" fmla="*/ 4 h 354"/>
                  <a:gd name="T18" fmla="*/ 268 w 293"/>
                  <a:gd name="T19" fmla="*/ 3 h 354"/>
                  <a:gd name="T20" fmla="*/ 259 w 293"/>
                  <a:gd name="T21" fmla="*/ 2 h 354"/>
                  <a:gd name="T22" fmla="*/ 249 w 293"/>
                  <a:gd name="T23" fmla="*/ 1 h 354"/>
                  <a:gd name="T24" fmla="*/ 246 w 293"/>
                  <a:gd name="T25" fmla="*/ 1 h 354"/>
                  <a:gd name="T26" fmla="*/ 242 w 293"/>
                  <a:gd name="T27" fmla="*/ 1 h 354"/>
                  <a:gd name="T28" fmla="*/ 239 w 293"/>
                  <a:gd name="T29" fmla="*/ 1 h 354"/>
                  <a:gd name="T30" fmla="*/ 235 w 293"/>
                  <a:gd name="T31" fmla="*/ 0 h 354"/>
                  <a:gd name="T32" fmla="*/ 144 w 293"/>
                  <a:gd name="T33" fmla="*/ 7 h 354"/>
                  <a:gd name="T34" fmla="*/ 54 w 293"/>
                  <a:gd name="T35" fmla="*/ 1 h 354"/>
                  <a:gd name="T36" fmla="*/ 51 w 293"/>
                  <a:gd name="T37" fmla="*/ 1 h 354"/>
                  <a:gd name="T38" fmla="*/ 48 w 293"/>
                  <a:gd name="T39" fmla="*/ 1 h 354"/>
                  <a:gd name="T40" fmla="*/ 45 w 293"/>
                  <a:gd name="T41" fmla="*/ 1 h 354"/>
                  <a:gd name="T42" fmla="*/ 42 w 293"/>
                  <a:gd name="T43" fmla="*/ 1 h 354"/>
                  <a:gd name="T44" fmla="*/ 26 w 293"/>
                  <a:gd name="T45" fmla="*/ 3 h 354"/>
                  <a:gd name="T46" fmla="*/ 13 w 293"/>
                  <a:gd name="T47" fmla="*/ 4 h 354"/>
                  <a:gd name="T48" fmla="*/ 5 w 293"/>
                  <a:gd name="T49" fmla="*/ 6 h 354"/>
                  <a:gd name="T50" fmla="*/ 0 w 293"/>
                  <a:gd name="T51" fmla="*/ 7 h 354"/>
                  <a:gd name="T52" fmla="*/ 144 w 293"/>
                  <a:gd name="T53" fmla="*/ 7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3"/>
                  <a:gd name="T82" fmla="*/ 0 h 354"/>
                  <a:gd name="T83" fmla="*/ 293 w 293"/>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3" h="354">
                    <a:moveTo>
                      <a:pt x="144" y="110"/>
                    </a:moveTo>
                    <a:lnTo>
                      <a:pt x="144" y="257"/>
                    </a:lnTo>
                    <a:lnTo>
                      <a:pt x="293" y="354"/>
                    </a:lnTo>
                    <a:lnTo>
                      <a:pt x="293" y="128"/>
                    </a:lnTo>
                    <a:lnTo>
                      <a:pt x="291" y="112"/>
                    </a:lnTo>
                    <a:lnTo>
                      <a:pt x="290" y="96"/>
                    </a:lnTo>
                    <a:lnTo>
                      <a:pt x="287" y="81"/>
                    </a:lnTo>
                    <a:lnTo>
                      <a:pt x="281" y="65"/>
                    </a:lnTo>
                    <a:lnTo>
                      <a:pt x="275" y="52"/>
                    </a:lnTo>
                    <a:lnTo>
                      <a:pt x="268" y="37"/>
                    </a:lnTo>
                    <a:lnTo>
                      <a:pt x="259" y="24"/>
                    </a:lnTo>
                    <a:lnTo>
                      <a:pt x="249" y="13"/>
                    </a:lnTo>
                    <a:lnTo>
                      <a:pt x="246" y="9"/>
                    </a:lnTo>
                    <a:lnTo>
                      <a:pt x="242" y="6"/>
                    </a:lnTo>
                    <a:lnTo>
                      <a:pt x="239" y="3"/>
                    </a:lnTo>
                    <a:lnTo>
                      <a:pt x="235" y="0"/>
                    </a:lnTo>
                    <a:lnTo>
                      <a:pt x="144" y="102"/>
                    </a:lnTo>
                    <a:lnTo>
                      <a:pt x="54" y="3"/>
                    </a:lnTo>
                    <a:lnTo>
                      <a:pt x="51" y="4"/>
                    </a:lnTo>
                    <a:lnTo>
                      <a:pt x="48" y="8"/>
                    </a:lnTo>
                    <a:lnTo>
                      <a:pt x="45" y="9"/>
                    </a:lnTo>
                    <a:lnTo>
                      <a:pt x="42" y="13"/>
                    </a:lnTo>
                    <a:lnTo>
                      <a:pt x="26" y="34"/>
                    </a:lnTo>
                    <a:lnTo>
                      <a:pt x="13" y="57"/>
                    </a:lnTo>
                    <a:lnTo>
                      <a:pt x="5" y="83"/>
                    </a:lnTo>
                    <a:lnTo>
                      <a:pt x="0" y="110"/>
                    </a:lnTo>
                    <a:lnTo>
                      <a:pt x="144" y="110"/>
                    </a:lnTo>
                    <a:close/>
                  </a:path>
                </a:pathLst>
              </a:custGeom>
              <a:solidFill>
                <a:srgbClr val="193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2" name="Freeform 217"/>
              <p:cNvSpPr>
                <a:spLocks/>
              </p:cNvSpPr>
              <p:nvPr/>
            </p:nvSpPr>
            <p:spPr bwMode="auto">
              <a:xfrm>
                <a:off x="3766" y="2858"/>
                <a:ext cx="289" cy="174"/>
              </a:xfrm>
              <a:custGeom>
                <a:avLst/>
                <a:gdLst>
                  <a:gd name="T0" fmla="*/ 143 w 289"/>
                  <a:gd name="T1" fmla="*/ 7 h 347"/>
                  <a:gd name="T2" fmla="*/ 143 w 289"/>
                  <a:gd name="T3" fmla="*/ 16 h 347"/>
                  <a:gd name="T4" fmla="*/ 289 w 289"/>
                  <a:gd name="T5" fmla="*/ 22 h 347"/>
                  <a:gd name="T6" fmla="*/ 289 w 289"/>
                  <a:gd name="T7" fmla="*/ 8 h 347"/>
                  <a:gd name="T8" fmla="*/ 288 w 289"/>
                  <a:gd name="T9" fmla="*/ 7 h 347"/>
                  <a:gd name="T10" fmla="*/ 286 w 289"/>
                  <a:gd name="T11" fmla="*/ 6 h 347"/>
                  <a:gd name="T12" fmla="*/ 283 w 289"/>
                  <a:gd name="T13" fmla="*/ 5 h 347"/>
                  <a:gd name="T14" fmla="*/ 278 w 289"/>
                  <a:gd name="T15" fmla="*/ 4 h 347"/>
                  <a:gd name="T16" fmla="*/ 272 w 289"/>
                  <a:gd name="T17" fmla="*/ 4 h 347"/>
                  <a:gd name="T18" fmla="*/ 265 w 289"/>
                  <a:gd name="T19" fmla="*/ 3 h 347"/>
                  <a:gd name="T20" fmla="*/ 256 w 289"/>
                  <a:gd name="T21" fmla="*/ 2 h 347"/>
                  <a:gd name="T22" fmla="*/ 246 w 289"/>
                  <a:gd name="T23" fmla="*/ 1 h 347"/>
                  <a:gd name="T24" fmla="*/ 243 w 289"/>
                  <a:gd name="T25" fmla="*/ 1 h 347"/>
                  <a:gd name="T26" fmla="*/ 240 w 289"/>
                  <a:gd name="T27" fmla="*/ 1 h 347"/>
                  <a:gd name="T28" fmla="*/ 236 w 289"/>
                  <a:gd name="T29" fmla="*/ 1 h 347"/>
                  <a:gd name="T30" fmla="*/ 233 w 289"/>
                  <a:gd name="T31" fmla="*/ 0 h 347"/>
                  <a:gd name="T32" fmla="*/ 142 w 289"/>
                  <a:gd name="T33" fmla="*/ 7 h 347"/>
                  <a:gd name="T34" fmla="*/ 52 w 289"/>
                  <a:gd name="T35" fmla="*/ 1 h 347"/>
                  <a:gd name="T36" fmla="*/ 49 w 289"/>
                  <a:gd name="T37" fmla="*/ 1 h 347"/>
                  <a:gd name="T38" fmla="*/ 46 w 289"/>
                  <a:gd name="T39" fmla="*/ 1 h 347"/>
                  <a:gd name="T40" fmla="*/ 43 w 289"/>
                  <a:gd name="T41" fmla="*/ 1 h 347"/>
                  <a:gd name="T42" fmla="*/ 40 w 289"/>
                  <a:gd name="T43" fmla="*/ 1 h 347"/>
                  <a:gd name="T44" fmla="*/ 24 w 289"/>
                  <a:gd name="T45" fmla="*/ 2 h 347"/>
                  <a:gd name="T46" fmla="*/ 13 w 289"/>
                  <a:gd name="T47" fmla="*/ 4 h 347"/>
                  <a:gd name="T48" fmla="*/ 4 w 289"/>
                  <a:gd name="T49" fmla="*/ 5 h 347"/>
                  <a:gd name="T50" fmla="*/ 0 w 289"/>
                  <a:gd name="T51" fmla="*/ 7 h 347"/>
                  <a:gd name="T52" fmla="*/ 143 w 289"/>
                  <a:gd name="T53" fmla="*/ 7 h 3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347"/>
                  <a:gd name="T83" fmla="*/ 289 w 289"/>
                  <a:gd name="T84" fmla="*/ 347 h 3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347">
                    <a:moveTo>
                      <a:pt x="143" y="107"/>
                    </a:moveTo>
                    <a:lnTo>
                      <a:pt x="143" y="251"/>
                    </a:lnTo>
                    <a:lnTo>
                      <a:pt x="289" y="347"/>
                    </a:lnTo>
                    <a:lnTo>
                      <a:pt x="289" y="125"/>
                    </a:lnTo>
                    <a:lnTo>
                      <a:pt x="288" y="109"/>
                    </a:lnTo>
                    <a:lnTo>
                      <a:pt x="286" y="94"/>
                    </a:lnTo>
                    <a:lnTo>
                      <a:pt x="283" y="78"/>
                    </a:lnTo>
                    <a:lnTo>
                      <a:pt x="278" y="63"/>
                    </a:lnTo>
                    <a:lnTo>
                      <a:pt x="272" y="50"/>
                    </a:lnTo>
                    <a:lnTo>
                      <a:pt x="265" y="36"/>
                    </a:lnTo>
                    <a:lnTo>
                      <a:pt x="256" y="23"/>
                    </a:lnTo>
                    <a:lnTo>
                      <a:pt x="246" y="11"/>
                    </a:lnTo>
                    <a:lnTo>
                      <a:pt x="243" y="8"/>
                    </a:lnTo>
                    <a:lnTo>
                      <a:pt x="240" y="5"/>
                    </a:lnTo>
                    <a:lnTo>
                      <a:pt x="236" y="3"/>
                    </a:lnTo>
                    <a:lnTo>
                      <a:pt x="233" y="0"/>
                    </a:lnTo>
                    <a:lnTo>
                      <a:pt x="142" y="99"/>
                    </a:lnTo>
                    <a:lnTo>
                      <a:pt x="52" y="1"/>
                    </a:lnTo>
                    <a:lnTo>
                      <a:pt x="49" y="3"/>
                    </a:lnTo>
                    <a:lnTo>
                      <a:pt x="46" y="6"/>
                    </a:lnTo>
                    <a:lnTo>
                      <a:pt x="43" y="8"/>
                    </a:lnTo>
                    <a:lnTo>
                      <a:pt x="40" y="11"/>
                    </a:lnTo>
                    <a:lnTo>
                      <a:pt x="24" y="32"/>
                    </a:lnTo>
                    <a:lnTo>
                      <a:pt x="13" y="55"/>
                    </a:lnTo>
                    <a:lnTo>
                      <a:pt x="4" y="80"/>
                    </a:lnTo>
                    <a:lnTo>
                      <a:pt x="0" y="106"/>
                    </a:lnTo>
                    <a:lnTo>
                      <a:pt x="143" y="107"/>
                    </a:lnTo>
                    <a:close/>
                  </a:path>
                </a:pathLst>
              </a:custGeom>
              <a:solidFill>
                <a:srgbClr val="264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3" name="Freeform 218"/>
              <p:cNvSpPr>
                <a:spLocks/>
              </p:cNvSpPr>
              <p:nvPr/>
            </p:nvSpPr>
            <p:spPr bwMode="auto">
              <a:xfrm>
                <a:off x="3767" y="2860"/>
                <a:ext cx="287" cy="170"/>
              </a:xfrm>
              <a:custGeom>
                <a:avLst/>
                <a:gdLst>
                  <a:gd name="T0" fmla="*/ 142 w 287"/>
                  <a:gd name="T1" fmla="*/ 6 h 341"/>
                  <a:gd name="T2" fmla="*/ 143 w 287"/>
                  <a:gd name="T3" fmla="*/ 15 h 341"/>
                  <a:gd name="T4" fmla="*/ 287 w 287"/>
                  <a:gd name="T5" fmla="*/ 21 h 341"/>
                  <a:gd name="T6" fmla="*/ 287 w 287"/>
                  <a:gd name="T7" fmla="*/ 7 h 341"/>
                  <a:gd name="T8" fmla="*/ 284 w 287"/>
                  <a:gd name="T9" fmla="*/ 5 h 341"/>
                  <a:gd name="T10" fmla="*/ 275 w 287"/>
                  <a:gd name="T11" fmla="*/ 3 h 341"/>
                  <a:gd name="T12" fmla="*/ 262 w 287"/>
                  <a:gd name="T13" fmla="*/ 2 h 341"/>
                  <a:gd name="T14" fmla="*/ 245 w 287"/>
                  <a:gd name="T15" fmla="*/ 0 h 341"/>
                  <a:gd name="T16" fmla="*/ 242 w 287"/>
                  <a:gd name="T17" fmla="*/ 0 h 341"/>
                  <a:gd name="T18" fmla="*/ 238 w 287"/>
                  <a:gd name="T19" fmla="*/ 0 h 341"/>
                  <a:gd name="T20" fmla="*/ 235 w 287"/>
                  <a:gd name="T21" fmla="*/ 0 h 341"/>
                  <a:gd name="T22" fmla="*/ 230 w 287"/>
                  <a:gd name="T23" fmla="*/ 0 h 341"/>
                  <a:gd name="T24" fmla="*/ 139 w 287"/>
                  <a:gd name="T25" fmla="*/ 6 h 341"/>
                  <a:gd name="T26" fmla="*/ 51 w 287"/>
                  <a:gd name="T27" fmla="*/ 0 h 341"/>
                  <a:gd name="T28" fmla="*/ 48 w 287"/>
                  <a:gd name="T29" fmla="*/ 0 h 341"/>
                  <a:gd name="T30" fmla="*/ 45 w 287"/>
                  <a:gd name="T31" fmla="*/ 0 h 341"/>
                  <a:gd name="T32" fmla="*/ 42 w 287"/>
                  <a:gd name="T33" fmla="*/ 0 h 341"/>
                  <a:gd name="T34" fmla="*/ 39 w 287"/>
                  <a:gd name="T35" fmla="*/ 0 h 341"/>
                  <a:gd name="T36" fmla="*/ 23 w 287"/>
                  <a:gd name="T37" fmla="*/ 1 h 341"/>
                  <a:gd name="T38" fmla="*/ 13 w 287"/>
                  <a:gd name="T39" fmla="*/ 3 h 341"/>
                  <a:gd name="T40" fmla="*/ 4 w 287"/>
                  <a:gd name="T41" fmla="*/ 4 h 341"/>
                  <a:gd name="T42" fmla="*/ 0 w 287"/>
                  <a:gd name="T43" fmla="*/ 6 h 341"/>
                  <a:gd name="T44" fmla="*/ 142 w 287"/>
                  <a:gd name="T45" fmla="*/ 6 h 3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7"/>
                  <a:gd name="T70" fmla="*/ 0 h 341"/>
                  <a:gd name="T71" fmla="*/ 287 w 287"/>
                  <a:gd name="T72" fmla="*/ 341 h 3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7" h="341">
                    <a:moveTo>
                      <a:pt x="142" y="103"/>
                    </a:moveTo>
                    <a:lnTo>
                      <a:pt x="143" y="245"/>
                    </a:lnTo>
                    <a:lnTo>
                      <a:pt x="287" y="341"/>
                    </a:lnTo>
                    <a:lnTo>
                      <a:pt x="287" y="122"/>
                    </a:lnTo>
                    <a:lnTo>
                      <a:pt x="284" y="91"/>
                    </a:lnTo>
                    <a:lnTo>
                      <a:pt x="275" y="62"/>
                    </a:lnTo>
                    <a:lnTo>
                      <a:pt x="262" y="36"/>
                    </a:lnTo>
                    <a:lnTo>
                      <a:pt x="245" y="12"/>
                    </a:lnTo>
                    <a:lnTo>
                      <a:pt x="242" y="8"/>
                    </a:lnTo>
                    <a:lnTo>
                      <a:pt x="238" y="5"/>
                    </a:lnTo>
                    <a:lnTo>
                      <a:pt x="235" y="3"/>
                    </a:lnTo>
                    <a:lnTo>
                      <a:pt x="230" y="0"/>
                    </a:lnTo>
                    <a:lnTo>
                      <a:pt x="139" y="98"/>
                    </a:lnTo>
                    <a:lnTo>
                      <a:pt x="51" y="0"/>
                    </a:lnTo>
                    <a:lnTo>
                      <a:pt x="48" y="2"/>
                    </a:lnTo>
                    <a:lnTo>
                      <a:pt x="45" y="5"/>
                    </a:lnTo>
                    <a:lnTo>
                      <a:pt x="42" y="7"/>
                    </a:lnTo>
                    <a:lnTo>
                      <a:pt x="39" y="10"/>
                    </a:lnTo>
                    <a:lnTo>
                      <a:pt x="23" y="29"/>
                    </a:lnTo>
                    <a:lnTo>
                      <a:pt x="13" y="52"/>
                    </a:lnTo>
                    <a:lnTo>
                      <a:pt x="4" y="75"/>
                    </a:lnTo>
                    <a:lnTo>
                      <a:pt x="0" y="101"/>
                    </a:lnTo>
                    <a:lnTo>
                      <a:pt x="142" y="103"/>
                    </a:lnTo>
                    <a:close/>
                  </a:path>
                </a:pathLst>
              </a:custGeom>
              <a:solidFill>
                <a:srgbClr val="335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4" name="Freeform 219"/>
              <p:cNvSpPr>
                <a:spLocks/>
              </p:cNvSpPr>
              <p:nvPr/>
            </p:nvSpPr>
            <p:spPr bwMode="auto">
              <a:xfrm>
                <a:off x="3770" y="2860"/>
                <a:ext cx="282" cy="168"/>
              </a:xfrm>
              <a:custGeom>
                <a:avLst/>
                <a:gdLst>
                  <a:gd name="T0" fmla="*/ 140 w 282"/>
                  <a:gd name="T1" fmla="*/ 7 h 336"/>
                  <a:gd name="T2" fmla="*/ 142 w 282"/>
                  <a:gd name="T3" fmla="*/ 15 h 336"/>
                  <a:gd name="T4" fmla="*/ 282 w 282"/>
                  <a:gd name="T5" fmla="*/ 21 h 336"/>
                  <a:gd name="T6" fmla="*/ 282 w 282"/>
                  <a:gd name="T7" fmla="*/ 8 h 336"/>
                  <a:gd name="T8" fmla="*/ 279 w 282"/>
                  <a:gd name="T9" fmla="*/ 6 h 336"/>
                  <a:gd name="T10" fmla="*/ 272 w 282"/>
                  <a:gd name="T11" fmla="*/ 4 h 336"/>
                  <a:gd name="T12" fmla="*/ 259 w 282"/>
                  <a:gd name="T13" fmla="*/ 3 h 336"/>
                  <a:gd name="T14" fmla="*/ 240 w 282"/>
                  <a:gd name="T15" fmla="*/ 1 h 336"/>
                  <a:gd name="T16" fmla="*/ 237 w 282"/>
                  <a:gd name="T17" fmla="*/ 1 h 336"/>
                  <a:gd name="T18" fmla="*/ 235 w 282"/>
                  <a:gd name="T19" fmla="*/ 1 h 336"/>
                  <a:gd name="T20" fmla="*/ 230 w 282"/>
                  <a:gd name="T21" fmla="*/ 1 h 336"/>
                  <a:gd name="T22" fmla="*/ 227 w 282"/>
                  <a:gd name="T23" fmla="*/ 0 h 336"/>
                  <a:gd name="T24" fmla="*/ 136 w 282"/>
                  <a:gd name="T25" fmla="*/ 6 h 336"/>
                  <a:gd name="T26" fmla="*/ 48 w 282"/>
                  <a:gd name="T27" fmla="*/ 0 h 336"/>
                  <a:gd name="T28" fmla="*/ 45 w 282"/>
                  <a:gd name="T29" fmla="*/ 1 h 336"/>
                  <a:gd name="T30" fmla="*/ 42 w 282"/>
                  <a:gd name="T31" fmla="*/ 1 h 336"/>
                  <a:gd name="T32" fmla="*/ 39 w 282"/>
                  <a:gd name="T33" fmla="*/ 1 h 336"/>
                  <a:gd name="T34" fmla="*/ 36 w 282"/>
                  <a:gd name="T35" fmla="*/ 1 h 336"/>
                  <a:gd name="T36" fmla="*/ 22 w 282"/>
                  <a:gd name="T37" fmla="*/ 2 h 336"/>
                  <a:gd name="T38" fmla="*/ 10 w 282"/>
                  <a:gd name="T39" fmla="*/ 3 h 336"/>
                  <a:gd name="T40" fmla="*/ 4 w 282"/>
                  <a:gd name="T41" fmla="*/ 5 h 336"/>
                  <a:gd name="T42" fmla="*/ 0 w 282"/>
                  <a:gd name="T43" fmla="*/ 6 h 336"/>
                  <a:gd name="T44" fmla="*/ 140 w 282"/>
                  <a:gd name="T45" fmla="*/ 7 h 3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2"/>
                  <a:gd name="T70" fmla="*/ 0 h 336"/>
                  <a:gd name="T71" fmla="*/ 282 w 282"/>
                  <a:gd name="T72" fmla="*/ 336 h 3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2" h="336">
                    <a:moveTo>
                      <a:pt x="140" y="101"/>
                    </a:moveTo>
                    <a:lnTo>
                      <a:pt x="142" y="239"/>
                    </a:lnTo>
                    <a:lnTo>
                      <a:pt x="282" y="336"/>
                    </a:lnTo>
                    <a:lnTo>
                      <a:pt x="282" y="120"/>
                    </a:lnTo>
                    <a:lnTo>
                      <a:pt x="279" y="91"/>
                    </a:lnTo>
                    <a:lnTo>
                      <a:pt x="272" y="62"/>
                    </a:lnTo>
                    <a:lnTo>
                      <a:pt x="259" y="36"/>
                    </a:lnTo>
                    <a:lnTo>
                      <a:pt x="240" y="11"/>
                    </a:lnTo>
                    <a:lnTo>
                      <a:pt x="237" y="8"/>
                    </a:lnTo>
                    <a:lnTo>
                      <a:pt x="235" y="5"/>
                    </a:lnTo>
                    <a:lnTo>
                      <a:pt x="230" y="3"/>
                    </a:lnTo>
                    <a:lnTo>
                      <a:pt x="227" y="0"/>
                    </a:lnTo>
                    <a:lnTo>
                      <a:pt x="136" y="98"/>
                    </a:lnTo>
                    <a:lnTo>
                      <a:pt x="48" y="0"/>
                    </a:lnTo>
                    <a:lnTo>
                      <a:pt x="45" y="1"/>
                    </a:lnTo>
                    <a:lnTo>
                      <a:pt x="42" y="5"/>
                    </a:lnTo>
                    <a:lnTo>
                      <a:pt x="39" y="8"/>
                    </a:lnTo>
                    <a:lnTo>
                      <a:pt x="36" y="11"/>
                    </a:lnTo>
                    <a:lnTo>
                      <a:pt x="22" y="31"/>
                    </a:lnTo>
                    <a:lnTo>
                      <a:pt x="10" y="50"/>
                    </a:lnTo>
                    <a:lnTo>
                      <a:pt x="4" y="73"/>
                    </a:lnTo>
                    <a:lnTo>
                      <a:pt x="0" y="98"/>
                    </a:lnTo>
                    <a:lnTo>
                      <a:pt x="140" y="101"/>
                    </a:lnTo>
                    <a:close/>
                  </a:path>
                </a:pathLst>
              </a:custGeom>
              <a:solidFill>
                <a:srgbClr val="3F6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5" name="Freeform 220"/>
              <p:cNvSpPr>
                <a:spLocks/>
              </p:cNvSpPr>
              <p:nvPr/>
            </p:nvSpPr>
            <p:spPr bwMode="auto">
              <a:xfrm>
                <a:off x="3771" y="2861"/>
                <a:ext cx="280" cy="167"/>
              </a:xfrm>
              <a:custGeom>
                <a:avLst/>
                <a:gdLst>
                  <a:gd name="T0" fmla="*/ 141 w 280"/>
                  <a:gd name="T1" fmla="*/ 7 h 333"/>
                  <a:gd name="T2" fmla="*/ 142 w 280"/>
                  <a:gd name="T3" fmla="*/ 15 h 333"/>
                  <a:gd name="T4" fmla="*/ 280 w 280"/>
                  <a:gd name="T5" fmla="*/ 21 h 333"/>
                  <a:gd name="T6" fmla="*/ 280 w 280"/>
                  <a:gd name="T7" fmla="*/ 8 h 333"/>
                  <a:gd name="T8" fmla="*/ 277 w 280"/>
                  <a:gd name="T9" fmla="*/ 6 h 333"/>
                  <a:gd name="T10" fmla="*/ 270 w 280"/>
                  <a:gd name="T11" fmla="*/ 4 h 333"/>
                  <a:gd name="T12" fmla="*/ 257 w 280"/>
                  <a:gd name="T13" fmla="*/ 3 h 333"/>
                  <a:gd name="T14" fmla="*/ 239 w 280"/>
                  <a:gd name="T15" fmla="*/ 1 h 333"/>
                  <a:gd name="T16" fmla="*/ 236 w 280"/>
                  <a:gd name="T17" fmla="*/ 1 h 333"/>
                  <a:gd name="T18" fmla="*/ 232 w 280"/>
                  <a:gd name="T19" fmla="*/ 1 h 333"/>
                  <a:gd name="T20" fmla="*/ 229 w 280"/>
                  <a:gd name="T21" fmla="*/ 1 h 333"/>
                  <a:gd name="T22" fmla="*/ 225 w 280"/>
                  <a:gd name="T23" fmla="*/ 0 h 333"/>
                  <a:gd name="T24" fmla="*/ 135 w 280"/>
                  <a:gd name="T25" fmla="*/ 7 h 333"/>
                  <a:gd name="T26" fmla="*/ 47 w 280"/>
                  <a:gd name="T27" fmla="*/ 0 h 333"/>
                  <a:gd name="T28" fmla="*/ 44 w 280"/>
                  <a:gd name="T29" fmla="*/ 1 h 333"/>
                  <a:gd name="T30" fmla="*/ 41 w 280"/>
                  <a:gd name="T31" fmla="*/ 1 h 333"/>
                  <a:gd name="T32" fmla="*/ 38 w 280"/>
                  <a:gd name="T33" fmla="*/ 1 h 333"/>
                  <a:gd name="T34" fmla="*/ 35 w 280"/>
                  <a:gd name="T35" fmla="*/ 1 h 333"/>
                  <a:gd name="T36" fmla="*/ 21 w 280"/>
                  <a:gd name="T37" fmla="*/ 2 h 333"/>
                  <a:gd name="T38" fmla="*/ 11 w 280"/>
                  <a:gd name="T39" fmla="*/ 4 h 333"/>
                  <a:gd name="T40" fmla="*/ 3 w 280"/>
                  <a:gd name="T41" fmla="*/ 5 h 333"/>
                  <a:gd name="T42" fmla="*/ 0 w 280"/>
                  <a:gd name="T43" fmla="*/ 6 h 333"/>
                  <a:gd name="T44" fmla="*/ 141 w 280"/>
                  <a:gd name="T45" fmla="*/ 7 h 3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0"/>
                  <a:gd name="T70" fmla="*/ 0 h 333"/>
                  <a:gd name="T71" fmla="*/ 280 w 280"/>
                  <a:gd name="T72" fmla="*/ 333 h 3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0" h="333">
                    <a:moveTo>
                      <a:pt x="141" y="100"/>
                    </a:moveTo>
                    <a:lnTo>
                      <a:pt x="142" y="235"/>
                    </a:lnTo>
                    <a:lnTo>
                      <a:pt x="280" y="333"/>
                    </a:lnTo>
                    <a:lnTo>
                      <a:pt x="280" y="119"/>
                    </a:lnTo>
                    <a:lnTo>
                      <a:pt x="277" y="90"/>
                    </a:lnTo>
                    <a:lnTo>
                      <a:pt x="270" y="61"/>
                    </a:lnTo>
                    <a:lnTo>
                      <a:pt x="257" y="36"/>
                    </a:lnTo>
                    <a:lnTo>
                      <a:pt x="239" y="13"/>
                    </a:lnTo>
                    <a:lnTo>
                      <a:pt x="236" y="10"/>
                    </a:lnTo>
                    <a:lnTo>
                      <a:pt x="232" y="7"/>
                    </a:lnTo>
                    <a:lnTo>
                      <a:pt x="229" y="4"/>
                    </a:lnTo>
                    <a:lnTo>
                      <a:pt x="225" y="0"/>
                    </a:lnTo>
                    <a:lnTo>
                      <a:pt x="135" y="97"/>
                    </a:lnTo>
                    <a:lnTo>
                      <a:pt x="47" y="0"/>
                    </a:lnTo>
                    <a:lnTo>
                      <a:pt x="44" y="2"/>
                    </a:lnTo>
                    <a:lnTo>
                      <a:pt x="41" y="5"/>
                    </a:lnTo>
                    <a:lnTo>
                      <a:pt x="38" y="9"/>
                    </a:lnTo>
                    <a:lnTo>
                      <a:pt x="35" y="12"/>
                    </a:lnTo>
                    <a:lnTo>
                      <a:pt x="21" y="30"/>
                    </a:lnTo>
                    <a:lnTo>
                      <a:pt x="11" y="49"/>
                    </a:lnTo>
                    <a:lnTo>
                      <a:pt x="3" y="71"/>
                    </a:lnTo>
                    <a:lnTo>
                      <a:pt x="0" y="95"/>
                    </a:lnTo>
                    <a:lnTo>
                      <a:pt x="141" y="100"/>
                    </a:lnTo>
                    <a:close/>
                  </a:path>
                </a:pathLst>
              </a:custGeom>
              <a:solidFill>
                <a:srgbClr val="4F6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6" name="Freeform 221"/>
              <p:cNvSpPr>
                <a:spLocks/>
              </p:cNvSpPr>
              <p:nvPr/>
            </p:nvSpPr>
            <p:spPr bwMode="auto">
              <a:xfrm>
                <a:off x="3773" y="2862"/>
                <a:ext cx="275" cy="164"/>
              </a:xfrm>
              <a:custGeom>
                <a:avLst/>
                <a:gdLst>
                  <a:gd name="T0" fmla="*/ 140 w 275"/>
                  <a:gd name="T1" fmla="*/ 6 h 328"/>
                  <a:gd name="T2" fmla="*/ 142 w 275"/>
                  <a:gd name="T3" fmla="*/ 15 h 328"/>
                  <a:gd name="T4" fmla="*/ 275 w 275"/>
                  <a:gd name="T5" fmla="*/ 21 h 328"/>
                  <a:gd name="T6" fmla="*/ 275 w 275"/>
                  <a:gd name="T7" fmla="*/ 8 h 328"/>
                  <a:gd name="T8" fmla="*/ 272 w 275"/>
                  <a:gd name="T9" fmla="*/ 6 h 328"/>
                  <a:gd name="T10" fmla="*/ 265 w 275"/>
                  <a:gd name="T11" fmla="*/ 4 h 328"/>
                  <a:gd name="T12" fmla="*/ 253 w 275"/>
                  <a:gd name="T13" fmla="*/ 3 h 328"/>
                  <a:gd name="T14" fmla="*/ 236 w 275"/>
                  <a:gd name="T15" fmla="*/ 1 h 328"/>
                  <a:gd name="T16" fmla="*/ 233 w 275"/>
                  <a:gd name="T17" fmla="*/ 1 h 328"/>
                  <a:gd name="T18" fmla="*/ 230 w 275"/>
                  <a:gd name="T19" fmla="*/ 1 h 328"/>
                  <a:gd name="T20" fmla="*/ 226 w 275"/>
                  <a:gd name="T21" fmla="*/ 1 h 328"/>
                  <a:gd name="T22" fmla="*/ 223 w 275"/>
                  <a:gd name="T23" fmla="*/ 1 h 328"/>
                  <a:gd name="T24" fmla="*/ 133 w 275"/>
                  <a:gd name="T25" fmla="*/ 6 h 328"/>
                  <a:gd name="T26" fmla="*/ 46 w 275"/>
                  <a:gd name="T27" fmla="*/ 0 h 328"/>
                  <a:gd name="T28" fmla="*/ 43 w 275"/>
                  <a:gd name="T29" fmla="*/ 1 h 328"/>
                  <a:gd name="T30" fmla="*/ 40 w 275"/>
                  <a:gd name="T31" fmla="*/ 1 h 328"/>
                  <a:gd name="T32" fmla="*/ 36 w 275"/>
                  <a:gd name="T33" fmla="*/ 1 h 328"/>
                  <a:gd name="T34" fmla="*/ 33 w 275"/>
                  <a:gd name="T35" fmla="*/ 1 h 328"/>
                  <a:gd name="T36" fmla="*/ 19 w 275"/>
                  <a:gd name="T37" fmla="*/ 2 h 328"/>
                  <a:gd name="T38" fmla="*/ 10 w 275"/>
                  <a:gd name="T39" fmla="*/ 3 h 328"/>
                  <a:gd name="T40" fmla="*/ 3 w 275"/>
                  <a:gd name="T41" fmla="*/ 5 h 328"/>
                  <a:gd name="T42" fmla="*/ 0 w 275"/>
                  <a:gd name="T43" fmla="*/ 6 h 328"/>
                  <a:gd name="T44" fmla="*/ 140 w 275"/>
                  <a:gd name="T45" fmla="*/ 6 h 3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5"/>
                  <a:gd name="T70" fmla="*/ 0 h 328"/>
                  <a:gd name="T71" fmla="*/ 275 w 275"/>
                  <a:gd name="T72" fmla="*/ 328 h 3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5" h="328">
                    <a:moveTo>
                      <a:pt x="140" y="98"/>
                    </a:moveTo>
                    <a:lnTo>
                      <a:pt x="142" y="230"/>
                    </a:lnTo>
                    <a:lnTo>
                      <a:pt x="275" y="328"/>
                    </a:lnTo>
                    <a:lnTo>
                      <a:pt x="275" y="117"/>
                    </a:lnTo>
                    <a:lnTo>
                      <a:pt x="272" y="88"/>
                    </a:lnTo>
                    <a:lnTo>
                      <a:pt x="265" y="60"/>
                    </a:lnTo>
                    <a:lnTo>
                      <a:pt x="253" y="36"/>
                    </a:lnTo>
                    <a:lnTo>
                      <a:pt x="236" y="13"/>
                    </a:lnTo>
                    <a:lnTo>
                      <a:pt x="233" y="10"/>
                    </a:lnTo>
                    <a:lnTo>
                      <a:pt x="230" y="7"/>
                    </a:lnTo>
                    <a:lnTo>
                      <a:pt x="226" y="5"/>
                    </a:lnTo>
                    <a:lnTo>
                      <a:pt x="223" y="2"/>
                    </a:lnTo>
                    <a:lnTo>
                      <a:pt x="133" y="96"/>
                    </a:lnTo>
                    <a:lnTo>
                      <a:pt x="46" y="0"/>
                    </a:lnTo>
                    <a:lnTo>
                      <a:pt x="43" y="3"/>
                    </a:lnTo>
                    <a:lnTo>
                      <a:pt x="40" y="5"/>
                    </a:lnTo>
                    <a:lnTo>
                      <a:pt x="36" y="8"/>
                    </a:lnTo>
                    <a:lnTo>
                      <a:pt x="33" y="11"/>
                    </a:lnTo>
                    <a:lnTo>
                      <a:pt x="19" y="29"/>
                    </a:lnTo>
                    <a:lnTo>
                      <a:pt x="10" y="49"/>
                    </a:lnTo>
                    <a:lnTo>
                      <a:pt x="3" y="69"/>
                    </a:lnTo>
                    <a:lnTo>
                      <a:pt x="0" y="91"/>
                    </a:lnTo>
                    <a:lnTo>
                      <a:pt x="140" y="98"/>
                    </a:lnTo>
                    <a:close/>
                  </a:path>
                </a:pathLst>
              </a:custGeom>
              <a:solidFill>
                <a:srgbClr val="5B7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7" name="Freeform 222"/>
              <p:cNvSpPr>
                <a:spLocks/>
              </p:cNvSpPr>
              <p:nvPr/>
            </p:nvSpPr>
            <p:spPr bwMode="auto">
              <a:xfrm>
                <a:off x="3774" y="2863"/>
                <a:ext cx="272" cy="161"/>
              </a:xfrm>
              <a:custGeom>
                <a:avLst/>
                <a:gdLst>
                  <a:gd name="T0" fmla="*/ 139 w 272"/>
                  <a:gd name="T1" fmla="*/ 5 h 323"/>
                  <a:gd name="T2" fmla="*/ 142 w 272"/>
                  <a:gd name="T3" fmla="*/ 14 h 323"/>
                  <a:gd name="T4" fmla="*/ 272 w 272"/>
                  <a:gd name="T5" fmla="*/ 20 h 323"/>
                  <a:gd name="T6" fmla="*/ 272 w 272"/>
                  <a:gd name="T7" fmla="*/ 7 h 323"/>
                  <a:gd name="T8" fmla="*/ 270 w 272"/>
                  <a:gd name="T9" fmla="*/ 5 h 323"/>
                  <a:gd name="T10" fmla="*/ 262 w 272"/>
                  <a:gd name="T11" fmla="*/ 3 h 323"/>
                  <a:gd name="T12" fmla="*/ 251 w 272"/>
                  <a:gd name="T13" fmla="*/ 2 h 323"/>
                  <a:gd name="T14" fmla="*/ 233 w 272"/>
                  <a:gd name="T15" fmla="*/ 0 h 323"/>
                  <a:gd name="T16" fmla="*/ 231 w 272"/>
                  <a:gd name="T17" fmla="*/ 0 h 323"/>
                  <a:gd name="T18" fmla="*/ 228 w 272"/>
                  <a:gd name="T19" fmla="*/ 0 h 323"/>
                  <a:gd name="T20" fmla="*/ 225 w 272"/>
                  <a:gd name="T21" fmla="*/ 0 h 323"/>
                  <a:gd name="T22" fmla="*/ 220 w 272"/>
                  <a:gd name="T23" fmla="*/ 0 h 323"/>
                  <a:gd name="T24" fmla="*/ 132 w 272"/>
                  <a:gd name="T25" fmla="*/ 5 h 323"/>
                  <a:gd name="T26" fmla="*/ 45 w 272"/>
                  <a:gd name="T27" fmla="*/ 0 h 323"/>
                  <a:gd name="T28" fmla="*/ 42 w 272"/>
                  <a:gd name="T29" fmla="*/ 0 h 323"/>
                  <a:gd name="T30" fmla="*/ 39 w 272"/>
                  <a:gd name="T31" fmla="*/ 0 h 323"/>
                  <a:gd name="T32" fmla="*/ 35 w 272"/>
                  <a:gd name="T33" fmla="*/ 0 h 323"/>
                  <a:gd name="T34" fmla="*/ 32 w 272"/>
                  <a:gd name="T35" fmla="*/ 0 h 323"/>
                  <a:gd name="T36" fmla="*/ 19 w 272"/>
                  <a:gd name="T37" fmla="*/ 1 h 323"/>
                  <a:gd name="T38" fmla="*/ 11 w 272"/>
                  <a:gd name="T39" fmla="*/ 2 h 323"/>
                  <a:gd name="T40" fmla="*/ 5 w 272"/>
                  <a:gd name="T41" fmla="*/ 4 h 323"/>
                  <a:gd name="T42" fmla="*/ 0 w 272"/>
                  <a:gd name="T43" fmla="*/ 5 h 323"/>
                  <a:gd name="T44" fmla="*/ 139 w 272"/>
                  <a:gd name="T45" fmla="*/ 5 h 3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2"/>
                  <a:gd name="T70" fmla="*/ 0 h 323"/>
                  <a:gd name="T71" fmla="*/ 272 w 272"/>
                  <a:gd name="T72" fmla="*/ 323 h 3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2" h="323">
                    <a:moveTo>
                      <a:pt x="139" y="94"/>
                    </a:moveTo>
                    <a:lnTo>
                      <a:pt x="142" y="226"/>
                    </a:lnTo>
                    <a:lnTo>
                      <a:pt x="272" y="323"/>
                    </a:lnTo>
                    <a:lnTo>
                      <a:pt x="272" y="115"/>
                    </a:lnTo>
                    <a:lnTo>
                      <a:pt x="270" y="86"/>
                    </a:lnTo>
                    <a:lnTo>
                      <a:pt x="262" y="60"/>
                    </a:lnTo>
                    <a:lnTo>
                      <a:pt x="251" y="36"/>
                    </a:lnTo>
                    <a:lnTo>
                      <a:pt x="233" y="13"/>
                    </a:lnTo>
                    <a:lnTo>
                      <a:pt x="231" y="9"/>
                    </a:lnTo>
                    <a:lnTo>
                      <a:pt x="228" y="6"/>
                    </a:lnTo>
                    <a:lnTo>
                      <a:pt x="225" y="5"/>
                    </a:lnTo>
                    <a:lnTo>
                      <a:pt x="220" y="1"/>
                    </a:lnTo>
                    <a:lnTo>
                      <a:pt x="132" y="94"/>
                    </a:lnTo>
                    <a:lnTo>
                      <a:pt x="45" y="0"/>
                    </a:lnTo>
                    <a:lnTo>
                      <a:pt x="42" y="3"/>
                    </a:lnTo>
                    <a:lnTo>
                      <a:pt x="39" y="5"/>
                    </a:lnTo>
                    <a:lnTo>
                      <a:pt x="35" y="8"/>
                    </a:lnTo>
                    <a:lnTo>
                      <a:pt x="32" y="11"/>
                    </a:lnTo>
                    <a:lnTo>
                      <a:pt x="19" y="29"/>
                    </a:lnTo>
                    <a:lnTo>
                      <a:pt x="11" y="47"/>
                    </a:lnTo>
                    <a:lnTo>
                      <a:pt x="5" y="65"/>
                    </a:lnTo>
                    <a:lnTo>
                      <a:pt x="0" y="88"/>
                    </a:lnTo>
                    <a:lnTo>
                      <a:pt x="139" y="94"/>
                    </a:lnTo>
                    <a:close/>
                  </a:path>
                </a:pathLst>
              </a:custGeom>
              <a:solidFill>
                <a:srgbClr val="6882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8" name="Freeform 223"/>
              <p:cNvSpPr>
                <a:spLocks/>
              </p:cNvSpPr>
              <p:nvPr/>
            </p:nvSpPr>
            <p:spPr bwMode="auto">
              <a:xfrm>
                <a:off x="3777" y="2864"/>
                <a:ext cx="268" cy="159"/>
              </a:xfrm>
              <a:custGeom>
                <a:avLst/>
                <a:gdLst>
                  <a:gd name="T0" fmla="*/ 138 w 268"/>
                  <a:gd name="T1" fmla="*/ 6 h 318"/>
                  <a:gd name="T2" fmla="*/ 141 w 268"/>
                  <a:gd name="T3" fmla="*/ 14 h 318"/>
                  <a:gd name="T4" fmla="*/ 268 w 268"/>
                  <a:gd name="T5" fmla="*/ 20 h 318"/>
                  <a:gd name="T6" fmla="*/ 268 w 268"/>
                  <a:gd name="T7" fmla="*/ 7 h 318"/>
                  <a:gd name="T8" fmla="*/ 265 w 268"/>
                  <a:gd name="T9" fmla="*/ 6 h 318"/>
                  <a:gd name="T10" fmla="*/ 258 w 268"/>
                  <a:gd name="T11" fmla="*/ 4 h 318"/>
                  <a:gd name="T12" fmla="*/ 246 w 268"/>
                  <a:gd name="T13" fmla="*/ 3 h 318"/>
                  <a:gd name="T14" fmla="*/ 230 w 268"/>
                  <a:gd name="T15" fmla="*/ 1 h 318"/>
                  <a:gd name="T16" fmla="*/ 228 w 268"/>
                  <a:gd name="T17" fmla="*/ 1 h 318"/>
                  <a:gd name="T18" fmla="*/ 225 w 268"/>
                  <a:gd name="T19" fmla="*/ 1 h 318"/>
                  <a:gd name="T20" fmla="*/ 220 w 268"/>
                  <a:gd name="T21" fmla="*/ 1 h 318"/>
                  <a:gd name="T22" fmla="*/ 217 w 268"/>
                  <a:gd name="T23" fmla="*/ 1 h 318"/>
                  <a:gd name="T24" fmla="*/ 128 w 268"/>
                  <a:gd name="T25" fmla="*/ 6 h 318"/>
                  <a:gd name="T26" fmla="*/ 42 w 268"/>
                  <a:gd name="T27" fmla="*/ 0 h 318"/>
                  <a:gd name="T28" fmla="*/ 39 w 268"/>
                  <a:gd name="T29" fmla="*/ 1 h 318"/>
                  <a:gd name="T30" fmla="*/ 36 w 268"/>
                  <a:gd name="T31" fmla="*/ 1 h 318"/>
                  <a:gd name="T32" fmla="*/ 32 w 268"/>
                  <a:gd name="T33" fmla="*/ 1 h 318"/>
                  <a:gd name="T34" fmla="*/ 29 w 268"/>
                  <a:gd name="T35" fmla="*/ 1 h 318"/>
                  <a:gd name="T36" fmla="*/ 16 w 268"/>
                  <a:gd name="T37" fmla="*/ 2 h 318"/>
                  <a:gd name="T38" fmla="*/ 9 w 268"/>
                  <a:gd name="T39" fmla="*/ 3 h 318"/>
                  <a:gd name="T40" fmla="*/ 3 w 268"/>
                  <a:gd name="T41" fmla="*/ 4 h 318"/>
                  <a:gd name="T42" fmla="*/ 0 w 268"/>
                  <a:gd name="T43" fmla="*/ 6 h 318"/>
                  <a:gd name="T44" fmla="*/ 138 w 268"/>
                  <a:gd name="T45" fmla="*/ 6 h 3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318"/>
                  <a:gd name="T71" fmla="*/ 268 w 268"/>
                  <a:gd name="T72" fmla="*/ 318 h 3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318">
                    <a:moveTo>
                      <a:pt x="138" y="93"/>
                    </a:moveTo>
                    <a:lnTo>
                      <a:pt x="141" y="222"/>
                    </a:lnTo>
                    <a:lnTo>
                      <a:pt x="268" y="318"/>
                    </a:lnTo>
                    <a:lnTo>
                      <a:pt x="268" y="113"/>
                    </a:lnTo>
                    <a:lnTo>
                      <a:pt x="265" y="87"/>
                    </a:lnTo>
                    <a:lnTo>
                      <a:pt x="258" y="61"/>
                    </a:lnTo>
                    <a:lnTo>
                      <a:pt x="246" y="36"/>
                    </a:lnTo>
                    <a:lnTo>
                      <a:pt x="230" y="15"/>
                    </a:lnTo>
                    <a:lnTo>
                      <a:pt x="228" y="12"/>
                    </a:lnTo>
                    <a:lnTo>
                      <a:pt x="225" y="8"/>
                    </a:lnTo>
                    <a:lnTo>
                      <a:pt x="220" y="7"/>
                    </a:lnTo>
                    <a:lnTo>
                      <a:pt x="217" y="4"/>
                    </a:lnTo>
                    <a:lnTo>
                      <a:pt x="128" y="95"/>
                    </a:lnTo>
                    <a:lnTo>
                      <a:pt x="42" y="0"/>
                    </a:lnTo>
                    <a:lnTo>
                      <a:pt x="39" y="4"/>
                    </a:lnTo>
                    <a:lnTo>
                      <a:pt x="36" y="7"/>
                    </a:lnTo>
                    <a:lnTo>
                      <a:pt x="32" y="10"/>
                    </a:lnTo>
                    <a:lnTo>
                      <a:pt x="29" y="13"/>
                    </a:lnTo>
                    <a:lnTo>
                      <a:pt x="16" y="30"/>
                    </a:lnTo>
                    <a:lnTo>
                      <a:pt x="9" y="46"/>
                    </a:lnTo>
                    <a:lnTo>
                      <a:pt x="3" y="64"/>
                    </a:lnTo>
                    <a:lnTo>
                      <a:pt x="0" y="85"/>
                    </a:lnTo>
                    <a:lnTo>
                      <a:pt x="138" y="93"/>
                    </a:lnTo>
                    <a:close/>
                  </a:path>
                </a:pathLst>
              </a:custGeom>
              <a:solidFill>
                <a:srgbClr val="758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49" name="Freeform 224"/>
              <p:cNvSpPr>
                <a:spLocks/>
              </p:cNvSpPr>
              <p:nvPr/>
            </p:nvSpPr>
            <p:spPr bwMode="auto">
              <a:xfrm>
                <a:off x="3779" y="2864"/>
                <a:ext cx="265" cy="157"/>
              </a:xfrm>
              <a:custGeom>
                <a:avLst/>
                <a:gdLst>
                  <a:gd name="T0" fmla="*/ 137 w 265"/>
                  <a:gd name="T1" fmla="*/ 6 h 313"/>
                  <a:gd name="T2" fmla="*/ 140 w 265"/>
                  <a:gd name="T3" fmla="*/ 14 h 313"/>
                  <a:gd name="T4" fmla="*/ 265 w 265"/>
                  <a:gd name="T5" fmla="*/ 20 h 313"/>
                  <a:gd name="T6" fmla="*/ 265 w 265"/>
                  <a:gd name="T7" fmla="*/ 7 h 313"/>
                  <a:gd name="T8" fmla="*/ 262 w 265"/>
                  <a:gd name="T9" fmla="*/ 6 h 313"/>
                  <a:gd name="T10" fmla="*/ 254 w 265"/>
                  <a:gd name="T11" fmla="*/ 4 h 313"/>
                  <a:gd name="T12" fmla="*/ 243 w 265"/>
                  <a:gd name="T13" fmla="*/ 3 h 313"/>
                  <a:gd name="T14" fmla="*/ 227 w 265"/>
                  <a:gd name="T15" fmla="*/ 1 h 313"/>
                  <a:gd name="T16" fmla="*/ 224 w 265"/>
                  <a:gd name="T17" fmla="*/ 1 h 313"/>
                  <a:gd name="T18" fmla="*/ 221 w 265"/>
                  <a:gd name="T19" fmla="*/ 1 h 313"/>
                  <a:gd name="T20" fmla="*/ 218 w 265"/>
                  <a:gd name="T21" fmla="*/ 1 h 313"/>
                  <a:gd name="T22" fmla="*/ 215 w 265"/>
                  <a:gd name="T23" fmla="*/ 1 h 313"/>
                  <a:gd name="T24" fmla="*/ 126 w 265"/>
                  <a:gd name="T25" fmla="*/ 6 h 313"/>
                  <a:gd name="T26" fmla="*/ 40 w 265"/>
                  <a:gd name="T27" fmla="*/ 0 h 313"/>
                  <a:gd name="T28" fmla="*/ 37 w 265"/>
                  <a:gd name="T29" fmla="*/ 1 h 313"/>
                  <a:gd name="T30" fmla="*/ 34 w 265"/>
                  <a:gd name="T31" fmla="*/ 1 h 313"/>
                  <a:gd name="T32" fmla="*/ 32 w 265"/>
                  <a:gd name="T33" fmla="*/ 1 h 313"/>
                  <a:gd name="T34" fmla="*/ 29 w 265"/>
                  <a:gd name="T35" fmla="*/ 1 h 313"/>
                  <a:gd name="T36" fmla="*/ 16 w 265"/>
                  <a:gd name="T37" fmla="*/ 2 h 313"/>
                  <a:gd name="T38" fmla="*/ 7 w 265"/>
                  <a:gd name="T39" fmla="*/ 3 h 313"/>
                  <a:gd name="T40" fmla="*/ 3 w 265"/>
                  <a:gd name="T41" fmla="*/ 4 h 313"/>
                  <a:gd name="T42" fmla="*/ 0 w 265"/>
                  <a:gd name="T43" fmla="*/ 6 h 313"/>
                  <a:gd name="T44" fmla="*/ 137 w 265"/>
                  <a:gd name="T45" fmla="*/ 6 h 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5"/>
                  <a:gd name="T70" fmla="*/ 0 h 313"/>
                  <a:gd name="T71" fmla="*/ 265 w 265"/>
                  <a:gd name="T72" fmla="*/ 313 h 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5" h="313">
                    <a:moveTo>
                      <a:pt x="137" y="91"/>
                    </a:moveTo>
                    <a:lnTo>
                      <a:pt x="140" y="217"/>
                    </a:lnTo>
                    <a:lnTo>
                      <a:pt x="265" y="313"/>
                    </a:lnTo>
                    <a:lnTo>
                      <a:pt x="265" y="111"/>
                    </a:lnTo>
                    <a:lnTo>
                      <a:pt x="262" y="85"/>
                    </a:lnTo>
                    <a:lnTo>
                      <a:pt x="254" y="59"/>
                    </a:lnTo>
                    <a:lnTo>
                      <a:pt x="243" y="36"/>
                    </a:lnTo>
                    <a:lnTo>
                      <a:pt x="227" y="15"/>
                    </a:lnTo>
                    <a:lnTo>
                      <a:pt x="224" y="11"/>
                    </a:lnTo>
                    <a:lnTo>
                      <a:pt x="221" y="10"/>
                    </a:lnTo>
                    <a:lnTo>
                      <a:pt x="218" y="6"/>
                    </a:lnTo>
                    <a:lnTo>
                      <a:pt x="215" y="3"/>
                    </a:lnTo>
                    <a:lnTo>
                      <a:pt x="126" y="93"/>
                    </a:lnTo>
                    <a:lnTo>
                      <a:pt x="40" y="0"/>
                    </a:lnTo>
                    <a:lnTo>
                      <a:pt x="37" y="3"/>
                    </a:lnTo>
                    <a:lnTo>
                      <a:pt x="34" y="6"/>
                    </a:lnTo>
                    <a:lnTo>
                      <a:pt x="32" y="10"/>
                    </a:lnTo>
                    <a:lnTo>
                      <a:pt x="29" y="13"/>
                    </a:lnTo>
                    <a:lnTo>
                      <a:pt x="16" y="28"/>
                    </a:lnTo>
                    <a:lnTo>
                      <a:pt x="7" y="44"/>
                    </a:lnTo>
                    <a:lnTo>
                      <a:pt x="3" y="60"/>
                    </a:lnTo>
                    <a:lnTo>
                      <a:pt x="0" y="81"/>
                    </a:lnTo>
                    <a:lnTo>
                      <a:pt x="137" y="91"/>
                    </a:lnTo>
                    <a:close/>
                  </a:path>
                </a:pathLst>
              </a:custGeom>
              <a:solidFill>
                <a:srgbClr val="829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50" name="Freeform 225"/>
              <p:cNvSpPr>
                <a:spLocks/>
              </p:cNvSpPr>
              <p:nvPr/>
            </p:nvSpPr>
            <p:spPr bwMode="auto">
              <a:xfrm>
                <a:off x="3773" y="2947"/>
                <a:ext cx="75" cy="5"/>
              </a:xfrm>
              <a:custGeom>
                <a:avLst/>
                <a:gdLst>
                  <a:gd name="T0" fmla="*/ 3 w 75"/>
                  <a:gd name="T1" fmla="*/ 1 h 9"/>
                  <a:gd name="T2" fmla="*/ 0 w 75"/>
                  <a:gd name="T3" fmla="*/ 0 h 9"/>
                  <a:gd name="T4" fmla="*/ 75 w 75"/>
                  <a:gd name="T5" fmla="*/ 0 h 9"/>
                  <a:gd name="T6" fmla="*/ 75 w 75"/>
                  <a:gd name="T7" fmla="*/ 1 h 9"/>
                  <a:gd name="T8" fmla="*/ 3 w 75"/>
                  <a:gd name="T9" fmla="*/ 1 h 9"/>
                  <a:gd name="T10" fmla="*/ 0 60000 65536"/>
                  <a:gd name="T11" fmla="*/ 0 60000 65536"/>
                  <a:gd name="T12" fmla="*/ 0 60000 65536"/>
                  <a:gd name="T13" fmla="*/ 0 60000 65536"/>
                  <a:gd name="T14" fmla="*/ 0 60000 65536"/>
                  <a:gd name="T15" fmla="*/ 0 w 75"/>
                  <a:gd name="T16" fmla="*/ 0 h 9"/>
                  <a:gd name="T17" fmla="*/ 75 w 75"/>
                  <a:gd name="T18" fmla="*/ 9 h 9"/>
                </a:gdLst>
                <a:ahLst/>
                <a:cxnLst>
                  <a:cxn ang="T10">
                    <a:pos x="T0" y="T1"/>
                  </a:cxn>
                  <a:cxn ang="T11">
                    <a:pos x="T2" y="T3"/>
                  </a:cxn>
                  <a:cxn ang="T12">
                    <a:pos x="T4" y="T5"/>
                  </a:cxn>
                  <a:cxn ang="T13">
                    <a:pos x="T6" y="T7"/>
                  </a:cxn>
                  <a:cxn ang="T14">
                    <a:pos x="T8" y="T9"/>
                  </a:cxn>
                </a:cxnLst>
                <a:rect l="T15" t="T16" r="T17" b="T18"/>
                <a:pathLst>
                  <a:path w="75" h="9">
                    <a:moveTo>
                      <a:pt x="3" y="9"/>
                    </a:moveTo>
                    <a:lnTo>
                      <a:pt x="0" y="0"/>
                    </a:lnTo>
                    <a:lnTo>
                      <a:pt x="75" y="0"/>
                    </a:lnTo>
                    <a:lnTo>
                      <a:pt x="75" y="9"/>
                    </a:lnTo>
                    <a:lnTo>
                      <a:pt x="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551" name="Freeform 226"/>
              <p:cNvSpPr>
                <a:spLocks/>
              </p:cNvSpPr>
              <p:nvPr/>
            </p:nvSpPr>
            <p:spPr bwMode="auto">
              <a:xfrm>
                <a:off x="3782" y="2959"/>
                <a:ext cx="66" cy="5"/>
              </a:xfrm>
              <a:custGeom>
                <a:avLst/>
                <a:gdLst>
                  <a:gd name="T0" fmla="*/ 5 w 66"/>
                  <a:gd name="T1" fmla="*/ 1 h 10"/>
                  <a:gd name="T2" fmla="*/ 0 w 66"/>
                  <a:gd name="T3" fmla="*/ 0 h 10"/>
                  <a:gd name="T4" fmla="*/ 66 w 66"/>
                  <a:gd name="T5" fmla="*/ 0 h 10"/>
                  <a:gd name="T6" fmla="*/ 66 w 66"/>
                  <a:gd name="T7" fmla="*/ 1 h 10"/>
                  <a:gd name="T8" fmla="*/ 5 w 66"/>
                  <a:gd name="T9" fmla="*/ 1 h 10"/>
                  <a:gd name="T10" fmla="*/ 0 60000 65536"/>
                  <a:gd name="T11" fmla="*/ 0 60000 65536"/>
                  <a:gd name="T12" fmla="*/ 0 60000 65536"/>
                  <a:gd name="T13" fmla="*/ 0 60000 65536"/>
                  <a:gd name="T14" fmla="*/ 0 60000 65536"/>
                  <a:gd name="T15" fmla="*/ 0 w 66"/>
                  <a:gd name="T16" fmla="*/ 0 h 10"/>
                  <a:gd name="T17" fmla="*/ 66 w 66"/>
                  <a:gd name="T18" fmla="*/ 10 h 10"/>
                </a:gdLst>
                <a:ahLst/>
                <a:cxnLst>
                  <a:cxn ang="T10">
                    <a:pos x="T0" y="T1"/>
                  </a:cxn>
                  <a:cxn ang="T11">
                    <a:pos x="T2" y="T3"/>
                  </a:cxn>
                  <a:cxn ang="T12">
                    <a:pos x="T4" y="T5"/>
                  </a:cxn>
                  <a:cxn ang="T13">
                    <a:pos x="T6" y="T7"/>
                  </a:cxn>
                  <a:cxn ang="T14">
                    <a:pos x="T8" y="T9"/>
                  </a:cxn>
                </a:cxnLst>
                <a:rect l="T15" t="T16" r="T17" b="T18"/>
                <a:pathLst>
                  <a:path w="66" h="10">
                    <a:moveTo>
                      <a:pt x="5" y="10"/>
                    </a:moveTo>
                    <a:lnTo>
                      <a:pt x="0" y="0"/>
                    </a:lnTo>
                    <a:lnTo>
                      <a:pt x="66" y="0"/>
                    </a:lnTo>
                    <a:lnTo>
                      <a:pt x="66" y="10"/>
                    </a:lnTo>
                    <a:lnTo>
                      <a:pt x="5"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grpSp>
        <p:sp>
          <p:nvSpPr>
            <p:cNvPr id="8213" name="Rectangle 227"/>
            <p:cNvSpPr>
              <a:spLocks noChangeArrowheads="1"/>
            </p:cNvSpPr>
            <p:nvPr/>
          </p:nvSpPr>
          <p:spPr bwMode="auto">
            <a:xfrm>
              <a:off x="3789" y="2970"/>
              <a:ext cx="59"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14" name="Freeform 228"/>
            <p:cNvSpPr>
              <a:spLocks/>
            </p:cNvSpPr>
            <p:nvPr/>
          </p:nvSpPr>
          <p:spPr bwMode="auto">
            <a:xfrm>
              <a:off x="3782" y="2983"/>
              <a:ext cx="66" cy="5"/>
            </a:xfrm>
            <a:custGeom>
              <a:avLst/>
              <a:gdLst>
                <a:gd name="T0" fmla="*/ 0 w 66"/>
                <a:gd name="T1" fmla="*/ 1 h 10"/>
                <a:gd name="T2" fmla="*/ 4 w 66"/>
                <a:gd name="T3" fmla="*/ 0 h 10"/>
                <a:gd name="T4" fmla="*/ 66 w 66"/>
                <a:gd name="T5" fmla="*/ 0 h 10"/>
                <a:gd name="T6" fmla="*/ 66 w 66"/>
                <a:gd name="T7" fmla="*/ 1 h 10"/>
                <a:gd name="T8" fmla="*/ 0 w 66"/>
                <a:gd name="T9" fmla="*/ 1 h 10"/>
                <a:gd name="T10" fmla="*/ 0 60000 65536"/>
                <a:gd name="T11" fmla="*/ 0 60000 65536"/>
                <a:gd name="T12" fmla="*/ 0 60000 65536"/>
                <a:gd name="T13" fmla="*/ 0 60000 65536"/>
                <a:gd name="T14" fmla="*/ 0 60000 65536"/>
                <a:gd name="T15" fmla="*/ 0 w 66"/>
                <a:gd name="T16" fmla="*/ 0 h 10"/>
                <a:gd name="T17" fmla="*/ 66 w 66"/>
                <a:gd name="T18" fmla="*/ 10 h 10"/>
              </a:gdLst>
              <a:ahLst/>
              <a:cxnLst>
                <a:cxn ang="T10">
                  <a:pos x="T0" y="T1"/>
                </a:cxn>
                <a:cxn ang="T11">
                  <a:pos x="T2" y="T3"/>
                </a:cxn>
                <a:cxn ang="T12">
                  <a:pos x="T4" y="T5"/>
                </a:cxn>
                <a:cxn ang="T13">
                  <a:pos x="T6" y="T7"/>
                </a:cxn>
                <a:cxn ang="T14">
                  <a:pos x="T8" y="T9"/>
                </a:cxn>
              </a:cxnLst>
              <a:rect l="T15" t="T16" r="T17" b="T18"/>
              <a:pathLst>
                <a:path w="66" h="10">
                  <a:moveTo>
                    <a:pt x="0" y="10"/>
                  </a:moveTo>
                  <a:lnTo>
                    <a:pt x="4" y="0"/>
                  </a:lnTo>
                  <a:lnTo>
                    <a:pt x="66" y="0"/>
                  </a:lnTo>
                  <a:lnTo>
                    <a:pt x="66" y="10"/>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15" name="Freeform 229"/>
            <p:cNvSpPr>
              <a:spLocks/>
            </p:cNvSpPr>
            <p:nvPr/>
          </p:nvSpPr>
          <p:spPr bwMode="auto">
            <a:xfrm>
              <a:off x="3769" y="2994"/>
              <a:ext cx="79" cy="5"/>
            </a:xfrm>
            <a:custGeom>
              <a:avLst/>
              <a:gdLst>
                <a:gd name="T0" fmla="*/ 0 w 79"/>
                <a:gd name="T1" fmla="*/ 1 h 10"/>
                <a:gd name="T2" fmla="*/ 7 w 79"/>
                <a:gd name="T3" fmla="*/ 0 h 10"/>
                <a:gd name="T4" fmla="*/ 79 w 79"/>
                <a:gd name="T5" fmla="*/ 0 h 10"/>
                <a:gd name="T6" fmla="*/ 79 w 79"/>
                <a:gd name="T7" fmla="*/ 1 h 10"/>
                <a:gd name="T8" fmla="*/ 0 w 79"/>
                <a:gd name="T9" fmla="*/ 1 h 10"/>
                <a:gd name="T10" fmla="*/ 0 60000 65536"/>
                <a:gd name="T11" fmla="*/ 0 60000 65536"/>
                <a:gd name="T12" fmla="*/ 0 60000 65536"/>
                <a:gd name="T13" fmla="*/ 0 60000 65536"/>
                <a:gd name="T14" fmla="*/ 0 60000 65536"/>
                <a:gd name="T15" fmla="*/ 0 w 79"/>
                <a:gd name="T16" fmla="*/ 0 h 10"/>
                <a:gd name="T17" fmla="*/ 79 w 79"/>
                <a:gd name="T18" fmla="*/ 10 h 10"/>
              </a:gdLst>
              <a:ahLst/>
              <a:cxnLst>
                <a:cxn ang="T10">
                  <a:pos x="T0" y="T1"/>
                </a:cxn>
                <a:cxn ang="T11">
                  <a:pos x="T2" y="T3"/>
                </a:cxn>
                <a:cxn ang="T12">
                  <a:pos x="T4" y="T5"/>
                </a:cxn>
                <a:cxn ang="T13">
                  <a:pos x="T6" y="T7"/>
                </a:cxn>
                <a:cxn ang="T14">
                  <a:pos x="T8" y="T9"/>
                </a:cxn>
              </a:cxnLst>
              <a:rect l="T15" t="T16" r="T17" b="T18"/>
              <a:pathLst>
                <a:path w="79" h="10">
                  <a:moveTo>
                    <a:pt x="0" y="10"/>
                  </a:moveTo>
                  <a:lnTo>
                    <a:pt x="7" y="0"/>
                  </a:lnTo>
                  <a:lnTo>
                    <a:pt x="79" y="0"/>
                  </a:lnTo>
                  <a:lnTo>
                    <a:pt x="79" y="10"/>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16" name="Rectangle 230"/>
            <p:cNvSpPr>
              <a:spLocks noChangeArrowheads="1"/>
            </p:cNvSpPr>
            <p:nvPr/>
          </p:nvSpPr>
          <p:spPr bwMode="auto">
            <a:xfrm>
              <a:off x="3758" y="3006"/>
              <a:ext cx="9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17" name="Rectangle 231"/>
            <p:cNvSpPr>
              <a:spLocks noChangeArrowheads="1"/>
            </p:cNvSpPr>
            <p:nvPr/>
          </p:nvSpPr>
          <p:spPr bwMode="auto">
            <a:xfrm>
              <a:off x="3758" y="3018"/>
              <a:ext cx="90" cy="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18" name="Freeform 232"/>
            <p:cNvSpPr>
              <a:spLocks/>
            </p:cNvSpPr>
            <p:nvPr/>
          </p:nvSpPr>
          <p:spPr bwMode="auto">
            <a:xfrm>
              <a:off x="3883" y="2720"/>
              <a:ext cx="19" cy="12"/>
            </a:xfrm>
            <a:custGeom>
              <a:avLst/>
              <a:gdLst>
                <a:gd name="T0" fmla="*/ 19 w 19"/>
                <a:gd name="T1" fmla="*/ 1 h 23"/>
                <a:gd name="T2" fmla="*/ 17 w 19"/>
                <a:gd name="T3" fmla="*/ 2 h 23"/>
                <a:gd name="T4" fmla="*/ 16 w 19"/>
                <a:gd name="T5" fmla="*/ 2 h 23"/>
                <a:gd name="T6" fmla="*/ 13 w 19"/>
                <a:gd name="T7" fmla="*/ 2 h 23"/>
                <a:gd name="T8" fmla="*/ 9 w 19"/>
                <a:gd name="T9" fmla="*/ 2 h 23"/>
                <a:gd name="T10" fmla="*/ 6 w 19"/>
                <a:gd name="T11" fmla="*/ 2 h 23"/>
                <a:gd name="T12" fmla="*/ 3 w 19"/>
                <a:gd name="T13" fmla="*/ 2 h 23"/>
                <a:gd name="T14" fmla="*/ 1 w 19"/>
                <a:gd name="T15" fmla="*/ 2 h 23"/>
                <a:gd name="T16" fmla="*/ 0 w 19"/>
                <a:gd name="T17" fmla="*/ 1 h 23"/>
                <a:gd name="T18" fmla="*/ 1 w 19"/>
                <a:gd name="T19" fmla="*/ 1 h 23"/>
                <a:gd name="T20" fmla="*/ 3 w 19"/>
                <a:gd name="T21" fmla="*/ 1 h 23"/>
                <a:gd name="T22" fmla="*/ 6 w 19"/>
                <a:gd name="T23" fmla="*/ 1 h 23"/>
                <a:gd name="T24" fmla="*/ 9 w 19"/>
                <a:gd name="T25" fmla="*/ 0 h 23"/>
                <a:gd name="T26" fmla="*/ 13 w 19"/>
                <a:gd name="T27" fmla="*/ 1 h 23"/>
                <a:gd name="T28" fmla="*/ 16 w 19"/>
                <a:gd name="T29" fmla="*/ 1 h 23"/>
                <a:gd name="T30" fmla="*/ 17 w 19"/>
                <a:gd name="T31" fmla="*/ 1 h 23"/>
                <a:gd name="T32" fmla="*/ 19 w 19"/>
                <a:gd name="T33" fmla="*/ 1 h 23"/>
                <a:gd name="T34" fmla="*/ 19 w 19"/>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19" y="12"/>
                  </a:moveTo>
                  <a:lnTo>
                    <a:pt x="17" y="17"/>
                  </a:lnTo>
                  <a:lnTo>
                    <a:pt x="16" y="20"/>
                  </a:lnTo>
                  <a:lnTo>
                    <a:pt x="13" y="21"/>
                  </a:lnTo>
                  <a:lnTo>
                    <a:pt x="9" y="23"/>
                  </a:lnTo>
                  <a:lnTo>
                    <a:pt x="6" y="21"/>
                  </a:lnTo>
                  <a:lnTo>
                    <a:pt x="3" y="20"/>
                  </a:lnTo>
                  <a:lnTo>
                    <a:pt x="1" y="17"/>
                  </a:lnTo>
                  <a:lnTo>
                    <a:pt x="0" y="12"/>
                  </a:lnTo>
                  <a:lnTo>
                    <a:pt x="1" y="8"/>
                  </a:lnTo>
                  <a:lnTo>
                    <a:pt x="3" y="3"/>
                  </a:lnTo>
                  <a:lnTo>
                    <a:pt x="6" y="2"/>
                  </a:lnTo>
                  <a:lnTo>
                    <a:pt x="9" y="0"/>
                  </a:lnTo>
                  <a:lnTo>
                    <a:pt x="13" y="2"/>
                  </a:lnTo>
                  <a:lnTo>
                    <a:pt x="16" y="3"/>
                  </a:lnTo>
                  <a:lnTo>
                    <a:pt x="17" y="8"/>
                  </a:lnTo>
                  <a:lnTo>
                    <a:pt x="19"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19" name="Freeform 233"/>
            <p:cNvSpPr>
              <a:spLocks/>
            </p:cNvSpPr>
            <p:nvPr/>
          </p:nvSpPr>
          <p:spPr bwMode="auto">
            <a:xfrm>
              <a:off x="3731" y="2720"/>
              <a:ext cx="20" cy="12"/>
            </a:xfrm>
            <a:custGeom>
              <a:avLst/>
              <a:gdLst>
                <a:gd name="T0" fmla="*/ 20 w 20"/>
                <a:gd name="T1" fmla="*/ 1 h 23"/>
                <a:gd name="T2" fmla="*/ 19 w 20"/>
                <a:gd name="T3" fmla="*/ 2 h 23"/>
                <a:gd name="T4" fmla="*/ 17 w 20"/>
                <a:gd name="T5" fmla="*/ 2 h 23"/>
                <a:gd name="T6" fmla="*/ 14 w 20"/>
                <a:gd name="T7" fmla="*/ 2 h 23"/>
                <a:gd name="T8" fmla="*/ 10 w 20"/>
                <a:gd name="T9" fmla="*/ 2 h 23"/>
                <a:gd name="T10" fmla="*/ 6 w 20"/>
                <a:gd name="T11" fmla="*/ 2 h 23"/>
                <a:gd name="T12" fmla="*/ 3 w 20"/>
                <a:gd name="T13" fmla="*/ 2 h 23"/>
                <a:gd name="T14" fmla="*/ 1 w 20"/>
                <a:gd name="T15" fmla="*/ 2 h 23"/>
                <a:gd name="T16" fmla="*/ 0 w 20"/>
                <a:gd name="T17" fmla="*/ 1 h 23"/>
                <a:gd name="T18" fmla="*/ 1 w 20"/>
                <a:gd name="T19" fmla="*/ 1 h 23"/>
                <a:gd name="T20" fmla="*/ 3 w 20"/>
                <a:gd name="T21" fmla="*/ 1 h 23"/>
                <a:gd name="T22" fmla="*/ 6 w 20"/>
                <a:gd name="T23" fmla="*/ 1 h 23"/>
                <a:gd name="T24" fmla="*/ 10 w 20"/>
                <a:gd name="T25" fmla="*/ 0 h 23"/>
                <a:gd name="T26" fmla="*/ 14 w 20"/>
                <a:gd name="T27" fmla="*/ 1 h 23"/>
                <a:gd name="T28" fmla="*/ 17 w 20"/>
                <a:gd name="T29" fmla="*/ 1 h 23"/>
                <a:gd name="T30" fmla="*/ 19 w 20"/>
                <a:gd name="T31" fmla="*/ 1 h 23"/>
                <a:gd name="T32" fmla="*/ 20 w 20"/>
                <a:gd name="T33" fmla="*/ 1 h 23"/>
                <a:gd name="T34" fmla="*/ 20 w 2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20" y="12"/>
                  </a:moveTo>
                  <a:lnTo>
                    <a:pt x="19" y="17"/>
                  </a:lnTo>
                  <a:lnTo>
                    <a:pt x="17" y="20"/>
                  </a:lnTo>
                  <a:lnTo>
                    <a:pt x="14" y="21"/>
                  </a:lnTo>
                  <a:lnTo>
                    <a:pt x="10" y="23"/>
                  </a:lnTo>
                  <a:lnTo>
                    <a:pt x="6" y="21"/>
                  </a:lnTo>
                  <a:lnTo>
                    <a:pt x="3" y="20"/>
                  </a:lnTo>
                  <a:lnTo>
                    <a:pt x="1" y="17"/>
                  </a:lnTo>
                  <a:lnTo>
                    <a:pt x="0" y="12"/>
                  </a:lnTo>
                  <a:lnTo>
                    <a:pt x="1" y="8"/>
                  </a:lnTo>
                  <a:lnTo>
                    <a:pt x="3" y="3"/>
                  </a:lnTo>
                  <a:lnTo>
                    <a:pt x="6" y="2"/>
                  </a:lnTo>
                  <a:lnTo>
                    <a:pt x="10" y="0"/>
                  </a:lnTo>
                  <a:lnTo>
                    <a:pt x="14" y="2"/>
                  </a:lnTo>
                  <a:lnTo>
                    <a:pt x="17" y="3"/>
                  </a:lnTo>
                  <a:lnTo>
                    <a:pt x="19" y="8"/>
                  </a:lnTo>
                  <a:lnTo>
                    <a:pt x="2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0" name="Freeform 234"/>
            <p:cNvSpPr>
              <a:spLocks/>
            </p:cNvSpPr>
            <p:nvPr/>
          </p:nvSpPr>
          <p:spPr bwMode="auto">
            <a:xfrm>
              <a:off x="3673" y="2950"/>
              <a:ext cx="72" cy="41"/>
            </a:xfrm>
            <a:custGeom>
              <a:avLst/>
              <a:gdLst>
                <a:gd name="T0" fmla="*/ 36 w 72"/>
                <a:gd name="T1" fmla="*/ 0 h 82"/>
                <a:gd name="T2" fmla="*/ 51 w 72"/>
                <a:gd name="T3" fmla="*/ 1 h 82"/>
                <a:gd name="T4" fmla="*/ 62 w 72"/>
                <a:gd name="T5" fmla="*/ 1 h 82"/>
                <a:gd name="T6" fmla="*/ 70 w 72"/>
                <a:gd name="T7" fmla="*/ 2 h 82"/>
                <a:gd name="T8" fmla="*/ 72 w 72"/>
                <a:gd name="T9" fmla="*/ 3 h 82"/>
                <a:gd name="T10" fmla="*/ 70 w 72"/>
                <a:gd name="T11" fmla="*/ 4 h 82"/>
                <a:gd name="T12" fmla="*/ 62 w 72"/>
                <a:gd name="T13" fmla="*/ 5 h 82"/>
                <a:gd name="T14" fmla="*/ 51 w 72"/>
                <a:gd name="T15" fmla="*/ 5 h 82"/>
                <a:gd name="T16" fmla="*/ 36 w 72"/>
                <a:gd name="T17" fmla="*/ 6 h 82"/>
                <a:gd name="T18" fmla="*/ 22 w 72"/>
                <a:gd name="T19" fmla="*/ 5 h 82"/>
                <a:gd name="T20" fmla="*/ 10 w 72"/>
                <a:gd name="T21" fmla="*/ 5 h 82"/>
                <a:gd name="T22" fmla="*/ 3 w 72"/>
                <a:gd name="T23" fmla="*/ 4 h 82"/>
                <a:gd name="T24" fmla="*/ 0 w 72"/>
                <a:gd name="T25" fmla="*/ 3 h 82"/>
                <a:gd name="T26" fmla="*/ 3 w 72"/>
                <a:gd name="T27" fmla="*/ 2 h 82"/>
                <a:gd name="T28" fmla="*/ 10 w 72"/>
                <a:gd name="T29" fmla="*/ 1 h 82"/>
                <a:gd name="T30" fmla="*/ 22 w 72"/>
                <a:gd name="T31" fmla="*/ 1 h 82"/>
                <a:gd name="T32" fmla="*/ 36 w 72"/>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2"/>
                <a:gd name="T53" fmla="*/ 72 w 72"/>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2">
                  <a:moveTo>
                    <a:pt x="36" y="0"/>
                  </a:moveTo>
                  <a:lnTo>
                    <a:pt x="51" y="3"/>
                  </a:lnTo>
                  <a:lnTo>
                    <a:pt x="62" y="12"/>
                  </a:lnTo>
                  <a:lnTo>
                    <a:pt x="70" y="25"/>
                  </a:lnTo>
                  <a:lnTo>
                    <a:pt x="72" y="41"/>
                  </a:lnTo>
                  <a:lnTo>
                    <a:pt x="70" y="57"/>
                  </a:lnTo>
                  <a:lnTo>
                    <a:pt x="62" y="70"/>
                  </a:lnTo>
                  <a:lnTo>
                    <a:pt x="51" y="78"/>
                  </a:lnTo>
                  <a:lnTo>
                    <a:pt x="36" y="82"/>
                  </a:lnTo>
                  <a:lnTo>
                    <a:pt x="22" y="78"/>
                  </a:lnTo>
                  <a:lnTo>
                    <a:pt x="10" y="70"/>
                  </a:lnTo>
                  <a:lnTo>
                    <a:pt x="3" y="57"/>
                  </a:lnTo>
                  <a:lnTo>
                    <a:pt x="0" y="41"/>
                  </a:lnTo>
                  <a:lnTo>
                    <a:pt x="3" y="25"/>
                  </a:lnTo>
                  <a:lnTo>
                    <a:pt x="10" y="12"/>
                  </a:lnTo>
                  <a:lnTo>
                    <a:pt x="22" y="3"/>
                  </a:lnTo>
                  <a:lnTo>
                    <a:pt x="36" y="0"/>
                  </a:lnTo>
                  <a:close/>
                </a:path>
              </a:pathLst>
            </a:custGeom>
            <a:solidFill>
              <a:srgbClr val="BF3D6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1" name="Freeform 235"/>
            <p:cNvSpPr>
              <a:spLocks/>
            </p:cNvSpPr>
            <p:nvPr/>
          </p:nvSpPr>
          <p:spPr bwMode="auto">
            <a:xfrm>
              <a:off x="3675" y="2951"/>
              <a:ext cx="69" cy="39"/>
            </a:xfrm>
            <a:custGeom>
              <a:avLst/>
              <a:gdLst>
                <a:gd name="T0" fmla="*/ 34 w 69"/>
                <a:gd name="T1" fmla="*/ 0 h 78"/>
                <a:gd name="T2" fmla="*/ 47 w 69"/>
                <a:gd name="T3" fmla="*/ 1 h 78"/>
                <a:gd name="T4" fmla="*/ 59 w 69"/>
                <a:gd name="T5" fmla="*/ 1 h 78"/>
                <a:gd name="T6" fmla="*/ 66 w 69"/>
                <a:gd name="T7" fmla="*/ 2 h 78"/>
                <a:gd name="T8" fmla="*/ 69 w 69"/>
                <a:gd name="T9" fmla="*/ 3 h 78"/>
                <a:gd name="T10" fmla="*/ 66 w 69"/>
                <a:gd name="T11" fmla="*/ 4 h 78"/>
                <a:gd name="T12" fmla="*/ 59 w 69"/>
                <a:gd name="T13" fmla="*/ 5 h 78"/>
                <a:gd name="T14" fmla="*/ 47 w 69"/>
                <a:gd name="T15" fmla="*/ 5 h 78"/>
                <a:gd name="T16" fmla="*/ 34 w 69"/>
                <a:gd name="T17" fmla="*/ 5 h 78"/>
                <a:gd name="T18" fmla="*/ 21 w 69"/>
                <a:gd name="T19" fmla="*/ 5 h 78"/>
                <a:gd name="T20" fmla="*/ 10 w 69"/>
                <a:gd name="T21" fmla="*/ 5 h 78"/>
                <a:gd name="T22" fmla="*/ 2 w 69"/>
                <a:gd name="T23" fmla="*/ 4 h 78"/>
                <a:gd name="T24" fmla="*/ 0 w 69"/>
                <a:gd name="T25" fmla="*/ 3 h 78"/>
                <a:gd name="T26" fmla="*/ 2 w 69"/>
                <a:gd name="T27" fmla="*/ 2 h 78"/>
                <a:gd name="T28" fmla="*/ 10 w 69"/>
                <a:gd name="T29" fmla="*/ 1 h 78"/>
                <a:gd name="T30" fmla="*/ 21 w 69"/>
                <a:gd name="T31" fmla="*/ 1 h 78"/>
                <a:gd name="T32" fmla="*/ 34 w 6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8"/>
                <a:gd name="T53" fmla="*/ 69 w 6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8">
                  <a:moveTo>
                    <a:pt x="34" y="0"/>
                  </a:moveTo>
                  <a:lnTo>
                    <a:pt x="47" y="3"/>
                  </a:lnTo>
                  <a:lnTo>
                    <a:pt x="59" y="11"/>
                  </a:lnTo>
                  <a:lnTo>
                    <a:pt x="66" y="23"/>
                  </a:lnTo>
                  <a:lnTo>
                    <a:pt x="69" y="39"/>
                  </a:lnTo>
                  <a:lnTo>
                    <a:pt x="66" y="54"/>
                  </a:lnTo>
                  <a:lnTo>
                    <a:pt x="59" y="67"/>
                  </a:lnTo>
                  <a:lnTo>
                    <a:pt x="47" y="75"/>
                  </a:lnTo>
                  <a:lnTo>
                    <a:pt x="34" y="78"/>
                  </a:lnTo>
                  <a:lnTo>
                    <a:pt x="21" y="75"/>
                  </a:lnTo>
                  <a:lnTo>
                    <a:pt x="10" y="67"/>
                  </a:lnTo>
                  <a:lnTo>
                    <a:pt x="2" y="54"/>
                  </a:lnTo>
                  <a:lnTo>
                    <a:pt x="0" y="39"/>
                  </a:lnTo>
                  <a:lnTo>
                    <a:pt x="2" y="23"/>
                  </a:lnTo>
                  <a:lnTo>
                    <a:pt x="10" y="11"/>
                  </a:lnTo>
                  <a:lnTo>
                    <a:pt x="21" y="3"/>
                  </a:lnTo>
                  <a:lnTo>
                    <a:pt x="34" y="0"/>
                  </a:lnTo>
                  <a:close/>
                </a:path>
              </a:pathLst>
            </a:custGeom>
            <a:solidFill>
              <a:srgbClr val="C64F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2" name="Freeform 236"/>
            <p:cNvSpPr>
              <a:spLocks/>
            </p:cNvSpPr>
            <p:nvPr/>
          </p:nvSpPr>
          <p:spPr bwMode="auto">
            <a:xfrm>
              <a:off x="3677" y="2952"/>
              <a:ext cx="66" cy="36"/>
            </a:xfrm>
            <a:custGeom>
              <a:avLst/>
              <a:gdLst>
                <a:gd name="T0" fmla="*/ 32 w 66"/>
                <a:gd name="T1" fmla="*/ 0 h 74"/>
                <a:gd name="T2" fmla="*/ 45 w 66"/>
                <a:gd name="T3" fmla="*/ 0 h 74"/>
                <a:gd name="T4" fmla="*/ 55 w 66"/>
                <a:gd name="T5" fmla="*/ 0 h 74"/>
                <a:gd name="T6" fmla="*/ 63 w 66"/>
                <a:gd name="T7" fmla="*/ 1 h 74"/>
                <a:gd name="T8" fmla="*/ 66 w 66"/>
                <a:gd name="T9" fmla="*/ 2 h 74"/>
                <a:gd name="T10" fmla="*/ 63 w 66"/>
                <a:gd name="T11" fmla="*/ 3 h 74"/>
                <a:gd name="T12" fmla="*/ 55 w 66"/>
                <a:gd name="T13" fmla="*/ 3 h 74"/>
                <a:gd name="T14" fmla="*/ 45 w 66"/>
                <a:gd name="T15" fmla="*/ 4 h 74"/>
                <a:gd name="T16" fmla="*/ 32 w 66"/>
                <a:gd name="T17" fmla="*/ 4 h 74"/>
                <a:gd name="T18" fmla="*/ 21 w 66"/>
                <a:gd name="T19" fmla="*/ 4 h 74"/>
                <a:gd name="T20" fmla="*/ 11 w 66"/>
                <a:gd name="T21" fmla="*/ 3 h 74"/>
                <a:gd name="T22" fmla="*/ 3 w 66"/>
                <a:gd name="T23" fmla="*/ 3 h 74"/>
                <a:gd name="T24" fmla="*/ 0 w 66"/>
                <a:gd name="T25" fmla="*/ 2 h 74"/>
                <a:gd name="T26" fmla="*/ 3 w 66"/>
                <a:gd name="T27" fmla="*/ 1 h 74"/>
                <a:gd name="T28" fmla="*/ 11 w 66"/>
                <a:gd name="T29" fmla="*/ 0 h 74"/>
                <a:gd name="T30" fmla="*/ 21 w 66"/>
                <a:gd name="T31" fmla="*/ 0 h 74"/>
                <a:gd name="T32" fmla="*/ 32 w 66"/>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4"/>
                <a:gd name="T53" fmla="*/ 66 w 66"/>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4">
                  <a:moveTo>
                    <a:pt x="32" y="0"/>
                  </a:moveTo>
                  <a:lnTo>
                    <a:pt x="45" y="4"/>
                  </a:lnTo>
                  <a:lnTo>
                    <a:pt x="55" y="10"/>
                  </a:lnTo>
                  <a:lnTo>
                    <a:pt x="63" y="22"/>
                  </a:lnTo>
                  <a:lnTo>
                    <a:pt x="66" y="36"/>
                  </a:lnTo>
                  <a:lnTo>
                    <a:pt x="63" y="51"/>
                  </a:lnTo>
                  <a:lnTo>
                    <a:pt x="55" y="62"/>
                  </a:lnTo>
                  <a:lnTo>
                    <a:pt x="45" y="71"/>
                  </a:lnTo>
                  <a:lnTo>
                    <a:pt x="32" y="74"/>
                  </a:lnTo>
                  <a:lnTo>
                    <a:pt x="21" y="71"/>
                  </a:lnTo>
                  <a:lnTo>
                    <a:pt x="11" y="62"/>
                  </a:lnTo>
                  <a:lnTo>
                    <a:pt x="3" y="51"/>
                  </a:lnTo>
                  <a:lnTo>
                    <a:pt x="0" y="36"/>
                  </a:lnTo>
                  <a:lnTo>
                    <a:pt x="3" y="22"/>
                  </a:lnTo>
                  <a:lnTo>
                    <a:pt x="11" y="10"/>
                  </a:lnTo>
                  <a:lnTo>
                    <a:pt x="21" y="4"/>
                  </a:lnTo>
                  <a:lnTo>
                    <a:pt x="32" y="0"/>
                  </a:lnTo>
                  <a:close/>
                </a:path>
              </a:pathLst>
            </a:custGeom>
            <a:solidFill>
              <a:srgbClr val="D160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3" name="Freeform 237"/>
            <p:cNvSpPr>
              <a:spLocks/>
            </p:cNvSpPr>
            <p:nvPr/>
          </p:nvSpPr>
          <p:spPr bwMode="auto">
            <a:xfrm>
              <a:off x="3679" y="2953"/>
              <a:ext cx="62" cy="34"/>
            </a:xfrm>
            <a:custGeom>
              <a:avLst/>
              <a:gdLst>
                <a:gd name="T0" fmla="*/ 32 w 62"/>
                <a:gd name="T1" fmla="*/ 0 h 69"/>
                <a:gd name="T2" fmla="*/ 43 w 62"/>
                <a:gd name="T3" fmla="*/ 0 h 69"/>
                <a:gd name="T4" fmla="*/ 53 w 62"/>
                <a:gd name="T5" fmla="*/ 0 h 69"/>
                <a:gd name="T6" fmla="*/ 59 w 62"/>
                <a:gd name="T7" fmla="*/ 1 h 69"/>
                <a:gd name="T8" fmla="*/ 62 w 62"/>
                <a:gd name="T9" fmla="*/ 2 h 69"/>
                <a:gd name="T10" fmla="*/ 59 w 62"/>
                <a:gd name="T11" fmla="*/ 2 h 69"/>
                <a:gd name="T12" fmla="*/ 53 w 62"/>
                <a:gd name="T13" fmla="*/ 3 h 69"/>
                <a:gd name="T14" fmla="*/ 43 w 62"/>
                <a:gd name="T15" fmla="*/ 4 h 69"/>
                <a:gd name="T16" fmla="*/ 32 w 62"/>
                <a:gd name="T17" fmla="*/ 4 h 69"/>
                <a:gd name="T18" fmla="*/ 20 w 62"/>
                <a:gd name="T19" fmla="*/ 4 h 69"/>
                <a:gd name="T20" fmla="*/ 10 w 62"/>
                <a:gd name="T21" fmla="*/ 3 h 69"/>
                <a:gd name="T22" fmla="*/ 3 w 62"/>
                <a:gd name="T23" fmla="*/ 2 h 69"/>
                <a:gd name="T24" fmla="*/ 0 w 62"/>
                <a:gd name="T25" fmla="*/ 2 h 69"/>
                <a:gd name="T26" fmla="*/ 3 w 62"/>
                <a:gd name="T27" fmla="*/ 1 h 69"/>
                <a:gd name="T28" fmla="*/ 10 w 62"/>
                <a:gd name="T29" fmla="*/ 0 h 69"/>
                <a:gd name="T30" fmla="*/ 20 w 62"/>
                <a:gd name="T31" fmla="*/ 0 h 69"/>
                <a:gd name="T32" fmla="*/ 32 w 62"/>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9"/>
                <a:gd name="T53" fmla="*/ 62 w 62"/>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9">
                  <a:moveTo>
                    <a:pt x="32" y="0"/>
                  </a:moveTo>
                  <a:lnTo>
                    <a:pt x="43" y="3"/>
                  </a:lnTo>
                  <a:lnTo>
                    <a:pt x="53" y="10"/>
                  </a:lnTo>
                  <a:lnTo>
                    <a:pt x="59" y="21"/>
                  </a:lnTo>
                  <a:lnTo>
                    <a:pt x="62" y="34"/>
                  </a:lnTo>
                  <a:lnTo>
                    <a:pt x="59" y="47"/>
                  </a:lnTo>
                  <a:lnTo>
                    <a:pt x="53" y="59"/>
                  </a:lnTo>
                  <a:lnTo>
                    <a:pt x="43" y="65"/>
                  </a:lnTo>
                  <a:lnTo>
                    <a:pt x="32" y="69"/>
                  </a:lnTo>
                  <a:lnTo>
                    <a:pt x="20" y="65"/>
                  </a:lnTo>
                  <a:lnTo>
                    <a:pt x="10" y="59"/>
                  </a:lnTo>
                  <a:lnTo>
                    <a:pt x="3" y="47"/>
                  </a:lnTo>
                  <a:lnTo>
                    <a:pt x="0" y="34"/>
                  </a:lnTo>
                  <a:lnTo>
                    <a:pt x="3" y="21"/>
                  </a:lnTo>
                  <a:lnTo>
                    <a:pt x="10" y="10"/>
                  </a:lnTo>
                  <a:lnTo>
                    <a:pt x="20" y="3"/>
                  </a:lnTo>
                  <a:lnTo>
                    <a:pt x="32" y="0"/>
                  </a:lnTo>
                  <a:close/>
                </a:path>
              </a:pathLst>
            </a:custGeom>
            <a:solidFill>
              <a:srgbClr val="DB75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4" name="Freeform 238"/>
            <p:cNvSpPr>
              <a:spLocks/>
            </p:cNvSpPr>
            <p:nvPr/>
          </p:nvSpPr>
          <p:spPr bwMode="auto">
            <a:xfrm>
              <a:off x="3682" y="2953"/>
              <a:ext cx="58" cy="32"/>
            </a:xfrm>
            <a:custGeom>
              <a:avLst/>
              <a:gdLst>
                <a:gd name="T0" fmla="*/ 29 w 58"/>
                <a:gd name="T1" fmla="*/ 0 h 63"/>
                <a:gd name="T2" fmla="*/ 40 w 58"/>
                <a:gd name="T3" fmla="*/ 1 h 63"/>
                <a:gd name="T4" fmla="*/ 49 w 58"/>
                <a:gd name="T5" fmla="*/ 1 h 63"/>
                <a:gd name="T6" fmla="*/ 55 w 58"/>
                <a:gd name="T7" fmla="*/ 2 h 63"/>
                <a:gd name="T8" fmla="*/ 58 w 58"/>
                <a:gd name="T9" fmla="*/ 2 h 63"/>
                <a:gd name="T10" fmla="*/ 55 w 58"/>
                <a:gd name="T11" fmla="*/ 3 h 63"/>
                <a:gd name="T12" fmla="*/ 49 w 58"/>
                <a:gd name="T13" fmla="*/ 4 h 63"/>
                <a:gd name="T14" fmla="*/ 40 w 58"/>
                <a:gd name="T15" fmla="*/ 4 h 63"/>
                <a:gd name="T16" fmla="*/ 29 w 58"/>
                <a:gd name="T17" fmla="*/ 4 h 63"/>
                <a:gd name="T18" fmla="*/ 17 w 58"/>
                <a:gd name="T19" fmla="*/ 4 h 63"/>
                <a:gd name="T20" fmla="*/ 8 w 58"/>
                <a:gd name="T21" fmla="*/ 4 h 63"/>
                <a:gd name="T22" fmla="*/ 3 w 58"/>
                <a:gd name="T23" fmla="*/ 3 h 63"/>
                <a:gd name="T24" fmla="*/ 0 w 58"/>
                <a:gd name="T25" fmla="*/ 2 h 63"/>
                <a:gd name="T26" fmla="*/ 3 w 58"/>
                <a:gd name="T27" fmla="*/ 2 h 63"/>
                <a:gd name="T28" fmla="*/ 8 w 58"/>
                <a:gd name="T29" fmla="*/ 1 h 63"/>
                <a:gd name="T30" fmla="*/ 17 w 58"/>
                <a:gd name="T31" fmla="*/ 1 h 63"/>
                <a:gd name="T32" fmla="*/ 29 w 5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3"/>
                <a:gd name="T53" fmla="*/ 58 w 5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3">
                  <a:moveTo>
                    <a:pt x="29" y="0"/>
                  </a:moveTo>
                  <a:lnTo>
                    <a:pt x="40" y="3"/>
                  </a:lnTo>
                  <a:lnTo>
                    <a:pt x="49" y="9"/>
                  </a:lnTo>
                  <a:lnTo>
                    <a:pt x="55" y="19"/>
                  </a:lnTo>
                  <a:lnTo>
                    <a:pt x="58" y="32"/>
                  </a:lnTo>
                  <a:lnTo>
                    <a:pt x="55" y="45"/>
                  </a:lnTo>
                  <a:lnTo>
                    <a:pt x="49" y="55"/>
                  </a:lnTo>
                  <a:lnTo>
                    <a:pt x="40" y="62"/>
                  </a:lnTo>
                  <a:lnTo>
                    <a:pt x="29" y="63"/>
                  </a:lnTo>
                  <a:lnTo>
                    <a:pt x="17" y="62"/>
                  </a:lnTo>
                  <a:lnTo>
                    <a:pt x="8" y="55"/>
                  </a:lnTo>
                  <a:lnTo>
                    <a:pt x="3" y="45"/>
                  </a:lnTo>
                  <a:lnTo>
                    <a:pt x="0" y="32"/>
                  </a:lnTo>
                  <a:lnTo>
                    <a:pt x="3" y="19"/>
                  </a:lnTo>
                  <a:lnTo>
                    <a:pt x="8" y="9"/>
                  </a:lnTo>
                  <a:lnTo>
                    <a:pt x="17" y="3"/>
                  </a:lnTo>
                  <a:lnTo>
                    <a:pt x="29" y="0"/>
                  </a:lnTo>
                  <a:close/>
                </a:path>
              </a:pathLst>
            </a:custGeom>
            <a:solidFill>
              <a:srgbClr val="E284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5" name="Freeform 239"/>
            <p:cNvSpPr>
              <a:spLocks/>
            </p:cNvSpPr>
            <p:nvPr/>
          </p:nvSpPr>
          <p:spPr bwMode="auto">
            <a:xfrm>
              <a:off x="3685" y="2954"/>
              <a:ext cx="53" cy="30"/>
            </a:xfrm>
            <a:custGeom>
              <a:avLst/>
              <a:gdLst>
                <a:gd name="T0" fmla="*/ 26 w 53"/>
                <a:gd name="T1" fmla="*/ 0 h 61"/>
                <a:gd name="T2" fmla="*/ 36 w 53"/>
                <a:gd name="T3" fmla="*/ 0 h 61"/>
                <a:gd name="T4" fmla="*/ 45 w 53"/>
                <a:gd name="T5" fmla="*/ 0 h 61"/>
                <a:gd name="T6" fmla="*/ 50 w 53"/>
                <a:gd name="T7" fmla="*/ 1 h 61"/>
                <a:gd name="T8" fmla="*/ 53 w 53"/>
                <a:gd name="T9" fmla="*/ 1 h 61"/>
                <a:gd name="T10" fmla="*/ 50 w 53"/>
                <a:gd name="T11" fmla="*/ 2 h 61"/>
                <a:gd name="T12" fmla="*/ 45 w 53"/>
                <a:gd name="T13" fmla="*/ 3 h 61"/>
                <a:gd name="T14" fmla="*/ 36 w 53"/>
                <a:gd name="T15" fmla="*/ 3 h 61"/>
                <a:gd name="T16" fmla="*/ 26 w 53"/>
                <a:gd name="T17" fmla="*/ 3 h 61"/>
                <a:gd name="T18" fmla="*/ 16 w 53"/>
                <a:gd name="T19" fmla="*/ 3 h 61"/>
                <a:gd name="T20" fmla="*/ 7 w 53"/>
                <a:gd name="T21" fmla="*/ 3 h 61"/>
                <a:gd name="T22" fmla="*/ 1 w 53"/>
                <a:gd name="T23" fmla="*/ 2 h 61"/>
                <a:gd name="T24" fmla="*/ 0 w 53"/>
                <a:gd name="T25" fmla="*/ 1 h 61"/>
                <a:gd name="T26" fmla="*/ 1 w 53"/>
                <a:gd name="T27" fmla="*/ 1 h 61"/>
                <a:gd name="T28" fmla="*/ 7 w 53"/>
                <a:gd name="T29" fmla="*/ 0 h 61"/>
                <a:gd name="T30" fmla="*/ 16 w 53"/>
                <a:gd name="T31" fmla="*/ 0 h 61"/>
                <a:gd name="T32" fmla="*/ 26 w 53"/>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61"/>
                <a:gd name="T53" fmla="*/ 53 w 53"/>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61">
                  <a:moveTo>
                    <a:pt x="26" y="0"/>
                  </a:moveTo>
                  <a:lnTo>
                    <a:pt x="36" y="2"/>
                  </a:lnTo>
                  <a:lnTo>
                    <a:pt x="45" y="8"/>
                  </a:lnTo>
                  <a:lnTo>
                    <a:pt x="50" y="18"/>
                  </a:lnTo>
                  <a:lnTo>
                    <a:pt x="53" y="30"/>
                  </a:lnTo>
                  <a:lnTo>
                    <a:pt x="50" y="41"/>
                  </a:lnTo>
                  <a:lnTo>
                    <a:pt x="45" y="51"/>
                  </a:lnTo>
                  <a:lnTo>
                    <a:pt x="36" y="57"/>
                  </a:lnTo>
                  <a:lnTo>
                    <a:pt x="26" y="61"/>
                  </a:lnTo>
                  <a:lnTo>
                    <a:pt x="16" y="57"/>
                  </a:lnTo>
                  <a:lnTo>
                    <a:pt x="7" y="51"/>
                  </a:lnTo>
                  <a:lnTo>
                    <a:pt x="1" y="41"/>
                  </a:lnTo>
                  <a:lnTo>
                    <a:pt x="0" y="30"/>
                  </a:lnTo>
                  <a:lnTo>
                    <a:pt x="1" y="18"/>
                  </a:lnTo>
                  <a:lnTo>
                    <a:pt x="7" y="8"/>
                  </a:lnTo>
                  <a:lnTo>
                    <a:pt x="16" y="2"/>
                  </a:lnTo>
                  <a:lnTo>
                    <a:pt x="26" y="0"/>
                  </a:lnTo>
                  <a:close/>
                </a:path>
              </a:pathLst>
            </a:custGeom>
            <a:solidFill>
              <a:srgbClr val="ED99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6" name="Freeform 240"/>
            <p:cNvSpPr>
              <a:spLocks/>
            </p:cNvSpPr>
            <p:nvPr/>
          </p:nvSpPr>
          <p:spPr bwMode="auto">
            <a:xfrm>
              <a:off x="3686" y="2955"/>
              <a:ext cx="51" cy="28"/>
            </a:xfrm>
            <a:custGeom>
              <a:avLst/>
              <a:gdLst>
                <a:gd name="T0" fmla="*/ 25 w 51"/>
                <a:gd name="T1" fmla="*/ 0 h 55"/>
                <a:gd name="T2" fmla="*/ 35 w 51"/>
                <a:gd name="T3" fmla="*/ 1 h 55"/>
                <a:gd name="T4" fmla="*/ 44 w 51"/>
                <a:gd name="T5" fmla="*/ 1 h 55"/>
                <a:gd name="T6" fmla="*/ 49 w 51"/>
                <a:gd name="T7" fmla="*/ 1 h 55"/>
                <a:gd name="T8" fmla="*/ 51 w 51"/>
                <a:gd name="T9" fmla="*/ 2 h 55"/>
                <a:gd name="T10" fmla="*/ 49 w 51"/>
                <a:gd name="T11" fmla="*/ 3 h 55"/>
                <a:gd name="T12" fmla="*/ 44 w 51"/>
                <a:gd name="T13" fmla="*/ 3 h 55"/>
                <a:gd name="T14" fmla="*/ 35 w 51"/>
                <a:gd name="T15" fmla="*/ 4 h 55"/>
                <a:gd name="T16" fmla="*/ 25 w 51"/>
                <a:gd name="T17" fmla="*/ 4 h 55"/>
                <a:gd name="T18" fmla="*/ 16 w 51"/>
                <a:gd name="T19" fmla="*/ 4 h 55"/>
                <a:gd name="T20" fmla="*/ 7 w 51"/>
                <a:gd name="T21" fmla="*/ 3 h 55"/>
                <a:gd name="T22" fmla="*/ 2 w 51"/>
                <a:gd name="T23" fmla="*/ 3 h 55"/>
                <a:gd name="T24" fmla="*/ 0 w 51"/>
                <a:gd name="T25" fmla="*/ 2 h 55"/>
                <a:gd name="T26" fmla="*/ 2 w 51"/>
                <a:gd name="T27" fmla="*/ 1 h 55"/>
                <a:gd name="T28" fmla="*/ 7 w 51"/>
                <a:gd name="T29" fmla="*/ 1 h 55"/>
                <a:gd name="T30" fmla="*/ 16 w 51"/>
                <a:gd name="T31" fmla="*/ 1 h 55"/>
                <a:gd name="T32" fmla="*/ 25 w 51"/>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5"/>
                <a:gd name="T53" fmla="*/ 51 w 51"/>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5">
                  <a:moveTo>
                    <a:pt x="25" y="0"/>
                  </a:moveTo>
                  <a:lnTo>
                    <a:pt x="35" y="2"/>
                  </a:lnTo>
                  <a:lnTo>
                    <a:pt x="44" y="8"/>
                  </a:lnTo>
                  <a:lnTo>
                    <a:pt x="49" y="16"/>
                  </a:lnTo>
                  <a:lnTo>
                    <a:pt x="51" y="28"/>
                  </a:lnTo>
                  <a:lnTo>
                    <a:pt x="49" y="37"/>
                  </a:lnTo>
                  <a:lnTo>
                    <a:pt x="44" y="47"/>
                  </a:lnTo>
                  <a:lnTo>
                    <a:pt x="35" y="54"/>
                  </a:lnTo>
                  <a:lnTo>
                    <a:pt x="25" y="55"/>
                  </a:lnTo>
                  <a:lnTo>
                    <a:pt x="16" y="54"/>
                  </a:lnTo>
                  <a:lnTo>
                    <a:pt x="7" y="47"/>
                  </a:lnTo>
                  <a:lnTo>
                    <a:pt x="2" y="37"/>
                  </a:lnTo>
                  <a:lnTo>
                    <a:pt x="0" y="28"/>
                  </a:lnTo>
                  <a:lnTo>
                    <a:pt x="2" y="16"/>
                  </a:lnTo>
                  <a:lnTo>
                    <a:pt x="7" y="8"/>
                  </a:lnTo>
                  <a:lnTo>
                    <a:pt x="16" y="2"/>
                  </a:lnTo>
                  <a:lnTo>
                    <a:pt x="25" y="0"/>
                  </a:lnTo>
                  <a:close/>
                </a:path>
              </a:pathLst>
            </a:custGeom>
            <a:solidFill>
              <a:srgbClr val="F4A8C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7" name="Freeform 241"/>
            <p:cNvSpPr>
              <a:spLocks/>
            </p:cNvSpPr>
            <p:nvPr/>
          </p:nvSpPr>
          <p:spPr bwMode="auto">
            <a:xfrm>
              <a:off x="3689" y="2956"/>
              <a:ext cx="45" cy="25"/>
            </a:xfrm>
            <a:custGeom>
              <a:avLst/>
              <a:gdLst>
                <a:gd name="T0" fmla="*/ 23 w 45"/>
                <a:gd name="T1" fmla="*/ 0 h 50"/>
                <a:gd name="T2" fmla="*/ 32 w 45"/>
                <a:gd name="T3" fmla="*/ 1 h 50"/>
                <a:gd name="T4" fmla="*/ 39 w 45"/>
                <a:gd name="T5" fmla="*/ 1 h 50"/>
                <a:gd name="T6" fmla="*/ 43 w 45"/>
                <a:gd name="T7" fmla="*/ 1 h 50"/>
                <a:gd name="T8" fmla="*/ 45 w 45"/>
                <a:gd name="T9" fmla="*/ 2 h 50"/>
                <a:gd name="T10" fmla="*/ 43 w 45"/>
                <a:gd name="T11" fmla="*/ 3 h 50"/>
                <a:gd name="T12" fmla="*/ 39 w 45"/>
                <a:gd name="T13" fmla="*/ 3 h 50"/>
                <a:gd name="T14" fmla="*/ 32 w 45"/>
                <a:gd name="T15" fmla="*/ 3 h 50"/>
                <a:gd name="T16" fmla="*/ 23 w 45"/>
                <a:gd name="T17" fmla="*/ 4 h 50"/>
                <a:gd name="T18" fmla="*/ 14 w 45"/>
                <a:gd name="T19" fmla="*/ 3 h 50"/>
                <a:gd name="T20" fmla="*/ 7 w 45"/>
                <a:gd name="T21" fmla="*/ 3 h 50"/>
                <a:gd name="T22" fmla="*/ 1 w 45"/>
                <a:gd name="T23" fmla="*/ 3 h 50"/>
                <a:gd name="T24" fmla="*/ 0 w 45"/>
                <a:gd name="T25" fmla="*/ 2 h 50"/>
                <a:gd name="T26" fmla="*/ 1 w 45"/>
                <a:gd name="T27" fmla="*/ 1 h 50"/>
                <a:gd name="T28" fmla="*/ 7 w 45"/>
                <a:gd name="T29" fmla="*/ 1 h 50"/>
                <a:gd name="T30" fmla="*/ 14 w 45"/>
                <a:gd name="T31" fmla="*/ 1 h 50"/>
                <a:gd name="T32" fmla="*/ 23 w 45"/>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50"/>
                <a:gd name="T53" fmla="*/ 45 w 45"/>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50">
                  <a:moveTo>
                    <a:pt x="23" y="0"/>
                  </a:moveTo>
                  <a:lnTo>
                    <a:pt x="32" y="1"/>
                  </a:lnTo>
                  <a:lnTo>
                    <a:pt x="39" y="8"/>
                  </a:lnTo>
                  <a:lnTo>
                    <a:pt x="43" y="16"/>
                  </a:lnTo>
                  <a:lnTo>
                    <a:pt x="45" y="26"/>
                  </a:lnTo>
                  <a:lnTo>
                    <a:pt x="43" y="35"/>
                  </a:lnTo>
                  <a:lnTo>
                    <a:pt x="39" y="42"/>
                  </a:lnTo>
                  <a:lnTo>
                    <a:pt x="32" y="48"/>
                  </a:lnTo>
                  <a:lnTo>
                    <a:pt x="23" y="50"/>
                  </a:lnTo>
                  <a:lnTo>
                    <a:pt x="14" y="48"/>
                  </a:lnTo>
                  <a:lnTo>
                    <a:pt x="7" y="42"/>
                  </a:lnTo>
                  <a:lnTo>
                    <a:pt x="1" y="35"/>
                  </a:lnTo>
                  <a:lnTo>
                    <a:pt x="0" y="26"/>
                  </a:lnTo>
                  <a:lnTo>
                    <a:pt x="1" y="16"/>
                  </a:lnTo>
                  <a:lnTo>
                    <a:pt x="7" y="8"/>
                  </a:lnTo>
                  <a:lnTo>
                    <a:pt x="14" y="1"/>
                  </a:lnTo>
                  <a:lnTo>
                    <a:pt x="23" y="0"/>
                  </a:lnTo>
                  <a:close/>
                </a:path>
              </a:pathLst>
            </a:custGeom>
            <a:solidFill>
              <a:srgbClr val="FFBAD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8" name="Freeform 242"/>
            <p:cNvSpPr>
              <a:spLocks/>
            </p:cNvSpPr>
            <p:nvPr/>
          </p:nvSpPr>
          <p:spPr bwMode="auto">
            <a:xfrm>
              <a:off x="3936" y="2631"/>
              <a:ext cx="54" cy="12"/>
            </a:xfrm>
            <a:custGeom>
              <a:avLst/>
              <a:gdLst>
                <a:gd name="T0" fmla="*/ 54 w 54"/>
                <a:gd name="T1" fmla="*/ 1 h 25"/>
                <a:gd name="T2" fmla="*/ 51 w 54"/>
                <a:gd name="T3" fmla="*/ 1 h 25"/>
                <a:gd name="T4" fmla="*/ 42 w 54"/>
                <a:gd name="T5" fmla="*/ 0 h 25"/>
                <a:gd name="T6" fmla="*/ 31 w 54"/>
                <a:gd name="T7" fmla="*/ 0 h 25"/>
                <a:gd name="T8" fmla="*/ 18 w 54"/>
                <a:gd name="T9" fmla="*/ 0 h 25"/>
                <a:gd name="T10" fmla="*/ 8 w 54"/>
                <a:gd name="T11" fmla="*/ 0 h 25"/>
                <a:gd name="T12" fmla="*/ 2 w 54"/>
                <a:gd name="T13" fmla="*/ 0 h 25"/>
                <a:gd name="T14" fmla="*/ 0 w 54"/>
                <a:gd name="T15" fmla="*/ 0 h 25"/>
                <a:gd name="T16" fmla="*/ 3 w 54"/>
                <a:gd name="T17" fmla="*/ 0 h 25"/>
                <a:gd name="T18" fmla="*/ 12 w 54"/>
                <a:gd name="T19" fmla="*/ 0 h 25"/>
                <a:gd name="T20" fmla="*/ 22 w 54"/>
                <a:gd name="T21" fmla="*/ 0 h 25"/>
                <a:gd name="T22" fmla="*/ 32 w 54"/>
                <a:gd name="T23" fmla="*/ 0 h 25"/>
                <a:gd name="T24" fmla="*/ 40 w 54"/>
                <a:gd name="T25" fmla="*/ 1 h 25"/>
                <a:gd name="T26" fmla="*/ 45 w 54"/>
                <a:gd name="T27" fmla="*/ 1 h 25"/>
                <a:gd name="T28" fmla="*/ 50 w 54"/>
                <a:gd name="T29" fmla="*/ 1 h 25"/>
                <a:gd name="T30" fmla="*/ 54 w 54"/>
                <a:gd name="T31" fmla="*/ 1 h 25"/>
                <a:gd name="T32" fmla="*/ 54 w 5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5"/>
                <a:gd name="T53" fmla="*/ 54 w 5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5">
                  <a:moveTo>
                    <a:pt x="54" y="20"/>
                  </a:moveTo>
                  <a:lnTo>
                    <a:pt x="51" y="17"/>
                  </a:lnTo>
                  <a:lnTo>
                    <a:pt x="42" y="10"/>
                  </a:lnTo>
                  <a:lnTo>
                    <a:pt x="31" y="5"/>
                  </a:lnTo>
                  <a:lnTo>
                    <a:pt x="18" y="2"/>
                  </a:lnTo>
                  <a:lnTo>
                    <a:pt x="8" y="2"/>
                  </a:lnTo>
                  <a:lnTo>
                    <a:pt x="2" y="0"/>
                  </a:lnTo>
                  <a:lnTo>
                    <a:pt x="0" y="0"/>
                  </a:lnTo>
                  <a:lnTo>
                    <a:pt x="3" y="4"/>
                  </a:lnTo>
                  <a:lnTo>
                    <a:pt x="12" y="7"/>
                  </a:lnTo>
                  <a:lnTo>
                    <a:pt x="22" y="10"/>
                  </a:lnTo>
                  <a:lnTo>
                    <a:pt x="32" y="14"/>
                  </a:lnTo>
                  <a:lnTo>
                    <a:pt x="40" y="20"/>
                  </a:lnTo>
                  <a:lnTo>
                    <a:pt x="45" y="25"/>
                  </a:lnTo>
                  <a:lnTo>
                    <a:pt x="50" y="25"/>
                  </a:lnTo>
                  <a:lnTo>
                    <a:pt x="54" y="23"/>
                  </a:lnTo>
                  <a:lnTo>
                    <a:pt x="54" y="20"/>
                  </a:lnTo>
                  <a:close/>
                </a:path>
              </a:pathLst>
            </a:custGeom>
            <a:solidFill>
              <a:srgbClr val="FFDD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29" name="Freeform 243"/>
            <p:cNvSpPr>
              <a:spLocks/>
            </p:cNvSpPr>
            <p:nvPr/>
          </p:nvSpPr>
          <p:spPr bwMode="auto">
            <a:xfrm>
              <a:off x="3867" y="2636"/>
              <a:ext cx="49" cy="8"/>
            </a:xfrm>
            <a:custGeom>
              <a:avLst/>
              <a:gdLst>
                <a:gd name="T0" fmla="*/ 46 w 49"/>
                <a:gd name="T1" fmla="*/ 0 h 17"/>
                <a:gd name="T2" fmla="*/ 45 w 49"/>
                <a:gd name="T3" fmla="*/ 0 h 17"/>
                <a:gd name="T4" fmla="*/ 41 w 49"/>
                <a:gd name="T5" fmla="*/ 0 h 17"/>
                <a:gd name="T6" fmla="*/ 35 w 49"/>
                <a:gd name="T7" fmla="*/ 0 h 17"/>
                <a:gd name="T8" fmla="*/ 26 w 49"/>
                <a:gd name="T9" fmla="*/ 0 h 17"/>
                <a:gd name="T10" fmla="*/ 16 w 49"/>
                <a:gd name="T11" fmla="*/ 0 h 17"/>
                <a:gd name="T12" fmla="*/ 9 w 49"/>
                <a:gd name="T13" fmla="*/ 0 h 17"/>
                <a:gd name="T14" fmla="*/ 3 w 49"/>
                <a:gd name="T15" fmla="*/ 0 h 17"/>
                <a:gd name="T16" fmla="*/ 0 w 49"/>
                <a:gd name="T17" fmla="*/ 0 h 17"/>
                <a:gd name="T18" fmla="*/ 3 w 49"/>
                <a:gd name="T19" fmla="*/ 0 h 17"/>
                <a:gd name="T20" fmla="*/ 9 w 49"/>
                <a:gd name="T21" fmla="*/ 0 h 17"/>
                <a:gd name="T22" fmla="*/ 19 w 49"/>
                <a:gd name="T23" fmla="*/ 0 h 17"/>
                <a:gd name="T24" fmla="*/ 30 w 49"/>
                <a:gd name="T25" fmla="*/ 0 h 17"/>
                <a:gd name="T26" fmla="*/ 41 w 49"/>
                <a:gd name="T27" fmla="*/ 1 h 17"/>
                <a:gd name="T28" fmla="*/ 48 w 49"/>
                <a:gd name="T29" fmla="*/ 0 h 17"/>
                <a:gd name="T30" fmla="*/ 49 w 49"/>
                <a:gd name="T31" fmla="*/ 0 h 17"/>
                <a:gd name="T32" fmla="*/ 46 w 49"/>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46" y="7"/>
                  </a:moveTo>
                  <a:lnTo>
                    <a:pt x="45" y="8"/>
                  </a:lnTo>
                  <a:lnTo>
                    <a:pt x="41" y="10"/>
                  </a:lnTo>
                  <a:lnTo>
                    <a:pt x="35" y="10"/>
                  </a:lnTo>
                  <a:lnTo>
                    <a:pt x="26" y="5"/>
                  </a:lnTo>
                  <a:lnTo>
                    <a:pt x="16" y="0"/>
                  </a:lnTo>
                  <a:lnTo>
                    <a:pt x="9" y="0"/>
                  </a:lnTo>
                  <a:lnTo>
                    <a:pt x="3" y="0"/>
                  </a:lnTo>
                  <a:lnTo>
                    <a:pt x="0" y="0"/>
                  </a:lnTo>
                  <a:lnTo>
                    <a:pt x="3" y="2"/>
                  </a:lnTo>
                  <a:lnTo>
                    <a:pt x="9" y="5"/>
                  </a:lnTo>
                  <a:lnTo>
                    <a:pt x="19" y="8"/>
                  </a:lnTo>
                  <a:lnTo>
                    <a:pt x="30" y="15"/>
                  </a:lnTo>
                  <a:lnTo>
                    <a:pt x="41" y="17"/>
                  </a:lnTo>
                  <a:lnTo>
                    <a:pt x="48" y="13"/>
                  </a:lnTo>
                  <a:lnTo>
                    <a:pt x="49" y="8"/>
                  </a:lnTo>
                  <a:lnTo>
                    <a:pt x="46" y="7"/>
                  </a:lnTo>
                  <a:close/>
                </a:path>
              </a:pathLst>
            </a:custGeom>
            <a:solidFill>
              <a:srgbClr val="FFDD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30" name="Freeform 244"/>
            <p:cNvSpPr>
              <a:spLocks/>
            </p:cNvSpPr>
            <p:nvPr/>
          </p:nvSpPr>
          <p:spPr bwMode="auto">
            <a:xfrm>
              <a:off x="3688" y="2953"/>
              <a:ext cx="50" cy="26"/>
            </a:xfrm>
            <a:custGeom>
              <a:avLst/>
              <a:gdLst>
                <a:gd name="T0" fmla="*/ 44 w 50"/>
                <a:gd name="T1" fmla="*/ 3 h 52"/>
                <a:gd name="T2" fmla="*/ 42 w 50"/>
                <a:gd name="T3" fmla="*/ 2 h 52"/>
                <a:gd name="T4" fmla="*/ 36 w 50"/>
                <a:gd name="T5" fmla="*/ 2 h 52"/>
                <a:gd name="T6" fmla="*/ 27 w 50"/>
                <a:gd name="T7" fmla="*/ 1 h 52"/>
                <a:gd name="T8" fmla="*/ 17 w 50"/>
                <a:gd name="T9" fmla="*/ 1 h 52"/>
                <a:gd name="T10" fmla="*/ 13 w 50"/>
                <a:gd name="T11" fmla="*/ 1 h 52"/>
                <a:gd name="T12" fmla="*/ 8 w 50"/>
                <a:gd name="T13" fmla="*/ 1 h 52"/>
                <a:gd name="T14" fmla="*/ 4 w 50"/>
                <a:gd name="T15" fmla="*/ 1 h 52"/>
                <a:gd name="T16" fmla="*/ 0 w 50"/>
                <a:gd name="T17" fmla="*/ 2 h 52"/>
                <a:gd name="T18" fmla="*/ 4 w 50"/>
                <a:gd name="T19" fmla="*/ 1 h 52"/>
                <a:gd name="T20" fmla="*/ 10 w 50"/>
                <a:gd name="T21" fmla="*/ 1 h 52"/>
                <a:gd name="T22" fmla="*/ 15 w 50"/>
                <a:gd name="T23" fmla="*/ 1 h 52"/>
                <a:gd name="T24" fmla="*/ 24 w 50"/>
                <a:gd name="T25" fmla="*/ 0 h 52"/>
                <a:gd name="T26" fmla="*/ 34 w 50"/>
                <a:gd name="T27" fmla="*/ 1 h 52"/>
                <a:gd name="T28" fmla="*/ 43 w 50"/>
                <a:gd name="T29" fmla="*/ 1 h 52"/>
                <a:gd name="T30" fmla="*/ 49 w 50"/>
                <a:gd name="T31" fmla="*/ 2 h 52"/>
                <a:gd name="T32" fmla="*/ 50 w 50"/>
                <a:gd name="T33" fmla="*/ 2 h 52"/>
                <a:gd name="T34" fmla="*/ 50 w 50"/>
                <a:gd name="T35" fmla="*/ 3 h 52"/>
                <a:gd name="T36" fmla="*/ 49 w 50"/>
                <a:gd name="T37" fmla="*/ 3 h 52"/>
                <a:gd name="T38" fmla="*/ 46 w 50"/>
                <a:gd name="T39" fmla="*/ 3 h 52"/>
                <a:gd name="T40" fmla="*/ 42 w 50"/>
                <a:gd name="T41" fmla="*/ 4 h 52"/>
                <a:gd name="T42" fmla="*/ 43 w 50"/>
                <a:gd name="T43" fmla="*/ 4 h 52"/>
                <a:gd name="T44" fmla="*/ 43 w 50"/>
                <a:gd name="T45" fmla="*/ 3 h 52"/>
                <a:gd name="T46" fmla="*/ 44 w 50"/>
                <a:gd name="T47" fmla="*/ 3 h 52"/>
                <a:gd name="T48" fmla="*/ 44 w 50"/>
                <a:gd name="T49" fmla="*/ 3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2"/>
                <a:gd name="T77" fmla="*/ 50 w 5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2">
                  <a:moveTo>
                    <a:pt x="44" y="40"/>
                  </a:moveTo>
                  <a:lnTo>
                    <a:pt x="42" y="29"/>
                  </a:lnTo>
                  <a:lnTo>
                    <a:pt x="36" y="19"/>
                  </a:lnTo>
                  <a:lnTo>
                    <a:pt x="27" y="13"/>
                  </a:lnTo>
                  <a:lnTo>
                    <a:pt x="17" y="9"/>
                  </a:lnTo>
                  <a:lnTo>
                    <a:pt x="13" y="9"/>
                  </a:lnTo>
                  <a:lnTo>
                    <a:pt x="8" y="11"/>
                  </a:lnTo>
                  <a:lnTo>
                    <a:pt x="4" y="14"/>
                  </a:lnTo>
                  <a:lnTo>
                    <a:pt x="0" y="18"/>
                  </a:lnTo>
                  <a:lnTo>
                    <a:pt x="4" y="11"/>
                  </a:lnTo>
                  <a:lnTo>
                    <a:pt x="10" y="5"/>
                  </a:lnTo>
                  <a:lnTo>
                    <a:pt x="15" y="1"/>
                  </a:lnTo>
                  <a:lnTo>
                    <a:pt x="24" y="0"/>
                  </a:lnTo>
                  <a:lnTo>
                    <a:pt x="34" y="3"/>
                  </a:lnTo>
                  <a:lnTo>
                    <a:pt x="43" y="9"/>
                  </a:lnTo>
                  <a:lnTo>
                    <a:pt x="49" y="19"/>
                  </a:lnTo>
                  <a:lnTo>
                    <a:pt x="50" y="31"/>
                  </a:lnTo>
                  <a:lnTo>
                    <a:pt x="50" y="37"/>
                  </a:lnTo>
                  <a:lnTo>
                    <a:pt x="49" y="42"/>
                  </a:lnTo>
                  <a:lnTo>
                    <a:pt x="46" y="47"/>
                  </a:lnTo>
                  <a:lnTo>
                    <a:pt x="42" y="52"/>
                  </a:lnTo>
                  <a:lnTo>
                    <a:pt x="43" y="49"/>
                  </a:lnTo>
                  <a:lnTo>
                    <a:pt x="43" y="45"/>
                  </a:lnTo>
                  <a:lnTo>
                    <a:pt x="44" y="44"/>
                  </a:lnTo>
                  <a:lnTo>
                    <a:pt x="44" y="40"/>
                  </a:lnTo>
                  <a:close/>
                </a:path>
              </a:pathLst>
            </a:custGeom>
            <a:solidFill>
              <a:srgbClr val="FFDD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31" name="Freeform 245"/>
            <p:cNvSpPr>
              <a:spLocks/>
            </p:cNvSpPr>
            <p:nvPr/>
          </p:nvSpPr>
          <p:spPr bwMode="auto">
            <a:xfrm>
              <a:off x="3816" y="2861"/>
              <a:ext cx="89" cy="50"/>
            </a:xfrm>
            <a:custGeom>
              <a:avLst/>
              <a:gdLst>
                <a:gd name="T0" fmla="*/ 2 w 89"/>
                <a:gd name="T1" fmla="*/ 0 h 100"/>
                <a:gd name="T2" fmla="*/ 6 w 89"/>
                <a:gd name="T3" fmla="*/ 1 h 100"/>
                <a:gd name="T4" fmla="*/ 16 w 89"/>
                <a:gd name="T5" fmla="*/ 2 h 100"/>
                <a:gd name="T6" fmla="*/ 32 w 89"/>
                <a:gd name="T7" fmla="*/ 2 h 100"/>
                <a:gd name="T8" fmla="*/ 50 w 89"/>
                <a:gd name="T9" fmla="*/ 4 h 100"/>
                <a:gd name="T10" fmla="*/ 65 w 89"/>
                <a:gd name="T11" fmla="*/ 5 h 100"/>
                <a:gd name="T12" fmla="*/ 80 w 89"/>
                <a:gd name="T13" fmla="*/ 6 h 100"/>
                <a:gd name="T14" fmla="*/ 87 w 89"/>
                <a:gd name="T15" fmla="*/ 6 h 100"/>
                <a:gd name="T16" fmla="*/ 89 w 89"/>
                <a:gd name="T17" fmla="*/ 7 h 100"/>
                <a:gd name="T18" fmla="*/ 81 w 89"/>
                <a:gd name="T19" fmla="*/ 7 h 100"/>
                <a:gd name="T20" fmla="*/ 70 w 89"/>
                <a:gd name="T21" fmla="*/ 6 h 100"/>
                <a:gd name="T22" fmla="*/ 55 w 89"/>
                <a:gd name="T23" fmla="*/ 5 h 100"/>
                <a:gd name="T24" fmla="*/ 41 w 89"/>
                <a:gd name="T25" fmla="*/ 4 h 100"/>
                <a:gd name="T26" fmla="*/ 25 w 89"/>
                <a:gd name="T27" fmla="*/ 3 h 100"/>
                <a:gd name="T28" fmla="*/ 12 w 89"/>
                <a:gd name="T29" fmla="*/ 2 h 100"/>
                <a:gd name="T30" fmla="*/ 3 w 89"/>
                <a:gd name="T31" fmla="*/ 2 h 100"/>
                <a:gd name="T32" fmla="*/ 0 w 89"/>
                <a:gd name="T33" fmla="*/ 1 h 100"/>
                <a:gd name="T34" fmla="*/ 0 w 89"/>
                <a:gd name="T35" fmla="*/ 1 h 100"/>
                <a:gd name="T36" fmla="*/ 2 w 89"/>
                <a:gd name="T37" fmla="*/ 1 h 100"/>
                <a:gd name="T38" fmla="*/ 2 w 89"/>
                <a:gd name="T39" fmla="*/ 1 h 100"/>
                <a:gd name="T40" fmla="*/ 2 w 89"/>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00"/>
                <a:gd name="T65" fmla="*/ 89 w 89"/>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00">
                  <a:moveTo>
                    <a:pt x="2" y="0"/>
                  </a:moveTo>
                  <a:lnTo>
                    <a:pt x="6" y="5"/>
                  </a:lnTo>
                  <a:lnTo>
                    <a:pt x="16" y="17"/>
                  </a:lnTo>
                  <a:lnTo>
                    <a:pt x="32" y="31"/>
                  </a:lnTo>
                  <a:lnTo>
                    <a:pt x="50" y="49"/>
                  </a:lnTo>
                  <a:lnTo>
                    <a:pt x="65" y="69"/>
                  </a:lnTo>
                  <a:lnTo>
                    <a:pt x="80" y="84"/>
                  </a:lnTo>
                  <a:lnTo>
                    <a:pt x="87" y="95"/>
                  </a:lnTo>
                  <a:lnTo>
                    <a:pt x="89" y="100"/>
                  </a:lnTo>
                  <a:lnTo>
                    <a:pt x="81" y="97"/>
                  </a:lnTo>
                  <a:lnTo>
                    <a:pt x="70" y="87"/>
                  </a:lnTo>
                  <a:lnTo>
                    <a:pt x="55" y="74"/>
                  </a:lnTo>
                  <a:lnTo>
                    <a:pt x="41" y="57"/>
                  </a:lnTo>
                  <a:lnTo>
                    <a:pt x="25" y="43"/>
                  </a:lnTo>
                  <a:lnTo>
                    <a:pt x="12" y="28"/>
                  </a:lnTo>
                  <a:lnTo>
                    <a:pt x="3" y="17"/>
                  </a:lnTo>
                  <a:lnTo>
                    <a:pt x="0" y="12"/>
                  </a:lnTo>
                  <a:lnTo>
                    <a:pt x="0" y="7"/>
                  </a:lnTo>
                  <a:lnTo>
                    <a:pt x="2" y="4"/>
                  </a:lnTo>
                  <a:lnTo>
                    <a:pt x="2" y="2"/>
                  </a:lnTo>
                  <a:lnTo>
                    <a:pt x="2" y="0"/>
                  </a:lnTo>
                  <a:close/>
                </a:path>
              </a:pathLst>
            </a:custGeom>
            <a:solidFill>
              <a:srgbClr val="BAD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32" name="Freeform 246"/>
            <p:cNvSpPr>
              <a:spLocks/>
            </p:cNvSpPr>
            <p:nvPr/>
          </p:nvSpPr>
          <p:spPr bwMode="auto">
            <a:xfrm>
              <a:off x="4002" y="2864"/>
              <a:ext cx="46" cy="66"/>
            </a:xfrm>
            <a:custGeom>
              <a:avLst/>
              <a:gdLst>
                <a:gd name="T0" fmla="*/ 0 w 46"/>
                <a:gd name="T1" fmla="*/ 0 h 132"/>
                <a:gd name="T2" fmla="*/ 5 w 46"/>
                <a:gd name="T3" fmla="*/ 1 h 132"/>
                <a:gd name="T4" fmla="*/ 18 w 46"/>
                <a:gd name="T5" fmla="*/ 2 h 132"/>
                <a:gd name="T6" fmla="*/ 33 w 46"/>
                <a:gd name="T7" fmla="*/ 3 h 132"/>
                <a:gd name="T8" fmla="*/ 42 w 46"/>
                <a:gd name="T9" fmla="*/ 5 h 132"/>
                <a:gd name="T10" fmla="*/ 44 w 46"/>
                <a:gd name="T11" fmla="*/ 7 h 132"/>
                <a:gd name="T12" fmla="*/ 46 w 46"/>
                <a:gd name="T13" fmla="*/ 8 h 132"/>
                <a:gd name="T14" fmla="*/ 46 w 46"/>
                <a:gd name="T15" fmla="*/ 9 h 132"/>
                <a:gd name="T16" fmla="*/ 44 w 46"/>
                <a:gd name="T17" fmla="*/ 8 h 132"/>
                <a:gd name="T18" fmla="*/ 42 w 46"/>
                <a:gd name="T19" fmla="*/ 7 h 132"/>
                <a:gd name="T20" fmla="*/ 37 w 46"/>
                <a:gd name="T21" fmla="*/ 6 h 132"/>
                <a:gd name="T22" fmla="*/ 30 w 46"/>
                <a:gd name="T23" fmla="*/ 4 h 132"/>
                <a:gd name="T24" fmla="*/ 20 w 46"/>
                <a:gd name="T25" fmla="*/ 3 h 132"/>
                <a:gd name="T26" fmla="*/ 10 w 46"/>
                <a:gd name="T27" fmla="*/ 2 h 132"/>
                <a:gd name="T28" fmla="*/ 4 w 46"/>
                <a:gd name="T29" fmla="*/ 1 h 132"/>
                <a:gd name="T30" fmla="*/ 1 w 46"/>
                <a:gd name="T31" fmla="*/ 1 h 132"/>
                <a:gd name="T32" fmla="*/ 0 w 46"/>
                <a:gd name="T33" fmla="*/ 0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32"/>
                <a:gd name="T53" fmla="*/ 46 w 46"/>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32">
                  <a:moveTo>
                    <a:pt x="0" y="0"/>
                  </a:moveTo>
                  <a:lnTo>
                    <a:pt x="5" y="7"/>
                  </a:lnTo>
                  <a:lnTo>
                    <a:pt x="18" y="21"/>
                  </a:lnTo>
                  <a:lnTo>
                    <a:pt x="33" y="44"/>
                  </a:lnTo>
                  <a:lnTo>
                    <a:pt x="42" y="74"/>
                  </a:lnTo>
                  <a:lnTo>
                    <a:pt x="44" y="101"/>
                  </a:lnTo>
                  <a:lnTo>
                    <a:pt x="46" y="123"/>
                  </a:lnTo>
                  <a:lnTo>
                    <a:pt x="46" y="132"/>
                  </a:lnTo>
                  <a:lnTo>
                    <a:pt x="44" y="127"/>
                  </a:lnTo>
                  <a:lnTo>
                    <a:pt x="42" y="108"/>
                  </a:lnTo>
                  <a:lnTo>
                    <a:pt x="37" y="85"/>
                  </a:lnTo>
                  <a:lnTo>
                    <a:pt x="30" y="61"/>
                  </a:lnTo>
                  <a:lnTo>
                    <a:pt x="20" y="41"/>
                  </a:lnTo>
                  <a:lnTo>
                    <a:pt x="10" y="26"/>
                  </a:lnTo>
                  <a:lnTo>
                    <a:pt x="4" y="13"/>
                  </a:lnTo>
                  <a:lnTo>
                    <a:pt x="1" y="4"/>
                  </a:lnTo>
                  <a:lnTo>
                    <a:pt x="0" y="0"/>
                  </a:lnTo>
                  <a:close/>
                </a:path>
              </a:pathLst>
            </a:custGeom>
            <a:solidFill>
              <a:srgbClr val="BADD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33" name="Freeform 247"/>
            <p:cNvSpPr>
              <a:spLocks/>
            </p:cNvSpPr>
            <p:nvPr/>
          </p:nvSpPr>
          <p:spPr bwMode="auto">
            <a:xfrm>
              <a:off x="3890" y="2833"/>
              <a:ext cx="32" cy="58"/>
            </a:xfrm>
            <a:custGeom>
              <a:avLst/>
              <a:gdLst>
                <a:gd name="T0" fmla="*/ 13 w 32"/>
                <a:gd name="T1" fmla="*/ 0 h 118"/>
                <a:gd name="T2" fmla="*/ 0 w 32"/>
                <a:gd name="T3" fmla="*/ 6 h 118"/>
                <a:gd name="T4" fmla="*/ 19 w 32"/>
                <a:gd name="T5" fmla="*/ 7 h 118"/>
                <a:gd name="T6" fmla="*/ 32 w 32"/>
                <a:gd name="T7" fmla="*/ 6 h 118"/>
                <a:gd name="T8" fmla="*/ 25 w 32"/>
                <a:gd name="T9" fmla="*/ 0 h 118"/>
                <a:gd name="T10" fmla="*/ 13 w 32"/>
                <a:gd name="T11" fmla="*/ 0 h 118"/>
                <a:gd name="T12" fmla="*/ 0 60000 65536"/>
                <a:gd name="T13" fmla="*/ 0 60000 65536"/>
                <a:gd name="T14" fmla="*/ 0 60000 65536"/>
                <a:gd name="T15" fmla="*/ 0 60000 65536"/>
                <a:gd name="T16" fmla="*/ 0 60000 65536"/>
                <a:gd name="T17" fmla="*/ 0 60000 65536"/>
                <a:gd name="T18" fmla="*/ 0 w 32"/>
                <a:gd name="T19" fmla="*/ 0 h 118"/>
                <a:gd name="T20" fmla="*/ 32 w 32"/>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32" h="118">
                  <a:moveTo>
                    <a:pt x="13" y="2"/>
                  </a:moveTo>
                  <a:lnTo>
                    <a:pt x="0" y="103"/>
                  </a:lnTo>
                  <a:lnTo>
                    <a:pt x="19" y="118"/>
                  </a:lnTo>
                  <a:lnTo>
                    <a:pt x="32" y="105"/>
                  </a:lnTo>
                  <a:lnTo>
                    <a:pt x="25" y="0"/>
                  </a:lnTo>
                  <a:lnTo>
                    <a:pt x="1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34" name="Rectangle 248"/>
            <p:cNvSpPr>
              <a:spLocks noChangeArrowheads="1"/>
            </p:cNvSpPr>
            <p:nvPr/>
          </p:nvSpPr>
          <p:spPr bwMode="auto">
            <a:xfrm>
              <a:off x="3941" y="2910"/>
              <a:ext cx="20" cy="5"/>
            </a:xfrm>
            <a:prstGeom prst="rect">
              <a:avLst/>
            </a:prstGeom>
            <a:solidFill>
              <a:srgbClr val="FF0C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35" name="Rectangle 249"/>
            <p:cNvSpPr>
              <a:spLocks noChangeArrowheads="1"/>
            </p:cNvSpPr>
            <p:nvPr/>
          </p:nvSpPr>
          <p:spPr bwMode="auto">
            <a:xfrm>
              <a:off x="3960" y="2910"/>
              <a:ext cx="20" cy="5"/>
            </a:xfrm>
            <a:prstGeom prst="rect">
              <a:avLst/>
            </a:prstGeom>
            <a:solidFill>
              <a:srgbClr val="FF0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36" name="Rectangle 250"/>
            <p:cNvSpPr>
              <a:spLocks noChangeArrowheads="1"/>
            </p:cNvSpPr>
            <p:nvPr/>
          </p:nvSpPr>
          <p:spPr bwMode="auto">
            <a:xfrm>
              <a:off x="3978" y="2910"/>
              <a:ext cx="21" cy="5"/>
            </a:xfrm>
            <a:prstGeom prst="rect">
              <a:avLst/>
            </a:prstGeom>
            <a:solidFill>
              <a:srgbClr val="FF8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37" name="Rectangle 251"/>
            <p:cNvSpPr>
              <a:spLocks noChangeArrowheads="1"/>
            </p:cNvSpPr>
            <p:nvPr/>
          </p:nvSpPr>
          <p:spPr bwMode="auto">
            <a:xfrm>
              <a:off x="3997" y="2910"/>
              <a:ext cx="21" cy="5"/>
            </a:xfrm>
            <a:prstGeom prst="rect">
              <a:avLst/>
            </a:prstGeom>
            <a:solidFill>
              <a:srgbClr val="FF0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38" name="Rectangle 252"/>
            <p:cNvSpPr>
              <a:spLocks noChangeArrowheads="1"/>
            </p:cNvSpPr>
            <p:nvPr/>
          </p:nvSpPr>
          <p:spPr bwMode="auto">
            <a:xfrm>
              <a:off x="4016" y="2910"/>
              <a:ext cx="20" cy="5"/>
            </a:xfrm>
            <a:prstGeom prst="rect">
              <a:avLst/>
            </a:prstGeom>
            <a:solidFill>
              <a:srgbClr val="FFAD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39" name="Rectangle 253"/>
            <p:cNvSpPr>
              <a:spLocks noChangeArrowheads="1"/>
            </p:cNvSpPr>
            <p:nvPr/>
          </p:nvSpPr>
          <p:spPr bwMode="auto">
            <a:xfrm>
              <a:off x="3941" y="2914"/>
              <a:ext cx="20" cy="5"/>
            </a:xfrm>
            <a:prstGeom prst="rect">
              <a:avLst/>
            </a:prstGeom>
            <a:solidFill>
              <a:srgbClr val="38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40" name="Rectangle 254"/>
            <p:cNvSpPr>
              <a:spLocks noChangeArrowheads="1"/>
            </p:cNvSpPr>
            <p:nvPr/>
          </p:nvSpPr>
          <p:spPr bwMode="auto">
            <a:xfrm>
              <a:off x="3960" y="2914"/>
              <a:ext cx="20" cy="5"/>
            </a:xfrm>
            <a:prstGeom prst="rect">
              <a:avLst/>
            </a:prstGeom>
            <a:solidFill>
              <a:srgbClr val="339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41" name="Rectangle 255"/>
            <p:cNvSpPr>
              <a:spLocks noChangeArrowheads="1"/>
            </p:cNvSpPr>
            <p:nvPr/>
          </p:nvSpPr>
          <p:spPr bwMode="auto">
            <a:xfrm>
              <a:off x="3978" y="2914"/>
              <a:ext cx="21" cy="5"/>
            </a:xfrm>
            <a:prstGeom prst="rect">
              <a:avLst/>
            </a:prstGeom>
            <a:solidFill>
              <a:srgbClr val="FF8E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42" name="Rectangle 256"/>
            <p:cNvSpPr>
              <a:spLocks noChangeArrowheads="1"/>
            </p:cNvSpPr>
            <p:nvPr/>
          </p:nvSpPr>
          <p:spPr bwMode="auto">
            <a:xfrm>
              <a:off x="3997" y="2914"/>
              <a:ext cx="21" cy="5"/>
            </a:xfrm>
            <a:prstGeom prst="rect">
              <a:avLst/>
            </a:prstGeom>
            <a:solidFill>
              <a:srgbClr val="339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43" name="Rectangle 257"/>
            <p:cNvSpPr>
              <a:spLocks noChangeArrowheads="1"/>
            </p:cNvSpPr>
            <p:nvPr/>
          </p:nvSpPr>
          <p:spPr bwMode="auto">
            <a:xfrm>
              <a:off x="4016" y="2914"/>
              <a:ext cx="20" cy="5"/>
            </a:xfrm>
            <a:prstGeom prst="rect">
              <a:avLst/>
            </a:prstGeom>
            <a:solidFill>
              <a:srgbClr val="38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8244" name="Freeform 258"/>
            <p:cNvSpPr>
              <a:spLocks/>
            </p:cNvSpPr>
            <p:nvPr/>
          </p:nvSpPr>
          <p:spPr bwMode="auto">
            <a:xfrm>
              <a:off x="3939" y="2919"/>
              <a:ext cx="28" cy="41"/>
            </a:xfrm>
            <a:custGeom>
              <a:avLst/>
              <a:gdLst>
                <a:gd name="T0" fmla="*/ 18 w 28"/>
                <a:gd name="T1" fmla="*/ 4 h 82"/>
                <a:gd name="T2" fmla="*/ 28 w 28"/>
                <a:gd name="T3" fmla="*/ 0 h 82"/>
                <a:gd name="T4" fmla="*/ 2 w 28"/>
                <a:gd name="T5" fmla="*/ 0 h 82"/>
                <a:gd name="T6" fmla="*/ 11 w 28"/>
                <a:gd name="T7" fmla="*/ 4 h 82"/>
                <a:gd name="T8" fmla="*/ 6 w 28"/>
                <a:gd name="T9" fmla="*/ 4 h 82"/>
                <a:gd name="T10" fmla="*/ 3 w 28"/>
                <a:gd name="T11" fmla="*/ 4 h 82"/>
                <a:gd name="T12" fmla="*/ 2 w 28"/>
                <a:gd name="T13" fmla="*/ 4 h 82"/>
                <a:gd name="T14" fmla="*/ 0 w 28"/>
                <a:gd name="T15" fmla="*/ 5 h 82"/>
                <a:gd name="T16" fmla="*/ 2 w 28"/>
                <a:gd name="T17" fmla="*/ 5 h 82"/>
                <a:gd name="T18" fmla="*/ 5 w 28"/>
                <a:gd name="T19" fmla="*/ 5 h 82"/>
                <a:gd name="T20" fmla="*/ 8 w 28"/>
                <a:gd name="T21" fmla="*/ 5 h 82"/>
                <a:gd name="T22" fmla="*/ 13 w 28"/>
                <a:gd name="T23" fmla="*/ 6 h 82"/>
                <a:gd name="T24" fmla="*/ 19 w 28"/>
                <a:gd name="T25" fmla="*/ 5 h 82"/>
                <a:gd name="T26" fmla="*/ 24 w 28"/>
                <a:gd name="T27" fmla="*/ 5 h 82"/>
                <a:gd name="T28" fmla="*/ 26 w 28"/>
                <a:gd name="T29" fmla="*/ 5 h 82"/>
                <a:gd name="T30" fmla="*/ 28 w 28"/>
                <a:gd name="T31" fmla="*/ 5 h 82"/>
                <a:gd name="T32" fmla="*/ 26 w 28"/>
                <a:gd name="T33" fmla="*/ 4 h 82"/>
                <a:gd name="T34" fmla="*/ 25 w 28"/>
                <a:gd name="T35" fmla="*/ 4 h 82"/>
                <a:gd name="T36" fmla="*/ 22 w 28"/>
                <a:gd name="T37" fmla="*/ 4 h 82"/>
                <a:gd name="T38" fmla="*/ 18 w 28"/>
                <a:gd name="T39" fmla="*/ 4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82"/>
                <a:gd name="T62" fmla="*/ 28 w 28"/>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82">
                  <a:moveTo>
                    <a:pt x="18" y="51"/>
                  </a:moveTo>
                  <a:lnTo>
                    <a:pt x="28" y="0"/>
                  </a:lnTo>
                  <a:lnTo>
                    <a:pt x="2" y="0"/>
                  </a:lnTo>
                  <a:lnTo>
                    <a:pt x="11" y="51"/>
                  </a:lnTo>
                  <a:lnTo>
                    <a:pt x="6" y="52"/>
                  </a:lnTo>
                  <a:lnTo>
                    <a:pt x="3" y="56"/>
                  </a:lnTo>
                  <a:lnTo>
                    <a:pt x="2" y="61"/>
                  </a:lnTo>
                  <a:lnTo>
                    <a:pt x="0" y="65"/>
                  </a:lnTo>
                  <a:lnTo>
                    <a:pt x="2" y="72"/>
                  </a:lnTo>
                  <a:lnTo>
                    <a:pt x="5" y="77"/>
                  </a:lnTo>
                  <a:lnTo>
                    <a:pt x="8" y="80"/>
                  </a:lnTo>
                  <a:lnTo>
                    <a:pt x="13" y="82"/>
                  </a:lnTo>
                  <a:lnTo>
                    <a:pt x="19" y="80"/>
                  </a:lnTo>
                  <a:lnTo>
                    <a:pt x="24" y="77"/>
                  </a:lnTo>
                  <a:lnTo>
                    <a:pt x="26" y="72"/>
                  </a:lnTo>
                  <a:lnTo>
                    <a:pt x="28" y="65"/>
                  </a:lnTo>
                  <a:lnTo>
                    <a:pt x="26" y="61"/>
                  </a:lnTo>
                  <a:lnTo>
                    <a:pt x="25" y="56"/>
                  </a:lnTo>
                  <a:lnTo>
                    <a:pt x="22" y="52"/>
                  </a:lnTo>
                  <a:lnTo>
                    <a:pt x="18"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45" name="Freeform 259"/>
            <p:cNvSpPr>
              <a:spLocks/>
            </p:cNvSpPr>
            <p:nvPr/>
          </p:nvSpPr>
          <p:spPr bwMode="auto">
            <a:xfrm>
              <a:off x="3976" y="2919"/>
              <a:ext cx="29" cy="41"/>
            </a:xfrm>
            <a:custGeom>
              <a:avLst/>
              <a:gdLst>
                <a:gd name="T0" fmla="*/ 17 w 29"/>
                <a:gd name="T1" fmla="*/ 4 h 82"/>
                <a:gd name="T2" fmla="*/ 27 w 29"/>
                <a:gd name="T3" fmla="*/ 0 h 82"/>
                <a:gd name="T4" fmla="*/ 1 w 29"/>
                <a:gd name="T5" fmla="*/ 0 h 82"/>
                <a:gd name="T6" fmla="*/ 11 w 29"/>
                <a:gd name="T7" fmla="*/ 4 h 82"/>
                <a:gd name="T8" fmla="*/ 7 w 29"/>
                <a:gd name="T9" fmla="*/ 4 h 82"/>
                <a:gd name="T10" fmla="*/ 2 w 29"/>
                <a:gd name="T11" fmla="*/ 4 h 82"/>
                <a:gd name="T12" fmla="*/ 1 w 29"/>
                <a:gd name="T13" fmla="*/ 4 h 82"/>
                <a:gd name="T14" fmla="*/ 0 w 29"/>
                <a:gd name="T15" fmla="*/ 5 h 82"/>
                <a:gd name="T16" fmla="*/ 1 w 29"/>
                <a:gd name="T17" fmla="*/ 5 h 82"/>
                <a:gd name="T18" fmla="*/ 4 w 29"/>
                <a:gd name="T19" fmla="*/ 5 h 82"/>
                <a:gd name="T20" fmla="*/ 8 w 29"/>
                <a:gd name="T21" fmla="*/ 5 h 82"/>
                <a:gd name="T22" fmla="*/ 14 w 29"/>
                <a:gd name="T23" fmla="*/ 6 h 82"/>
                <a:gd name="T24" fmla="*/ 20 w 29"/>
                <a:gd name="T25" fmla="*/ 5 h 82"/>
                <a:gd name="T26" fmla="*/ 24 w 29"/>
                <a:gd name="T27" fmla="*/ 5 h 82"/>
                <a:gd name="T28" fmla="*/ 27 w 29"/>
                <a:gd name="T29" fmla="*/ 5 h 82"/>
                <a:gd name="T30" fmla="*/ 29 w 29"/>
                <a:gd name="T31" fmla="*/ 5 h 82"/>
                <a:gd name="T32" fmla="*/ 27 w 29"/>
                <a:gd name="T33" fmla="*/ 4 h 82"/>
                <a:gd name="T34" fmla="*/ 26 w 29"/>
                <a:gd name="T35" fmla="*/ 4 h 82"/>
                <a:gd name="T36" fmla="*/ 21 w 29"/>
                <a:gd name="T37" fmla="*/ 4 h 82"/>
                <a:gd name="T38" fmla="*/ 17 w 29"/>
                <a:gd name="T39" fmla="*/ 4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82"/>
                <a:gd name="T62" fmla="*/ 29 w 29"/>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82">
                  <a:moveTo>
                    <a:pt x="17" y="51"/>
                  </a:moveTo>
                  <a:lnTo>
                    <a:pt x="27" y="0"/>
                  </a:lnTo>
                  <a:lnTo>
                    <a:pt x="1" y="0"/>
                  </a:lnTo>
                  <a:lnTo>
                    <a:pt x="11" y="51"/>
                  </a:lnTo>
                  <a:lnTo>
                    <a:pt x="7" y="52"/>
                  </a:lnTo>
                  <a:lnTo>
                    <a:pt x="2" y="56"/>
                  </a:lnTo>
                  <a:lnTo>
                    <a:pt x="1" y="61"/>
                  </a:lnTo>
                  <a:lnTo>
                    <a:pt x="0" y="65"/>
                  </a:lnTo>
                  <a:lnTo>
                    <a:pt x="1" y="72"/>
                  </a:lnTo>
                  <a:lnTo>
                    <a:pt x="4" y="77"/>
                  </a:lnTo>
                  <a:lnTo>
                    <a:pt x="8" y="80"/>
                  </a:lnTo>
                  <a:lnTo>
                    <a:pt x="14" y="82"/>
                  </a:lnTo>
                  <a:lnTo>
                    <a:pt x="20" y="80"/>
                  </a:lnTo>
                  <a:lnTo>
                    <a:pt x="24" y="77"/>
                  </a:lnTo>
                  <a:lnTo>
                    <a:pt x="27" y="72"/>
                  </a:lnTo>
                  <a:lnTo>
                    <a:pt x="29" y="65"/>
                  </a:lnTo>
                  <a:lnTo>
                    <a:pt x="27" y="61"/>
                  </a:lnTo>
                  <a:lnTo>
                    <a:pt x="26" y="56"/>
                  </a:lnTo>
                  <a:lnTo>
                    <a:pt x="21" y="52"/>
                  </a:lnTo>
                  <a:lnTo>
                    <a:pt x="17"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46" name="Freeform 260"/>
            <p:cNvSpPr>
              <a:spLocks/>
            </p:cNvSpPr>
            <p:nvPr/>
          </p:nvSpPr>
          <p:spPr bwMode="auto">
            <a:xfrm>
              <a:off x="4010" y="2919"/>
              <a:ext cx="28" cy="41"/>
            </a:xfrm>
            <a:custGeom>
              <a:avLst/>
              <a:gdLst>
                <a:gd name="T0" fmla="*/ 18 w 28"/>
                <a:gd name="T1" fmla="*/ 4 h 82"/>
                <a:gd name="T2" fmla="*/ 28 w 28"/>
                <a:gd name="T3" fmla="*/ 0 h 82"/>
                <a:gd name="T4" fmla="*/ 2 w 28"/>
                <a:gd name="T5" fmla="*/ 0 h 82"/>
                <a:gd name="T6" fmla="*/ 12 w 28"/>
                <a:gd name="T7" fmla="*/ 4 h 82"/>
                <a:gd name="T8" fmla="*/ 8 w 28"/>
                <a:gd name="T9" fmla="*/ 4 h 82"/>
                <a:gd name="T10" fmla="*/ 3 w 28"/>
                <a:gd name="T11" fmla="*/ 4 h 82"/>
                <a:gd name="T12" fmla="*/ 2 w 28"/>
                <a:gd name="T13" fmla="*/ 4 h 82"/>
                <a:gd name="T14" fmla="*/ 0 w 28"/>
                <a:gd name="T15" fmla="*/ 5 h 82"/>
                <a:gd name="T16" fmla="*/ 2 w 28"/>
                <a:gd name="T17" fmla="*/ 5 h 82"/>
                <a:gd name="T18" fmla="*/ 5 w 28"/>
                <a:gd name="T19" fmla="*/ 5 h 82"/>
                <a:gd name="T20" fmla="*/ 9 w 28"/>
                <a:gd name="T21" fmla="*/ 5 h 82"/>
                <a:gd name="T22" fmla="*/ 15 w 28"/>
                <a:gd name="T23" fmla="*/ 6 h 82"/>
                <a:gd name="T24" fmla="*/ 21 w 28"/>
                <a:gd name="T25" fmla="*/ 5 h 82"/>
                <a:gd name="T26" fmla="*/ 23 w 28"/>
                <a:gd name="T27" fmla="*/ 5 h 82"/>
                <a:gd name="T28" fmla="*/ 26 w 28"/>
                <a:gd name="T29" fmla="*/ 5 h 82"/>
                <a:gd name="T30" fmla="*/ 28 w 28"/>
                <a:gd name="T31" fmla="*/ 5 h 82"/>
                <a:gd name="T32" fmla="*/ 26 w 28"/>
                <a:gd name="T33" fmla="*/ 4 h 82"/>
                <a:gd name="T34" fmla="*/ 25 w 28"/>
                <a:gd name="T35" fmla="*/ 4 h 82"/>
                <a:gd name="T36" fmla="*/ 22 w 28"/>
                <a:gd name="T37" fmla="*/ 4 h 82"/>
                <a:gd name="T38" fmla="*/ 18 w 28"/>
                <a:gd name="T39" fmla="*/ 4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82"/>
                <a:gd name="T62" fmla="*/ 28 w 28"/>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82">
                  <a:moveTo>
                    <a:pt x="18" y="51"/>
                  </a:moveTo>
                  <a:lnTo>
                    <a:pt x="28" y="0"/>
                  </a:lnTo>
                  <a:lnTo>
                    <a:pt x="2" y="0"/>
                  </a:lnTo>
                  <a:lnTo>
                    <a:pt x="12" y="51"/>
                  </a:lnTo>
                  <a:lnTo>
                    <a:pt x="8" y="52"/>
                  </a:lnTo>
                  <a:lnTo>
                    <a:pt x="3" y="56"/>
                  </a:lnTo>
                  <a:lnTo>
                    <a:pt x="2" y="61"/>
                  </a:lnTo>
                  <a:lnTo>
                    <a:pt x="0" y="65"/>
                  </a:lnTo>
                  <a:lnTo>
                    <a:pt x="2" y="72"/>
                  </a:lnTo>
                  <a:lnTo>
                    <a:pt x="5" y="77"/>
                  </a:lnTo>
                  <a:lnTo>
                    <a:pt x="9" y="80"/>
                  </a:lnTo>
                  <a:lnTo>
                    <a:pt x="15" y="82"/>
                  </a:lnTo>
                  <a:lnTo>
                    <a:pt x="21" y="80"/>
                  </a:lnTo>
                  <a:lnTo>
                    <a:pt x="23" y="77"/>
                  </a:lnTo>
                  <a:lnTo>
                    <a:pt x="26" y="72"/>
                  </a:lnTo>
                  <a:lnTo>
                    <a:pt x="28" y="65"/>
                  </a:lnTo>
                  <a:lnTo>
                    <a:pt x="26" y="61"/>
                  </a:lnTo>
                  <a:lnTo>
                    <a:pt x="25" y="56"/>
                  </a:lnTo>
                  <a:lnTo>
                    <a:pt x="22" y="52"/>
                  </a:lnTo>
                  <a:lnTo>
                    <a:pt x="18"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47" name="Freeform 261"/>
            <p:cNvSpPr>
              <a:spLocks/>
            </p:cNvSpPr>
            <p:nvPr/>
          </p:nvSpPr>
          <p:spPr bwMode="auto">
            <a:xfrm>
              <a:off x="1459" y="3053"/>
              <a:ext cx="598" cy="141"/>
            </a:xfrm>
            <a:custGeom>
              <a:avLst/>
              <a:gdLst>
                <a:gd name="T0" fmla="*/ 598 w 598"/>
                <a:gd name="T1" fmla="*/ 10 h 282"/>
                <a:gd name="T2" fmla="*/ 242 w 598"/>
                <a:gd name="T3" fmla="*/ 0 h 282"/>
                <a:gd name="T4" fmla="*/ 0 w 598"/>
                <a:gd name="T5" fmla="*/ 7 h 282"/>
                <a:gd name="T6" fmla="*/ 343 w 598"/>
                <a:gd name="T7" fmla="*/ 18 h 282"/>
                <a:gd name="T8" fmla="*/ 598 w 598"/>
                <a:gd name="T9" fmla="*/ 10 h 282"/>
                <a:gd name="T10" fmla="*/ 0 60000 65536"/>
                <a:gd name="T11" fmla="*/ 0 60000 65536"/>
                <a:gd name="T12" fmla="*/ 0 60000 65536"/>
                <a:gd name="T13" fmla="*/ 0 60000 65536"/>
                <a:gd name="T14" fmla="*/ 0 60000 65536"/>
                <a:gd name="T15" fmla="*/ 0 w 598"/>
                <a:gd name="T16" fmla="*/ 0 h 282"/>
                <a:gd name="T17" fmla="*/ 598 w 598"/>
                <a:gd name="T18" fmla="*/ 282 h 282"/>
              </a:gdLst>
              <a:ahLst/>
              <a:cxnLst>
                <a:cxn ang="T10">
                  <a:pos x="T0" y="T1"/>
                </a:cxn>
                <a:cxn ang="T11">
                  <a:pos x="T2" y="T3"/>
                </a:cxn>
                <a:cxn ang="T12">
                  <a:pos x="T4" y="T5"/>
                </a:cxn>
                <a:cxn ang="T13">
                  <a:pos x="T6" y="T7"/>
                </a:cxn>
                <a:cxn ang="T14">
                  <a:pos x="T8" y="T9"/>
                </a:cxn>
              </a:cxnLst>
              <a:rect l="T15" t="T16" r="T17" b="T18"/>
              <a:pathLst>
                <a:path w="598" h="282">
                  <a:moveTo>
                    <a:pt x="598" y="153"/>
                  </a:moveTo>
                  <a:lnTo>
                    <a:pt x="242" y="0"/>
                  </a:lnTo>
                  <a:lnTo>
                    <a:pt x="0" y="114"/>
                  </a:lnTo>
                  <a:lnTo>
                    <a:pt x="343" y="282"/>
                  </a:lnTo>
                  <a:lnTo>
                    <a:pt x="598" y="153"/>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48" name="Freeform 262"/>
            <p:cNvSpPr>
              <a:spLocks/>
            </p:cNvSpPr>
            <p:nvPr/>
          </p:nvSpPr>
          <p:spPr bwMode="auto">
            <a:xfrm>
              <a:off x="2016" y="3122"/>
              <a:ext cx="36" cy="158"/>
            </a:xfrm>
            <a:custGeom>
              <a:avLst/>
              <a:gdLst>
                <a:gd name="T0" fmla="*/ 36 w 36"/>
                <a:gd name="T1" fmla="*/ 20 h 315"/>
                <a:gd name="T2" fmla="*/ 36 w 36"/>
                <a:gd name="T3" fmla="*/ 2 h 315"/>
                <a:gd name="T4" fmla="*/ 0 w 36"/>
                <a:gd name="T5" fmla="*/ 0 h 315"/>
                <a:gd name="T6" fmla="*/ 0 w 36"/>
                <a:gd name="T7" fmla="*/ 19 h 315"/>
                <a:gd name="T8" fmla="*/ 36 w 36"/>
                <a:gd name="T9" fmla="*/ 20 h 315"/>
                <a:gd name="T10" fmla="*/ 0 60000 65536"/>
                <a:gd name="T11" fmla="*/ 0 60000 65536"/>
                <a:gd name="T12" fmla="*/ 0 60000 65536"/>
                <a:gd name="T13" fmla="*/ 0 60000 65536"/>
                <a:gd name="T14" fmla="*/ 0 60000 65536"/>
                <a:gd name="T15" fmla="*/ 0 w 36"/>
                <a:gd name="T16" fmla="*/ 0 h 315"/>
                <a:gd name="T17" fmla="*/ 36 w 36"/>
                <a:gd name="T18" fmla="*/ 315 h 315"/>
              </a:gdLst>
              <a:ahLst/>
              <a:cxnLst>
                <a:cxn ang="T10">
                  <a:pos x="T0" y="T1"/>
                </a:cxn>
                <a:cxn ang="T11">
                  <a:pos x="T2" y="T3"/>
                </a:cxn>
                <a:cxn ang="T12">
                  <a:pos x="T4" y="T5"/>
                </a:cxn>
                <a:cxn ang="T13">
                  <a:pos x="T6" y="T7"/>
                </a:cxn>
                <a:cxn ang="T14">
                  <a:pos x="T8" y="T9"/>
                </a:cxn>
              </a:cxnLst>
              <a:rect l="T15" t="T16" r="T17" b="T18"/>
              <a:pathLst>
                <a:path w="36" h="315">
                  <a:moveTo>
                    <a:pt x="36" y="315"/>
                  </a:moveTo>
                  <a:lnTo>
                    <a:pt x="36" y="18"/>
                  </a:lnTo>
                  <a:lnTo>
                    <a:pt x="0" y="0"/>
                  </a:lnTo>
                  <a:lnTo>
                    <a:pt x="0" y="297"/>
                  </a:lnTo>
                  <a:lnTo>
                    <a:pt x="36" y="315"/>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49" name="Freeform 263"/>
            <p:cNvSpPr>
              <a:spLocks/>
            </p:cNvSpPr>
            <p:nvPr/>
          </p:nvSpPr>
          <p:spPr bwMode="auto">
            <a:xfrm>
              <a:off x="1619" y="2528"/>
              <a:ext cx="627" cy="729"/>
            </a:xfrm>
            <a:custGeom>
              <a:avLst/>
              <a:gdLst>
                <a:gd name="T0" fmla="*/ 552 w 627"/>
                <a:gd name="T1" fmla="*/ 45 h 1456"/>
                <a:gd name="T2" fmla="*/ 565 w 627"/>
                <a:gd name="T3" fmla="*/ 45 h 1456"/>
                <a:gd name="T4" fmla="*/ 584 w 627"/>
                <a:gd name="T5" fmla="*/ 44 h 1456"/>
                <a:gd name="T6" fmla="*/ 600 w 627"/>
                <a:gd name="T7" fmla="*/ 44 h 1456"/>
                <a:gd name="T8" fmla="*/ 617 w 627"/>
                <a:gd name="T9" fmla="*/ 43 h 1456"/>
                <a:gd name="T10" fmla="*/ 627 w 627"/>
                <a:gd name="T11" fmla="*/ 40 h 1456"/>
                <a:gd name="T12" fmla="*/ 617 w 627"/>
                <a:gd name="T13" fmla="*/ 38 h 1456"/>
                <a:gd name="T14" fmla="*/ 600 w 627"/>
                <a:gd name="T15" fmla="*/ 37 h 1456"/>
                <a:gd name="T16" fmla="*/ 584 w 627"/>
                <a:gd name="T17" fmla="*/ 36 h 1456"/>
                <a:gd name="T18" fmla="*/ 565 w 627"/>
                <a:gd name="T19" fmla="*/ 36 h 1456"/>
                <a:gd name="T20" fmla="*/ 532 w 627"/>
                <a:gd name="T21" fmla="*/ 37 h 1456"/>
                <a:gd name="T22" fmla="*/ 508 w 627"/>
                <a:gd name="T23" fmla="*/ 39 h 1456"/>
                <a:gd name="T24" fmla="*/ 506 w 627"/>
                <a:gd name="T25" fmla="*/ 41 h 1456"/>
                <a:gd name="T26" fmla="*/ 521 w 627"/>
                <a:gd name="T27" fmla="*/ 43 h 1456"/>
                <a:gd name="T28" fmla="*/ 328 w 627"/>
                <a:gd name="T29" fmla="*/ 39 h 1456"/>
                <a:gd name="T30" fmla="*/ 300 w 627"/>
                <a:gd name="T31" fmla="*/ 36 h 1456"/>
                <a:gd name="T32" fmla="*/ 270 w 627"/>
                <a:gd name="T33" fmla="*/ 34 h 1456"/>
                <a:gd name="T34" fmla="*/ 242 w 627"/>
                <a:gd name="T35" fmla="*/ 32 h 1456"/>
                <a:gd name="T36" fmla="*/ 210 w 627"/>
                <a:gd name="T37" fmla="*/ 32 h 1456"/>
                <a:gd name="T38" fmla="*/ 232 w 627"/>
                <a:gd name="T39" fmla="*/ 31 h 1456"/>
                <a:gd name="T40" fmla="*/ 261 w 627"/>
                <a:gd name="T41" fmla="*/ 30 h 1456"/>
                <a:gd name="T42" fmla="*/ 287 w 627"/>
                <a:gd name="T43" fmla="*/ 28 h 1456"/>
                <a:gd name="T44" fmla="*/ 315 w 627"/>
                <a:gd name="T45" fmla="*/ 25 h 1456"/>
                <a:gd name="T46" fmla="*/ 304 w 627"/>
                <a:gd name="T47" fmla="*/ 4 h 1456"/>
                <a:gd name="T48" fmla="*/ 254 w 627"/>
                <a:gd name="T49" fmla="*/ 2 h 1456"/>
                <a:gd name="T50" fmla="*/ 187 w 627"/>
                <a:gd name="T51" fmla="*/ 1 h 1456"/>
                <a:gd name="T52" fmla="*/ 142 w 627"/>
                <a:gd name="T53" fmla="*/ 1 h 1456"/>
                <a:gd name="T54" fmla="*/ 123 w 627"/>
                <a:gd name="T55" fmla="*/ 3 h 1456"/>
                <a:gd name="T56" fmla="*/ 109 w 627"/>
                <a:gd name="T57" fmla="*/ 5 h 1456"/>
                <a:gd name="T58" fmla="*/ 76 w 627"/>
                <a:gd name="T59" fmla="*/ 6 h 1456"/>
                <a:gd name="T60" fmla="*/ 45 w 627"/>
                <a:gd name="T61" fmla="*/ 7 h 1456"/>
                <a:gd name="T62" fmla="*/ 27 w 627"/>
                <a:gd name="T63" fmla="*/ 9 h 1456"/>
                <a:gd name="T64" fmla="*/ 25 w 627"/>
                <a:gd name="T65" fmla="*/ 11 h 1456"/>
                <a:gd name="T66" fmla="*/ 41 w 627"/>
                <a:gd name="T67" fmla="*/ 12 h 1456"/>
                <a:gd name="T68" fmla="*/ 60 w 627"/>
                <a:gd name="T69" fmla="*/ 12 h 1456"/>
                <a:gd name="T70" fmla="*/ 82 w 627"/>
                <a:gd name="T71" fmla="*/ 12 h 1456"/>
                <a:gd name="T72" fmla="*/ 90 w 627"/>
                <a:gd name="T73" fmla="*/ 19 h 1456"/>
                <a:gd name="T74" fmla="*/ 93 w 627"/>
                <a:gd name="T75" fmla="*/ 24 h 1456"/>
                <a:gd name="T76" fmla="*/ 125 w 627"/>
                <a:gd name="T77" fmla="*/ 28 h 1456"/>
                <a:gd name="T78" fmla="*/ 142 w 627"/>
                <a:gd name="T79" fmla="*/ 29 h 1456"/>
                <a:gd name="T80" fmla="*/ 164 w 627"/>
                <a:gd name="T81" fmla="*/ 30 h 1456"/>
                <a:gd name="T82" fmla="*/ 178 w 627"/>
                <a:gd name="T83" fmla="*/ 31 h 1456"/>
                <a:gd name="T84" fmla="*/ 171 w 627"/>
                <a:gd name="T85" fmla="*/ 31 h 1456"/>
                <a:gd name="T86" fmla="*/ 103 w 627"/>
                <a:gd name="T87" fmla="*/ 32 h 1456"/>
                <a:gd name="T88" fmla="*/ 29 w 627"/>
                <a:gd name="T89" fmla="*/ 36 h 1456"/>
                <a:gd name="T90" fmla="*/ 0 w 627"/>
                <a:gd name="T91" fmla="*/ 43 h 1456"/>
                <a:gd name="T92" fmla="*/ 335 w 627"/>
                <a:gd name="T93" fmla="*/ 72 h 1456"/>
                <a:gd name="T94" fmla="*/ 461 w 627"/>
                <a:gd name="T95" fmla="*/ 85 h 1456"/>
                <a:gd name="T96" fmla="*/ 414 w 627"/>
                <a:gd name="T97" fmla="*/ 87 h 1456"/>
                <a:gd name="T98" fmla="*/ 390 w 627"/>
                <a:gd name="T99" fmla="*/ 90 h 1456"/>
                <a:gd name="T100" fmla="*/ 603 w 627"/>
                <a:gd name="T101" fmla="*/ 92 h 1456"/>
                <a:gd name="T102" fmla="*/ 597 w 627"/>
                <a:gd name="T103" fmla="*/ 89 h 1456"/>
                <a:gd name="T104" fmla="*/ 571 w 627"/>
                <a:gd name="T105" fmla="*/ 86 h 1456"/>
                <a:gd name="T106" fmla="*/ 548 w 627"/>
                <a:gd name="T107" fmla="*/ 85 h 1456"/>
                <a:gd name="T108" fmla="*/ 520 w 627"/>
                <a:gd name="T109" fmla="*/ 85 h 1456"/>
                <a:gd name="T110" fmla="*/ 335 w 627"/>
                <a:gd name="T111" fmla="*/ 70 h 1456"/>
                <a:gd name="T112" fmla="*/ 336 w 627"/>
                <a:gd name="T113" fmla="*/ 46 h 1456"/>
                <a:gd name="T114" fmla="*/ 336 w 627"/>
                <a:gd name="T115" fmla="*/ 43 h 1456"/>
                <a:gd name="T116" fmla="*/ 465 w 627"/>
                <a:gd name="T117" fmla="*/ 53 h 1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7"/>
                <a:gd name="T178" fmla="*/ 0 h 1456"/>
                <a:gd name="T179" fmla="*/ 627 w 627"/>
                <a:gd name="T180" fmla="*/ 1456 h 14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7" h="1456">
                  <a:moveTo>
                    <a:pt x="465" y="835"/>
                  </a:moveTo>
                  <a:lnTo>
                    <a:pt x="549" y="703"/>
                  </a:lnTo>
                  <a:lnTo>
                    <a:pt x="552" y="705"/>
                  </a:lnTo>
                  <a:lnTo>
                    <a:pt x="556" y="706"/>
                  </a:lnTo>
                  <a:lnTo>
                    <a:pt x="561" y="706"/>
                  </a:lnTo>
                  <a:lnTo>
                    <a:pt x="565" y="706"/>
                  </a:lnTo>
                  <a:lnTo>
                    <a:pt x="571" y="706"/>
                  </a:lnTo>
                  <a:lnTo>
                    <a:pt x="578" y="705"/>
                  </a:lnTo>
                  <a:lnTo>
                    <a:pt x="584" y="703"/>
                  </a:lnTo>
                  <a:lnTo>
                    <a:pt x="589" y="701"/>
                  </a:lnTo>
                  <a:lnTo>
                    <a:pt x="594" y="698"/>
                  </a:lnTo>
                  <a:lnTo>
                    <a:pt x="600" y="695"/>
                  </a:lnTo>
                  <a:lnTo>
                    <a:pt x="605" y="691"/>
                  </a:lnTo>
                  <a:lnTo>
                    <a:pt x="610" y="687"/>
                  </a:lnTo>
                  <a:lnTo>
                    <a:pt x="617" y="677"/>
                  </a:lnTo>
                  <a:lnTo>
                    <a:pt x="623" y="665"/>
                  </a:lnTo>
                  <a:lnTo>
                    <a:pt x="626" y="652"/>
                  </a:lnTo>
                  <a:lnTo>
                    <a:pt x="627" y="639"/>
                  </a:lnTo>
                  <a:lnTo>
                    <a:pt x="626" y="625"/>
                  </a:lnTo>
                  <a:lnTo>
                    <a:pt x="623" y="612"/>
                  </a:lnTo>
                  <a:lnTo>
                    <a:pt x="617" y="600"/>
                  </a:lnTo>
                  <a:lnTo>
                    <a:pt x="610" y="590"/>
                  </a:lnTo>
                  <a:lnTo>
                    <a:pt x="605" y="585"/>
                  </a:lnTo>
                  <a:lnTo>
                    <a:pt x="600" y="581"/>
                  </a:lnTo>
                  <a:lnTo>
                    <a:pt x="594" y="577"/>
                  </a:lnTo>
                  <a:lnTo>
                    <a:pt x="589" y="574"/>
                  </a:lnTo>
                  <a:lnTo>
                    <a:pt x="584" y="572"/>
                  </a:lnTo>
                  <a:lnTo>
                    <a:pt x="578" y="571"/>
                  </a:lnTo>
                  <a:lnTo>
                    <a:pt x="571" y="569"/>
                  </a:lnTo>
                  <a:lnTo>
                    <a:pt x="565" y="569"/>
                  </a:lnTo>
                  <a:lnTo>
                    <a:pt x="553" y="571"/>
                  </a:lnTo>
                  <a:lnTo>
                    <a:pt x="542" y="574"/>
                  </a:lnTo>
                  <a:lnTo>
                    <a:pt x="532" y="581"/>
                  </a:lnTo>
                  <a:lnTo>
                    <a:pt x="521" y="589"/>
                  </a:lnTo>
                  <a:lnTo>
                    <a:pt x="514" y="600"/>
                  </a:lnTo>
                  <a:lnTo>
                    <a:pt x="508" y="612"/>
                  </a:lnTo>
                  <a:lnTo>
                    <a:pt x="506" y="625"/>
                  </a:lnTo>
                  <a:lnTo>
                    <a:pt x="504" y="639"/>
                  </a:lnTo>
                  <a:lnTo>
                    <a:pt x="506" y="652"/>
                  </a:lnTo>
                  <a:lnTo>
                    <a:pt x="508" y="664"/>
                  </a:lnTo>
                  <a:lnTo>
                    <a:pt x="514" y="675"/>
                  </a:lnTo>
                  <a:lnTo>
                    <a:pt x="521" y="685"/>
                  </a:lnTo>
                  <a:lnTo>
                    <a:pt x="462" y="778"/>
                  </a:lnTo>
                  <a:lnTo>
                    <a:pt x="330" y="620"/>
                  </a:lnTo>
                  <a:lnTo>
                    <a:pt x="328" y="623"/>
                  </a:lnTo>
                  <a:lnTo>
                    <a:pt x="320" y="602"/>
                  </a:lnTo>
                  <a:lnTo>
                    <a:pt x="312" y="582"/>
                  </a:lnTo>
                  <a:lnTo>
                    <a:pt x="300" y="564"/>
                  </a:lnTo>
                  <a:lnTo>
                    <a:pt x="287" y="548"/>
                  </a:lnTo>
                  <a:lnTo>
                    <a:pt x="278" y="540"/>
                  </a:lnTo>
                  <a:lnTo>
                    <a:pt x="270" y="532"/>
                  </a:lnTo>
                  <a:lnTo>
                    <a:pt x="261" y="523"/>
                  </a:lnTo>
                  <a:lnTo>
                    <a:pt x="251" y="517"/>
                  </a:lnTo>
                  <a:lnTo>
                    <a:pt x="242" y="512"/>
                  </a:lnTo>
                  <a:lnTo>
                    <a:pt x="232" y="507"/>
                  </a:lnTo>
                  <a:lnTo>
                    <a:pt x="220" y="502"/>
                  </a:lnTo>
                  <a:lnTo>
                    <a:pt x="210" y="499"/>
                  </a:lnTo>
                  <a:lnTo>
                    <a:pt x="210" y="484"/>
                  </a:lnTo>
                  <a:lnTo>
                    <a:pt x="220" y="483"/>
                  </a:lnTo>
                  <a:lnTo>
                    <a:pt x="232" y="481"/>
                  </a:lnTo>
                  <a:lnTo>
                    <a:pt x="242" y="478"/>
                  </a:lnTo>
                  <a:lnTo>
                    <a:pt x="252" y="473"/>
                  </a:lnTo>
                  <a:lnTo>
                    <a:pt x="261" y="468"/>
                  </a:lnTo>
                  <a:lnTo>
                    <a:pt x="271" y="462"/>
                  </a:lnTo>
                  <a:lnTo>
                    <a:pt x="280" y="455"/>
                  </a:lnTo>
                  <a:lnTo>
                    <a:pt x="287" y="447"/>
                  </a:lnTo>
                  <a:lnTo>
                    <a:pt x="299" y="431"/>
                  </a:lnTo>
                  <a:lnTo>
                    <a:pt x="309" y="413"/>
                  </a:lnTo>
                  <a:lnTo>
                    <a:pt x="315" y="393"/>
                  </a:lnTo>
                  <a:lnTo>
                    <a:pt x="319" y="373"/>
                  </a:lnTo>
                  <a:lnTo>
                    <a:pt x="394" y="373"/>
                  </a:lnTo>
                  <a:lnTo>
                    <a:pt x="304" y="51"/>
                  </a:lnTo>
                  <a:lnTo>
                    <a:pt x="299" y="47"/>
                  </a:lnTo>
                  <a:lnTo>
                    <a:pt x="277" y="36"/>
                  </a:lnTo>
                  <a:lnTo>
                    <a:pt x="254" y="26"/>
                  </a:lnTo>
                  <a:lnTo>
                    <a:pt x="231" y="16"/>
                  </a:lnTo>
                  <a:lnTo>
                    <a:pt x="207" y="8"/>
                  </a:lnTo>
                  <a:lnTo>
                    <a:pt x="187" y="3"/>
                  </a:lnTo>
                  <a:lnTo>
                    <a:pt x="168" y="0"/>
                  </a:lnTo>
                  <a:lnTo>
                    <a:pt x="154" y="2"/>
                  </a:lnTo>
                  <a:lnTo>
                    <a:pt x="142" y="6"/>
                  </a:lnTo>
                  <a:lnTo>
                    <a:pt x="135" y="15"/>
                  </a:lnTo>
                  <a:lnTo>
                    <a:pt x="129" y="24"/>
                  </a:lnTo>
                  <a:lnTo>
                    <a:pt x="123" y="34"/>
                  </a:lnTo>
                  <a:lnTo>
                    <a:pt x="121" y="46"/>
                  </a:lnTo>
                  <a:lnTo>
                    <a:pt x="115" y="59"/>
                  </a:lnTo>
                  <a:lnTo>
                    <a:pt x="109" y="70"/>
                  </a:lnTo>
                  <a:lnTo>
                    <a:pt x="100" y="78"/>
                  </a:lnTo>
                  <a:lnTo>
                    <a:pt x="89" y="83"/>
                  </a:lnTo>
                  <a:lnTo>
                    <a:pt x="76" y="88"/>
                  </a:lnTo>
                  <a:lnTo>
                    <a:pt x="64" y="93"/>
                  </a:lnTo>
                  <a:lnTo>
                    <a:pt x="54" y="99"/>
                  </a:lnTo>
                  <a:lnTo>
                    <a:pt x="45" y="108"/>
                  </a:lnTo>
                  <a:lnTo>
                    <a:pt x="37" y="116"/>
                  </a:lnTo>
                  <a:lnTo>
                    <a:pt x="31" y="124"/>
                  </a:lnTo>
                  <a:lnTo>
                    <a:pt x="27" y="134"/>
                  </a:lnTo>
                  <a:lnTo>
                    <a:pt x="24" y="143"/>
                  </a:lnTo>
                  <a:lnTo>
                    <a:pt x="24" y="153"/>
                  </a:lnTo>
                  <a:lnTo>
                    <a:pt x="25" y="161"/>
                  </a:lnTo>
                  <a:lnTo>
                    <a:pt x="29" y="170"/>
                  </a:lnTo>
                  <a:lnTo>
                    <a:pt x="35" y="176"/>
                  </a:lnTo>
                  <a:lnTo>
                    <a:pt x="41" y="179"/>
                  </a:lnTo>
                  <a:lnTo>
                    <a:pt x="47" y="183"/>
                  </a:lnTo>
                  <a:lnTo>
                    <a:pt x="53" y="184"/>
                  </a:lnTo>
                  <a:lnTo>
                    <a:pt x="60" y="186"/>
                  </a:lnTo>
                  <a:lnTo>
                    <a:pt x="67" y="188"/>
                  </a:lnTo>
                  <a:lnTo>
                    <a:pt x="74" y="189"/>
                  </a:lnTo>
                  <a:lnTo>
                    <a:pt x="82" y="191"/>
                  </a:lnTo>
                  <a:lnTo>
                    <a:pt x="87" y="191"/>
                  </a:lnTo>
                  <a:lnTo>
                    <a:pt x="89" y="236"/>
                  </a:lnTo>
                  <a:lnTo>
                    <a:pt x="90" y="290"/>
                  </a:lnTo>
                  <a:lnTo>
                    <a:pt x="92" y="336"/>
                  </a:lnTo>
                  <a:lnTo>
                    <a:pt x="92" y="354"/>
                  </a:lnTo>
                  <a:lnTo>
                    <a:pt x="93" y="380"/>
                  </a:lnTo>
                  <a:lnTo>
                    <a:pt x="100" y="404"/>
                  </a:lnTo>
                  <a:lnTo>
                    <a:pt x="110" y="427"/>
                  </a:lnTo>
                  <a:lnTo>
                    <a:pt x="125" y="447"/>
                  </a:lnTo>
                  <a:lnTo>
                    <a:pt x="131" y="453"/>
                  </a:lnTo>
                  <a:lnTo>
                    <a:pt x="136" y="458"/>
                  </a:lnTo>
                  <a:lnTo>
                    <a:pt x="142" y="463"/>
                  </a:lnTo>
                  <a:lnTo>
                    <a:pt x="150" y="468"/>
                  </a:lnTo>
                  <a:lnTo>
                    <a:pt x="157" y="471"/>
                  </a:lnTo>
                  <a:lnTo>
                    <a:pt x="164" y="475"/>
                  </a:lnTo>
                  <a:lnTo>
                    <a:pt x="171" y="478"/>
                  </a:lnTo>
                  <a:lnTo>
                    <a:pt x="178" y="479"/>
                  </a:lnTo>
                  <a:lnTo>
                    <a:pt x="178" y="492"/>
                  </a:lnTo>
                  <a:lnTo>
                    <a:pt x="176" y="492"/>
                  </a:lnTo>
                  <a:lnTo>
                    <a:pt x="174" y="492"/>
                  </a:lnTo>
                  <a:lnTo>
                    <a:pt x="171" y="492"/>
                  </a:lnTo>
                  <a:lnTo>
                    <a:pt x="168" y="492"/>
                  </a:lnTo>
                  <a:lnTo>
                    <a:pt x="135" y="496"/>
                  </a:lnTo>
                  <a:lnTo>
                    <a:pt x="103" y="507"/>
                  </a:lnTo>
                  <a:lnTo>
                    <a:pt x="74" y="525"/>
                  </a:lnTo>
                  <a:lnTo>
                    <a:pt x="50" y="548"/>
                  </a:lnTo>
                  <a:lnTo>
                    <a:pt x="29" y="576"/>
                  </a:lnTo>
                  <a:lnTo>
                    <a:pt x="13" y="607"/>
                  </a:lnTo>
                  <a:lnTo>
                    <a:pt x="3" y="643"/>
                  </a:lnTo>
                  <a:lnTo>
                    <a:pt x="0" y="680"/>
                  </a:lnTo>
                  <a:lnTo>
                    <a:pt x="0" y="1042"/>
                  </a:lnTo>
                  <a:lnTo>
                    <a:pt x="335" y="1256"/>
                  </a:lnTo>
                  <a:lnTo>
                    <a:pt x="335" y="1148"/>
                  </a:lnTo>
                  <a:lnTo>
                    <a:pt x="479" y="1088"/>
                  </a:lnTo>
                  <a:lnTo>
                    <a:pt x="479" y="1342"/>
                  </a:lnTo>
                  <a:lnTo>
                    <a:pt x="461" y="1347"/>
                  </a:lnTo>
                  <a:lnTo>
                    <a:pt x="443" y="1357"/>
                  </a:lnTo>
                  <a:lnTo>
                    <a:pt x="427" y="1368"/>
                  </a:lnTo>
                  <a:lnTo>
                    <a:pt x="414" y="1380"/>
                  </a:lnTo>
                  <a:lnTo>
                    <a:pt x="403" y="1394"/>
                  </a:lnTo>
                  <a:lnTo>
                    <a:pt x="396" y="1409"/>
                  </a:lnTo>
                  <a:lnTo>
                    <a:pt x="390" y="1424"/>
                  </a:lnTo>
                  <a:lnTo>
                    <a:pt x="388" y="1438"/>
                  </a:lnTo>
                  <a:lnTo>
                    <a:pt x="388" y="1456"/>
                  </a:lnTo>
                  <a:lnTo>
                    <a:pt x="603" y="1456"/>
                  </a:lnTo>
                  <a:lnTo>
                    <a:pt x="603" y="1438"/>
                  </a:lnTo>
                  <a:lnTo>
                    <a:pt x="601" y="1424"/>
                  </a:lnTo>
                  <a:lnTo>
                    <a:pt x="597" y="1409"/>
                  </a:lnTo>
                  <a:lnTo>
                    <a:pt x="588" y="1396"/>
                  </a:lnTo>
                  <a:lnTo>
                    <a:pt x="578" y="1381"/>
                  </a:lnTo>
                  <a:lnTo>
                    <a:pt x="571" y="1373"/>
                  </a:lnTo>
                  <a:lnTo>
                    <a:pt x="563" y="1367"/>
                  </a:lnTo>
                  <a:lnTo>
                    <a:pt x="555" y="1360"/>
                  </a:lnTo>
                  <a:lnTo>
                    <a:pt x="548" y="1355"/>
                  </a:lnTo>
                  <a:lnTo>
                    <a:pt x="539" y="1350"/>
                  </a:lnTo>
                  <a:lnTo>
                    <a:pt x="530" y="1347"/>
                  </a:lnTo>
                  <a:lnTo>
                    <a:pt x="520" y="1344"/>
                  </a:lnTo>
                  <a:lnTo>
                    <a:pt x="511" y="1342"/>
                  </a:lnTo>
                  <a:lnTo>
                    <a:pt x="511" y="1034"/>
                  </a:lnTo>
                  <a:lnTo>
                    <a:pt x="335" y="1109"/>
                  </a:lnTo>
                  <a:lnTo>
                    <a:pt x="336" y="975"/>
                  </a:lnTo>
                  <a:lnTo>
                    <a:pt x="336" y="835"/>
                  </a:lnTo>
                  <a:lnTo>
                    <a:pt x="336" y="724"/>
                  </a:lnTo>
                  <a:lnTo>
                    <a:pt x="336" y="680"/>
                  </a:lnTo>
                  <a:lnTo>
                    <a:pt x="465" y="8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0" name="Freeform 264"/>
            <p:cNvSpPr>
              <a:spLocks/>
            </p:cNvSpPr>
            <p:nvPr/>
          </p:nvSpPr>
          <p:spPr bwMode="auto">
            <a:xfrm>
              <a:off x="1674" y="2547"/>
              <a:ext cx="296" cy="206"/>
            </a:xfrm>
            <a:custGeom>
              <a:avLst/>
              <a:gdLst>
                <a:gd name="T0" fmla="*/ 68 w 296"/>
                <a:gd name="T1" fmla="*/ 20 h 411"/>
                <a:gd name="T2" fmla="*/ 64 w 296"/>
                <a:gd name="T3" fmla="*/ 8 h 411"/>
                <a:gd name="T4" fmla="*/ 48 w 296"/>
                <a:gd name="T5" fmla="*/ 8 h 411"/>
                <a:gd name="T6" fmla="*/ 42 w 296"/>
                <a:gd name="T7" fmla="*/ 8 h 411"/>
                <a:gd name="T8" fmla="*/ 37 w 296"/>
                <a:gd name="T9" fmla="*/ 8 h 411"/>
                <a:gd name="T10" fmla="*/ 29 w 296"/>
                <a:gd name="T11" fmla="*/ 8 h 411"/>
                <a:gd name="T12" fmla="*/ 24 w 296"/>
                <a:gd name="T13" fmla="*/ 8 h 411"/>
                <a:gd name="T14" fmla="*/ 16 w 296"/>
                <a:gd name="T15" fmla="*/ 8 h 411"/>
                <a:gd name="T16" fmla="*/ 11 w 296"/>
                <a:gd name="T17" fmla="*/ 8 h 411"/>
                <a:gd name="T18" fmla="*/ 5 w 296"/>
                <a:gd name="T19" fmla="*/ 7 h 411"/>
                <a:gd name="T20" fmla="*/ 0 w 296"/>
                <a:gd name="T21" fmla="*/ 7 h 411"/>
                <a:gd name="T22" fmla="*/ 5 w 296"/>
                <a:gd name="T23" fmla="*/ 7 h 411"/>
                <a:gd name="T24" fmla="*/ 13 w 296"/>
                <a:gd name="T25" fmla="*/ 6 h 411"/>
                <a:gd name="T26" fmla="*/ 27 w 296"/>
                <a:gd name="T27" fmla="*/ 6 h 411"/>
                <a:gd name="T28" fmla="*/ 42 w 296"/>
                <a:gd name="T29" fmla="*/ 5 h 411"/>
                <a:gd name="T30" fmla="*/ 54 w 296"/>
                <a:gd name="T31" fmla="*/ 5 h 411"/>
                <a:gd name="T32" fmla="*/ 64 w 296"/>
                <a:gd name="T33" fmla="*/ 5 h 411"/>
                <a:gd name="T34" fmla="*/ 71 w 296"/>
                <a:gd name="T35" fmla="*/ 4 h 411"/>
                <a:gd name="T36" fmla="*/ 79 w 296"/>
                <a:gd name="T37" fmla="*/ 4 h 411"/>
                <a:gd name="T38" fmla="*/ 83 w 296"/>
                <a:gd name="T39" fmla="*/ 3 h 411"/>
                <a:gd name="T40" fmla="*/ 89 w 296"/>
                <a:gd name="T41" fmla="*/ 3 h 411"/>
                <a:gd name="T42" fmla="*/ 92 w 296"/>
                <a:gd name="T43" fmla="*/ 2 h 411"/>
                <a:gd name="T44" fmla="*/ 95 w 296"/>
                <a:gd name="T45" fmla="*/ 2 h 411"/>
                <a:gd name="T46" fmla="*/ 97 w 296"/>
                <a:gd name="T47" fmla="*/ 1 h 411"/>
                <a:gd name="T48" fmla="*/ 100 w 296"/>
                <a:gd name="T49" fmla="*/ 1 h 411"/>
                <a:gd name="T50" fmla="*/ 103 w 296"/>
                <a:gd name="T51" fmla="*/ 1 h 411"/>
                <a:gd name="T52" fmla="*/ 106 w 296"/>
                <a:gd name="T53" fmla="*/ 0 h 411"/>
                <a:gd name="T54" fmla="*/ 113 w 296"/>
                <a:gd name="T55" fmla="*/ 0 h 411"/>
                <a:gd name="T56" fmla="*/ 122 w 296"/>
                <a:gd name="T57" fmla="*/ 0 h 411"/>
                <a:gd name="T58" fmla="*/ 135 w 296"/>
                <a:gd name="T59" fmla="*/ 1 h 411"/>
                <a:gd name="T60" fmla="*/ 150 w 296"/>
                <a:gd name="T61" fmla="*/ 1 h 411"/>
                <a:gd name="T62" fmla="*/ 167 w 296"/>
                <a:gd name="T63" fmla="*/ 1 h 411"/>
                <a:gd name="T64" fmla="*/ 184 w 296"/>
                <a:gd name="T65" fmla="*/ 2 h 411"/>
                <a:gd name="T66" fmla="*/ 205 w 296"/>
                <a:gd name="T67" fmla="*/ 2 h 411"/>
                <a:gd name="T68" fmla="*/ 223 w 296"/>
                <a:gd name="T69" fmla="*/ 3 h 411"/>
                <a:gd name="T70" fmla="*/ 296 w 296"/>
                <a:gd name="T71" fmla="*/ 19 h 411"/>
                <a:gd name="T72" fmla="*/ 233 w 296"/>
                <a:gd name="T73" fmla="*/ 19 h 411"/>
                <a:gd name="T74" fmla="*/ 233 w 296"/>
                <a:gd name="T75" fmla="*/ 20 h 411"/>
                <a:gd name="T76" fmla="*/ 232 w 296"/>
                <a:gd name="T77" fmla="*/ 21 h 411"/>
                <a:gd name="T78" fmla="*/ 226 w 296"/>
                <a:gd name="T79" fmla="*/ 23 h 411"/>
                <a:gd name="T80" fmla="*/ 219 w 296"/>
                <a:gd name="T81" fmla="*/ 24 h 411"/>
                <a:gd name="T82" fmla="*/ 209 w 296"/>
                <a:gd name="T83" fmla="*/ 24 h 411"/>
                <a:gd name="T84" fmla="*/ 197 w 296"/>
                <a:gd name="T85" fmla="*/ 25 h 411"/>
                <a:gd name="T86" fmla="*/ 183 w 296"/>
                <a:gd name="T87" fmla="*/ 26 h 411"/>
                <a:gd name="T88" fmla="*/ 167 w 296"/>
                <a:gd name="T89" fmla="*/ 26 h 411"/>
                <a:gd name="T90" fmla="*/ 151 w 296"/>
                <a:gd name="T91" fmla="*/ 26 h 411"/>
                <a:gd name="T92" fmla="*/ 142 w 296"/>
                <a:gd name="T93" fmla="*/ 26 h 411"/>
                <a:gd name="T94" fmla="*/ 135 w 296"/>
                <a:gd name="T95" fmla="*/ 26 h 411"/>
                <a:gd name="T96" fmla="*/ 126 w 296"/>
                <a:gd name="T97" fmla="*/ 26 h 411"/>
                <a:gd name="T98" fmla="*/ 119 w 296"/>
                <a:gd name="T99" fmla="*/ 26 h 411"/>
                <a:gd name="T100" fmla="*/ 112 w 296"/>
                <a:gd name="T101" fmla="*/ 25 h 411"/>
                <a:gd name="T102" fmla="*/ 105 w 296"/>
                <a:gd name="T103" fmla="*/ 25 h 411"/>
                <a:gd name="T104" fmla="*/ 99 w 296"/>
                <a:gd name="T105" fmla="*/ 25 h 411"/>
                <a:gd name="T106" fmla="*/ 93 w 296"/>
                <a:gd name="T107" fmla="*/ 24 h 411"/>
                <a:gd name="T108" fmla="*/ 83 w 296"/>
                <a:gd name="T109" fmla="*/ 24 h 411"/>
                <a:gd name="T110" fmla="*/ 74 w 296"/>
                <a:gd name="T111" fmla="*/ 23 h 411"/>
                <a:gd name="T112" fmla="*/ 70 w 296"/>
                <a:gd name="T113" fmla="*/ 21 h 411"/>
                <a:gd name="T114" fmla="*/ 68 w 296"/>
                <a:gd name="T115" fmla="*/ 20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411"/>
                <a:gd name="T176" fmla="*/ 296 w 296"/>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411">
                  <a:moveTo>
                    <a:pt x="68" y="317"/>
                  </a:moveTo>
                  <a:lnTo>
                    <a:pt x="64" y="118"/>
                  </a:lnTo>
                  <a:lnTo>
                    <a:pt x="48" y="118"/>
                  </a:lnTo>
                  <a:lnTo>
                    <a:pt x="42" y="118"/>
                  </a:lnTo>
                  <a:lnTo>
                    <a:pt x="37" y="118"/>
                  </a:lnTo>
                  <a:lnTo>
                    <a:pt x="29" y="116"/>
                  </a:lnTo>
                  <a:lnTo>
                    <a:pt x="24" y="116"/>
                  </a:lnTo>
                  <a:lnTo>
                    <a:pt x="16" y="115"/>
                  </a:lnTo>
                  <a:lnTo>
                    <a:pt x="11" y="113"/>
                  </a:lnTo>
                  <a:lnTo>
                    <a:pt x="5" y="111"/>
                  </a:lnTo>
                  <a:lnTo>
                    <a:pt x="0" y="110"/>
                  </a:lnTo>
                  <a:lnTo>
                    <a:pt x="5" y="103"/>
                  </a:lnTo>
                  <a:lnTo>
                    <a:pt x="13" y="95"/>
                  </a:lnTo>
                  <a:lnTo>
                    <a:pt x="27" y="87"/>
                  </a:lnTo>
                  <a:lnTo>
                    <a:pt x="42" y="80"/>
                  </a:lnTo>
                  <a:lnTo>
                    <a:pt x="54" y="75"/>
                  </a:lnTo>
                  <a:lnTo>
                    <a:pt x="64" y="71"/>
                  </a:lnTo>
                  <a:lnTo>
                    <a:pt x="71" y="62"/>
                  </a:lnTo>
                  <a:lnTo>
                    <a:pt x="79" y="56"/>
                  </a:lnTo>
                  <a:lnTo>
                    <a:pt x="83" y="48"/>
                  </a:lnTo>
                  <a:lnTo>
                    <a:pt x="89" y="38"/>
                  </a:lnTo>
                  <a:lnTo>
                    <a:pt x="92" y="30"/>
                  </a:lnTo>
                  <a:lnTo>
                    <a:pt x="95" y="22"/>
                  </a:lnTo>
                  <a:lnTo>
                    <a:pt x="97" y="15"/>
                  </a:lnTo>
                  <a:lnTo>
                    <a:pt x="100" y="9"/>
                  </a:lnTo>
                  <a:lnTo>
                    <a:pt x="103" y="4"/>
                  </a:lnTo>
                  <a:lnTo>
                    <a:pt x="106" y="0"/>
                  </a:lnTo>
                  <a:lnTo>
                    <a:pt x="113" y="0"/>
                  </a:lnTo>
                  <a:lnTo>
                    <a:pt x="122" y="0"/>
                  </a:lnTo>
                  <a:lnTo>
                    <a:pt x="135" y="4"/>
                  </a:lnTo>
                  <a:lnTo>
                    <a:pt x="150" y="9"/>
                  </a:lnTo>
                  <a:lnTo>
                    <a:pt x="167" y="15"/>
                  </a:lnTo>
                  <a:lnTo>
                    <a:pt x="184" y="22"/>
                  </a:lnTo>
                  <a:lnTo>
                    <a:pt x="205" y="31"/>
                  </a:lnTo>
                  <a:lnTo>
                    <a:pt x="223" y="40"/>
                  </a:lnTo>
                  <a:lnTo>
                    <a:pt x="296" y="299"/>
                  </a:lnTo>
                  <a:lnTo>
                    <a:pt x="233" y="299"/>
                  </a:lnTo>
                  <a:lnTo>
                    <a:pt x="233" y="317"/>
                  </a:lnTo>
                  <a:lnTo>
                    <a:pt x="232" y="336"/>
                  </a:lnTo>
                  <a:lnTo>
                    <a:pt x="226" y="354"/>
                  </a:lnTo>
                  <a:lnTo>
                    <a:pt x="219" y="369"/>
                  </a:lnTo>
                  <a:lnTo>
                    <a:pt x="209" y="384"/>
                  </a:lnTo>
                  <a:lnTo>
                    <a:pt x="197" y="395"/>
                  </a:lnTo>
                  <a:lnTo>
                    <a:pt x="183" y="403"/>
                  </a:lnTo>
                  <a:lnTo>
                    <a:pt x="167" y="410"/>
                  </a:lnTo>
                  <a:lnTo>
                    <a:pt x="151" y="411"/>
                  </a:lnTo>
                  <a:lnTo>
                    <a:pt x="142" y="411"/>
                  </a:lnTo>
                  <a:lnTo>
                    <a:pt x="135" y="410"/>
                  </a:lnTo>
                  <a:lnTo>
                    <a:pt x="126" y="408"/>
                  </a:lnTo>
                  <a:lnTo>
                    <a:pt x="119" y="405"/>
                  </a:lnTo>
                  <a:lnTo>
                    <a:pt x="112" y="400"/>
                  </a:lnTo>
                  <a:lnTo>
                    <a:pt x="105" y="395"/>
                  </a:lnTo>
                  <a:lnTo>
                    <a:pt x="99" y="390"/>
                  </a:lnTo>
                  <a:lnTo>
                    <a:pt x="93" y="384"/>
                  </a:lnTo>
                  <a:lnTo>
                    <a:pt x="83" y="369"/>
                  </a:lnTo>
                  <a:lnTo>
                    <a:pt x="74" y="353"/>
                  </a:lnTo>
                  <a:lnTo>
                    <a:pt x="70" y="336"/>
                  </a:lnTo>
                  <a:lnTo>
                    <a:pt x="68" y="317"/>
                  </a:lnTo>
                  <a:close/>
                </a:path>
              </a:pathLst>
            </a:custGeom>
            <a:solidFill>
              <a:srgbClr val="BF38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1" name="Freeform 265"/>
            <p:cNvSpPr>
              <a:spLocks/>
            </p:cNvSpPr>
            <p:nvPr/>
          </p:nvSpPr>
          <p:spPr bwMode="auto">
            <a:xfrm>
              <a:off x="1679" y="2548"/>
              <a:ext cx="288" cy="203"/>
            </a:xfrm>
            <a:custGeom>
              <a:avLst/>
              <a:gdLst>
                <a:gd name="T0" fmla="*/ 63 w 288"/>
                <a:gd name="T1" fmla="*/ 20 h 406"/>
                <a:gd name="T2" fmla="*/ 61 w 288"/>
                <a:gd name="T3" fmla="*/ 7 h 406"/>
                <a:gd name="T4" fmla="*/ 45 w 288"/>
                <a:gd name="T5" fmla="*/ 7 h 406"/>
                <a:gd name="T6" fmla="*/ 39 w 288"/>
                <a:gd name="T7" fmla="*/ 7 h 406"/>
                <a:gd name="T8" fmla="*/ 33 w 288"/>
                <a:gd name="T9" fmla="*/ 7 h 406"/>
                <a:gd name="T10" fmla="*/ 27 w 288"/>
                <a:gd name="T11" fmla="*/ 7 h 406"/>
                <a:gd name="T12" fmla="*/ 20 w 288"/>
                <a:gd name="T13" fmla="*/ 7 h 406"/>
                <a:gd name="T14" fmla="*/ 14 w 288"/>
                <a:gd name="T15" fmla="*/ 7 h 406"/>
                <a:gd name="T16" fmla="*/ 8 w 288"/>
                <a:gd name="T17" fmla="*/ 7 h 406"/>
                <a:gd name="T18" fmla="*/ 4 w 288"/>
                <a:gd name="T19" fmla="*/ 7 h 406"/>
                <a:gd name="T20" fmla="*/ 0 w 288"/>
                <a:gd name="T21" fmla="*/ 7 h 406"/>
                <a:gd name="T22" fmla="*/ 4 w 288"/>
                <a:gd name="T23" fmla="*/ 7 h 406"/>
                <a:gd name="T24" fmla="*/ 11 w 288"/>
                <a:gd name="T25" fmla="*/ 6 h 406"/>
                <a:gd name="T26" fmla="*/ 23 w 288"/>
                <a:gd name="T27" fmla="*/ 6 h 406"/>
                <a:gd name="T28" fmla="*/ 39 w 288"/>
                <a:gd name="T29" fmla="*/ 5 h 406"/>
                <a:gd name="T30" fmla="*/ 50 w 288"/>
                <a:gd name="T31" fmla="*/ 5 h 406"/>
                <a:gd name="T32" fmla="*/ 59 w 288"/>
                <a:gd name="T33" fmla="*/ 5 h 406"/>
                <a:gd name="T34" fmla="*/ 68 w 288"/>
                <a:gd name="T35" fmla="*/ 4 h 406"/>
                <a:gd name="T36" fmla="*/ 74 w 288"/>
                <a:gd name="T37" fmla="*/ 4 h 406"/>
                <a:gd name="T38" fmla="*/ 79 w 288"/>
                <a:gd name="T39" fmla="*/ 3 h 406"/>
                <a:gd name="T40" fmla="*/ 84 w 288"/>
                <a:gd name="T41" fmla="*/ 3 h 406"/>
                <a:gd name="T42" fmla="*/ 88 w 288"/>
                <a:gd name="T43" fmla="*/ 2 h 406"/>
                <a:gd name="T44" fmla="*/ 91 w 288"/>
                <a:gd name="T45" fmla="*/ 2 h 406"/>
                <a:gd name="T46" fmla="*/ 94 w 288"/>
                <a:gd name="T47" fmla="*/ 1 h 406"/>
                <a:gd name="T48" fmla="*/ 95 w 288"/>
                <a:gd name="T49" fmla="*/ 1 h 406"/>
                <a:gd name="T50" fmla="*/ 98 w 288"/>
                <a:gd name="T51" fmla="*/ 1 h 406"/>
                <a:gd name="T52" fmla="*/ 101 w 288"/>
                <a:gd name="T53" fmla="*/ 0 h 406"/>
                <a:gd name="T54" fmla="*/ 108 w 288"/>
                <a:gd name="T55" fmla="*/ 0 h 406"/>
                <a:gd name="T56" fmla="*/ 117 w 288"/>
                <a:gd name="T57" fmla="*/ 0 h 406"/>
                <a:gd name="T58" fmla="*/ 130 w 288"/>
                <a:gd name="T59" fmla="*/ 1 h 406"/>
                <a:gd name="T60" fmla="*/ 145 w 288"/>
                <a:gd name="T61" fmla="*/ 1 h 406"/>
                <a:gd name="T62" fmla="*/ 162 w 288"/>
                <a:gd name="T63" fmla="*/ 1 h 406"/>
                <a:gd name="T64" fmla="*/ 179 w 288"/>
                <a:gd name="T65" fmla="*/ 2 h 406"/>
                <a:gd name="T66" fmla="*/ 198 w 288"/>
                <a:gd name="T67" fmla="*/ 2 h 406"/>
                <a:gd name="T68" fmla="*/ 217 w 288"/>
                <a:gd name="T69" fmla="*/ 3 h 406"/>
                <a:gd name="T70" fmla="*/ 288 w 288"/>
                <a:gd name="T71" fmla="*/ 19 h 406"/>
                <a:gd name="T72" fmla="*/ 227 w 288"/>
                <a:gd name="T73" fmla="*/ 19 h 406"/>
                <a:gd name="T74" fmla="*/ 227 w 288"/>
                <a:gd name="T75" fmla="*/ 20 h 406"/>
                <a:gd name="T76" fmla="*/ 226 w 288"/>
                <a:gd name="T77" fmla="*/ 21 h 406"/>
                <a:gd name="T78" fmla="*/ 221 w 288"/>
                <a:gd name="T79" fmla="*/ 22 h 406"/>
                <a:gd name="T80" fmla="*/ 213 w 288"/>
                <a:gd name="T81" fmla="*/ 23 h 406"/>
                <a:gd name="T82" fmla="*/ 204 w 288"/>
                <a:gd name="T83" fmla="*/ 24 h 406"/>
                <a:gd name="T84" fmla="*/ 191 w 288"/>
                <a:gd name="T85" fmla="*/ 25 h 406"/>
                <a:gd name="T86" fmla="*/ 178 w 288"/>
                <a:gd name="T87" fmla="*/ 25 h 406"/>
                <a:gd name="T88" fmla="*/ 162 w 288"/>
                <a:gd name="T89" fmla="*/ 26 h 406"/>
                <a:gd name="T90" fmla="*/ 146 w 288"/>
                <a:gd name="T91" fmla="*/ 26 h 406"/>
                <a:gd name="T92" fmla="*/ 137 w 288"/>
                <a:gd name="T93" fmla="*/ 26 h 406"/>
                <a:gd name="T94" fmla="*/ 130 w 288"/>
                <a:gd name="T95" fmla="*/ 26 h 406"/>
                <a:gd name="T96" fmla="*/ 123 w 288"/>
                <a:gd name="T97" fmla="*/ 26 h 406"/>
                <a:gd name="T98" fmla="*/ 116 w 288"/>
                <a:gd name="T99" fmla="*/ 25 h 406"/>
                <a:gd name="T100" fmla="*/ 108 w 288"/>
                <a:gd name="T101" fmla="*/ 25 h 406"/>
                <a:gd name="T102" fmla="*/ 101 w 288"/>
                <a:gd name="T103" fmla="*/ 25 h 406"/>
                <a:gd name="T104" fmla="*/ 94 w 288"/>
                <a:gd name="T105" fmla="*/ 25 h 406"/>
                <a:gd name="T106" fmla="*/ 88 w 288"/>
                <a:gd name="T107" fmla="*/ 24 h 406"/>
                <a:gd name="T108" fmla="*/ 78 w 288"/>
                <a:gd name="T109" fmla="*/ 23 h 406"/>
                <a:gd name="T110" fmla="*/ 69 w 288"/>
                <a:gd name="T111" fmla="*/ 22 h 406"/>
                <a:gd name="T112" fmla="*/ 65 w 288"/>
                <a:gd name="T113" fmla="*/ 21 h 406"/>
                <a:gd name="T114" fmla="*/ 63 w 288"/>
                <a:gd name="T115" fmla="*/ 20 h 4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406"/>
                <a:gd name="T176" fmla="*/ 288 w 288"/>
                <a:gd name="T177" fmla="*/ 406 h 4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406">
                  <a:moveTo>
                    <a:pt x="63" y="313"/>
                  </a:moveTo>
                  <a:lnTo>
                    <a:pt x="61" y="114"/>
                  </a:lnTo>
                  <a:lnTo>
                    <a:pt x="45" y="114"/>
                  </a:lnTo>
                  <a:lnTo>
                    <a:pt x="39" y="114"/>
                  </a:lnTo>
                  <a:lnTo>
                    <a:pt x="33" y="114"/>
                  </a:lnTo>
                  <a:lnTo>
                    <a:pt x="27" y="114"/>
                  </a:lnTo>
                  <a:lnTo>
                    <a:pt x="20" y="113"/>
                  </a:lnTo>
                  <a:lnTo>
                    <a:pt x="14" y="113"/>
                  </a:lnTo>
                  <a:lnTo>
                    <a:pt x="8" y="111"/>
                  </a:lnTo>
                  <a:lnTo>
                    <a:pt x="4" y="109"/>
                  </a:lnTo>
                  <a:lnTo>
                    <a:pt x="0" y="108"/>
                  </a:lnTo>
                  <a:lnTo>
                    <a:pt x="4" y="101"/>
                  </a:lnTo>
                  <a:lnTo>
                    <a:pt x="11" y="93"/>
                  </a:lnTo>
                  <a:lnTo>
                    <a:pt x="23" y="87"/>
                  </a:lnTo>
                  <a:lnTo>
                    <a:pt x="39" y="80"/>
                  </a:lnTo>
                  <a:lnTo>
                    <a:pt x="50" y="75"/>
                  </a:lnTo>
                  <a:lnTo>
                    <a:pt x="59" y="70"/>
                  </a:lnTo>
                  <a:lnTo>
                    <a:pt x="68" y="62"/>
                  </a:lnTo>
                  <a:lnTo>
                    <a:pt x="74" y="56"/>
                  </a:lnTo>
                  <a:lnTo>
                    <a:pt x="79" y="47"/>
                  </a:lnTo>
                  <a:lnTo>
                    <a:pt x="84" y="38"/>
                  </a:lnTo>
                  <a:lnTo>
                    <a:pt x="88" y="29"/>
                  </a:lnTo>
                  <a:lnTo>
                    <a:pt x="91" y="21"/>
                  </a:lnTo>
                  <a:lnTo>
                    <a:pt x="94" y="15"/>
                  </a:lnTo>
                  <a:lnTo>
                    <a:pt x="95" y="8"/>
                  </a:lnTo>
                  <a:lnTo>
                    <a:pt x="98" y="3"/>
                  </a:lnTo>
                  <a:lnTo>
                    <a:pt x="101" y="0"/>
                  </a:lnTo>
                  <a:lnTo>
                    <a:pt x="108" y="0"/>
                  </a:lnTo>
                  <a:lnTo>
                    <a:pt x="117" y="0"/>
                  </a:lnTo>
                  <a:lnTo>
                    <a:pt x="130" y="3"/>
                  </a:lnTo>
                  <a:lnTo>
                    <a:pt x="145" y="8"/>
                  </a:lnTo>
                  <a:lnTo>
                    <a:pt x="162" y="15"/>
                  </a:lnTo>
                  <a:lnTo>
                    <a:pt x="179" y="21"/>
                  </a:lnTo>
                  <a:lnTo>
                    <a:pt x="198" y="31"/>
                  </a:lnTo>
                  <a:lnTo>
                    <a:pt x="217" y="39"/>
                  </a:lnTo>
                  <a:lnTo>
                    <a:pt x="288" y="295"/>
                  </a:lnTo>
                  <a:lnTo>
                    <a:pt x="227" y="295"/>
                  </a:lnTo>
                  <a:lnTo>
                    <a:pt x="227" y="313"/>
                  </a:lnTo>
                  <a:lnTo>
                    <a:pt x="226" y="331"/>
                  </a:lnTo>
                  <a:lnTo>
                    <a:pt x="221" y="349"/>
                  </a:lnTo>
                  <a:lnTo>
                    <a:pt x="213" y="365"/>
                  </a:lnTo>
                  <a:lnTo>
                    <a:pt x="204" y="378"/>
                  </a:lnTo>
                  <a:lnTo>
                    <a:pt x="191" y="390"/>
                  </a:lnTo>
                  <a:lnTo>
                    <a:pt x="178" y="398"/>
                  </a:lnTo>
                  <a:lnTo>
                    <a:pt x="162" y="405"/>
                  </a:lnTo>
                  <a:lnTo>
                    <a:pt x="146" y="406"/>
                  </a:lnTo>
                  <a:lnTo>
                    <a:pt x="137" y="406"/>
                  </a:lnTo>
                  <a:lnTo>
                    <a:pt x="130" y="405"/>
                  </a:lnTo>
                  <a:lnTo>
                    <a:pt x="123" y="403"/>
                  </a:lnTo>
                  <a:lnTo>
                    <a:pt x="116" y="400"/>
                  </a:lnTo>
                  <a:lnTo>
                    <a:pt x="108" y="395"/>
                  </a:lnTo>
                  <a:lnTo>
                    <a:pt x="101" y="390"/>
                  </a:lnTo>
                  <a:lnTo>
                    <a:pt x="94" y="385"/>
                  </a:lnTo>
                  <a:lnTo>
                    <a:pt x="88" y="378"/>
                  </a:lnTo>
                  <a:lnTo>
                    <a:pt x="78" y="364"/>
                  </a:lnTo>
                  <a:lnTo>
                    <a:pt x="69" y="347"/>
                  </a:lnTo>
                  <a:lnTo>
                    <a:pt x="65" y="331"/>
                  </a:lnTo>
                  <a:lnTo>
                    <a:pt x="63" y="313"/>
                  </a:lnTo>
                  <a:close/>
                </a:path>
              </a:pathLst>
            </a:custGeom>
            <a:solidFill>
              <a:srgbClr val="C444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2" name="Freeform 266"/>
            <p:cNvSpPr>
              <a:spLocks/>
            </p:cNvSpPr>
            <p:nvPr/>
          </p:nvSpPr>
          <p:spPr bwMode="auto">
            <a:xfrm>
              <a:off x="1682" y="2549"/>
              <a:ext cx="283" cy="200"/>
            </a:xfrm>
            <a:custGeom>
              <a:avLst/>
              <a:gdLst>
                <a:gd name="T0" fmla="*/ 62 w 283"/>
                <a:gd name="T1" fmla="*/ 19 h 401"/>
                <a:gd name="T2" fmla="*/ 58 w 283"/>
                <a:gd name="T3" fmla="*/ 7 h 401"/>
                <a:gd name="T4" fmla="*/ 43 w 283"/>
                <a:gd name="T5" fmla="*/ 7 h 401"/>
                <a:gd name="T6" fmla="*/ 37 w 283"/>
                <a:gd name="T7" fmla="*/ 7 h 401"/>
                <a:gd name="T8" fmla="*/ 32 w 283"/>
                <a:gd name="T9" fmla="*/ 7 h 401"/>
                <a:gd name="T10" fmla="*/ 26 w 283"/>
                <a:gd name="T11" fmla="*/ 6 h 401"/>
                <a:gd name="T12" fmla="*/ 20 w 283"/>
                <a:gd name="T13" fmla="*/ 6 h 401"/>
                <a:gd name="T14" fmla="*/ 14 w 283"/>
                <a:gd name="T15" fmla="*/ 6 h 401"/>
                <a:gd name="T16" fmla="*/ 8 w 283"/>
                <a:gd name="T17" fmla="*/ 6 h 401"/>
                <a:gd name="T18" fmla="*/ 4 w 283"/>
                <a:gd name="T19" fmla="*/ 6 h 401"/>
                <a:gd name="T20" fmla="*/ 0 w 283"/>
                <a:gd name="T21" fmla="*/ 6 h 401"/>
                <a:gd name="T22" fmla="*/ 4 w 283"/>
                <a:gd name="T23" fmla="*/ 6 h 401"/>
                <a:gd name="T24" fmla="*/ 10 w 283"/>
                <a:gd name="T25" fmla="*/ 5 h 401"/>
                <a:gd name="T26" fmla="*/ 21 w 283"/>
                <a:gd name="T27" fmla="*/ 5 h 401"/>
                <a:gd name="T28" fmla="*/ 36 w 283"/>
                <a:gd name="T29" fmla="*/ 4 h 401"/>
                <a:gd name="T30" fmla="*/ 47 w 283"/>
                <a:gd name="T31" fmla="*/ 4 h 401"/>
                <a:gd name="T32" fmla="*/ 58 w 283"/>
                <a:gd name="T33" fmla="*/ 4 h 401"/>
                <a:gd name="T34" fmla="*/ 65 w 283"/>
                <a:gd name="T35" fmla="*/ 3 h 401"/>
                <a:gd name="T36" fmla="*/ 72 w 283"/>
                <a:gd name="T37" fmla="*/ 3 h 401"/>
                <a:gd name="T38" fmla="*/ 76 w 283"/>
                <a:gd name="T39" fmla="*/ 2 h 401"/>
                <a:gd name="T40" fmla="*/ 82 w 283"/>
                <a:gd name="T41" fmla="*/ 2 h 401"/>
                <a:gd name="T42" fmla="*/ 85 w 283"/>
                <a:gd name="T43" fmla="*/ 1 h 401"/>
                <a:gd name="T44" fmla="*/ 88 w 283"/>
                <a:gd name="T45" fmla="*/ 1 h 401"/>
                <a:gd name="T46" fmla="*/ 91 w 283"/>
                <a:gd name="T47" fmla="*/ 0 h 401"/>
                <a:gd name="T48" fmla="*/ 94 w 283"/>
                <a:gd name="T49" fmla="*/ 0 h 401"/>
                <a:gd name="T50" fmla="*/ 97 w 283"/>
                <a:gd name="T51" fmla="*/ 0 h 401"/>
                <a:gd name="T52" fmla="*/ 100 w 283"/>
                <a:gd name="T53" fmla="*/ 0 h 401"/>
                <a:gd name="T54" fmla="*/ 105 w 283"/>
                <a:gd name="T55" fmla="*/ 0 h 401"/>
                <a:gd name="T56" fmla="*/ 115 w 283"/>
                <a:gd name="T57" fmla="*/ 0 h 401"/>
                <a:gd name="T58" fmla="*/ 127 w 283"/>
                <a:gd name="T59" fmla="*/ 0 h 401"/>
                <a:gd name="T60" fmla="*/ 142 w 283"/>
                <a:gd name="T61" fmla="*/ 0 h 401"/>
                <a:gd name="T62" fmla="*/ 159 w 283"/>
                <a:gd name="T63" fmla="*/ 0 h 401"/>
                <a:gd name="T64" fmla="*/ 176 w 283"/>
                <a:gd name="T65" fmla="*/ 1 h 401"/>
                <a:gd name="T66" fmla="*/ 195 w 283"/>
                <a:gd name="T67" fmla="*/ 1 h 401"/>
                <a:gd name="T68" fmla="*/ 214 w 283"/>
                <a:gd name="T69" fmla="*/ 2 h 401"/>
                <a:gd name="T70" fmla="*/ 283 w 283"/>
                <a:gd name="T71" fmla="*/ 18 h 401"/>
                <a:gd name="T72" fmla="*/ 223 w 283"/>
                <a:gd name="T73" fmla="*/ 18 h 401"/>
                <a:gd name="T74" fmla="*/ 223 w 283"/>
                <a:gd name="T75" fmla="*/ 19 h 401"/>
                <a:gd name="T76" fmla="*/ 221 w 283"/>
                <a:gd name="T77" fmla="*/ 20 h 401"/>
                <a:gd name="T78" fmla="*/ 217 w 283"/>
                <a:gd name="T79" fmla="*/ 21 h 401"/>
                <a:gd name="T80" fmla="*/ 210 w 283"/>
                <a:gd name="T81" fmla="*/ 22 h 401"/>
                <a:gd name="T82" fmla="*/ 199 w 283"/>
                <a:gd name="T83" fmla="*/ 23 h 401"/>
                <a:gd name="T84" fmla="*/ 188 w 283"/>
                <a:gd name="T85" fmla="*/ 24 h 401"/>
                <a:gd name="T86" fmla="*/ 173 w 283"/>
                <a:gd name="T87" fmla="*/ 24 h 401"/>
                <a:gd name="T88" fmla="*/ 159 w 283"/>
                <a:gd name="T89" fmla="*/ 24 h 401"/>
                <a:gd name="T90" fmla="*/ 143 w 283"/>
                <a:gd name="T91" fmla="*/ 25 h 401"/>
                <a:gd name="T92" fmla="*/ 134 w 283"/>
                <a:gd name="T93" fmla="*/ 25 h 401"/>
                <a:gd name="T94" fmla="*/ 127 w 283"/>
                <a:gd name="T95" fmla="*/ 24 h 401"/>
                <a:gd name="T96" fmla="*/ 120 w 283"/>
                <a:gd name="T97" fmla="*/ 24 h 401"/>
                <a:gd name="T98" fmla="*/ 113 w 283"/>
                <a:gd name="T99" fmla="*/ 24 h 401"/>
                <a:gd name="T100" fmla="*/ 105 w 283"/>
                <a:gd name="T101" fmla="*/ 24 h 401"/>
                <a:gd name="T102" fmla="*/ 98 w 283"/>
                <a:gd name="T103" fmla="*/ 24 h 401"/>
                <a:gd name="T104" fmla="*/ 91 w 283"/>
                <a:gd name="T105" fmla="*/ 23 h 401"/>
                <a:gd name="T106" fmla="*/ 85 w 283"/>
                <a:gd name="T107" fmla="*/ 23 h 401"/>
                <a:gd name="T108" fmla="*/ 75 w 283"/>
                <a:gd name="T109" fmla="*/ 22 h 401"/>
                <a:gd name="T110" fmla="*/ 68 w 283"/>
                <a:gd name="T111" fmla="*/ 21 h 401"/>
                <a:gd name="T112" fmla="*/ 63 w 283"/>
                <a:gd name="T113" fmla="*/ 20 h 401"/>
                <a:gd name="T114" fmla="*/ 62 w 283"/>
                <a:gd name="T115" fmla="*/ 19 h 4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401"/>
                <a:gd name="T176" fmla="*/ 283 w 283"/>
                <a:gd name="T177" fmla="*/ 401 h 4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401">
                  <a:moveTo>
                    <a:pt x="62" y="310"/>
                  </a:moveTo>
                  <a:lnTo>
                    <a:pt x="58" y="112"/>
                  </a:lnTo>
                  <a:lnTo>
                    <a:pt x="43" y="112"/>
                  </a:lnTo>
                  <a:lnTo>
                    <a:pt x="37" y="112"/>
                  </a:lnTo>
                  <a:lnTo>
                    <a:pt x="32" y="112"/>
                  </a:lnTo>
                  <a:lnTo>
                    <a:pt x="26" y="111"/>
                  </a:lnTo>
                  <a:lnTo>
                    <a:pt x="20" y="111"/>
                  </a:lnTo>
                  <a:lnTo>
                    <a:pt x="14" y="109"/>
                  </a:lnTo>
                  <a:lnTo>
                    <a:pt x="8" y="107"/>
                  </a:lnTo>
                  <a:lnTo>
                    <a:pt x="4" y="106"/>
                  </a:lnTo>
                  <a:lnTo>
                    <a:pt x="0" y="104"/>
                  </a:lnTo>
                  <a:lnTo>
                    <a:pt x="4" y="99"/>
                  </a:lnTo>
                  <a:lnTo>
                    <a:pt x="10" y="91"/>
                  </a:lnTo>
                  <a:lnTo>
                    <a:pt x="21" y="85"/>
                  </a:lnTo>
                  <a:lnTo>
                    <a:pt x="36" y="78"/>
                  </a:lnTo>
                  <a:lnTo>
                    <a:pt x="47" y="75"/>
                  </a:lnTo>
                  <a:lnTo>
                    <a:pt x="58" y="68"/>
                  </a:lnTo>
                  <a:lnTo>
                    <a:pt x="65" y="62"/>
                  </a:lnTo>
                  <a:lnTo>
                    <a:pt x="72" y="54"/>
                  </a:lnTo>
                  <a:lnTo>
                    <a:pt x="76" y="45"/>
                  </a:lnTo>
                  <a:lnTo>
                    <a:pt x="82" y="37"/>
                  </a:lnTo>
                  <a:lnTo>
                    <a:pt x="85" y="29"/>
                  </a:lnTo>
                  <a:lnTo>
                    <a:pt x="88" y="21"/>
                  </a:lnTo>
                  <a:lnTo>
                    <a:pt x="91" y="14"/>
                  </a:lnTo>
                  <a:lnTo>
                    <a:pt x="94" y="8"/>
                  </a:lnTo>
                  <a:lnTo>
                    <a:pt x="97" y="3"/>
                  </a:lnTo>
                  <a:lnTo>
                    <a:pt x="100" y="0"/>
                  </a:lnTo>
                  <a:lnTo>
                    <a:pt x="105" y="0"/>
                  </a:lnTo>
                  <a:lnTo>
                    <a:pt x="115" y="1"/>
                  </a:lnTo>
                  <a:lnTo>
                    <a:pt x="127" y="5"/>
                  </a:lnTo>
                  <a:lnTo>
                    <a:pt x="142" y="10"/>
                  </a:lnTo>
                  <a:lnTo>
                    <a:pt x="159" y="14"/>
                  </a:lnTo>
                  <a:lnTo>
                    <a:pt x="176" y="23"/>
                  </a:lnTo>
                  <a:lnTo>
                    <a:pt x="195" y="31"/>
                  </a:lnTo>
                  <a:lnTo>
                    <a:pt x="214" y="39"/>
                  </a:lnTo>
                  <a:lnTo>
                    <a:pt x="283" y="292"/>
                  </a:lnTo>
                  <a:lnTo>
                    <a:pt x="223" y="292"/>
                  </a:lnTo>
                  <a:lnTo>
                    <a:pt x="223" y="310"/>
                  </a:lnTo>
                  <a:lnTo>
                    <a:pt x="221" y="328"/>
                  </a:lnTo>
                  <a:lnTo>
                    <a:pt x="217" y="345"/>
                  </a:lnTo>
                  <a:lnTo>
                    <a:pt x="210" y="360"/>
                  </a:lnTo>
                  <a:lnTo>
                    <a:pt x="199" y="375"/>
                  </a:lnTo>
                  <a:lnTo>
                    <a:pt x="188" y="385"/>
                  </a:lnTo>
                  <a:lnTo>
                    <a:pt x="173" y="394"/>
                  </a:lnTo>
                  <a:lnTo>
                    <a:pt x="159" y="399"/>
                  </a:lnTo>
                  <a:lnTo>
                    <a:pt x="143" y="401"/>
                  </a:lnTo>
                  <a:lnTo>
                    <a:pt x="134" y="401"/>
                  </a:lnTo>
                  <a:lnTo>
                    <a:pt x="127" y="399"/>
                  </a:lnTo>
                  <a:lnTo>
                    <a:pt x="120" y="398"/>
                  </a:lnTo>
                  <a:lnTo>
                    <a:pt x="113" y="394"/>
                  </a:lnTo>
                  <a:lnTo>
                    <a:pt x="105" y="390"/>
                  </a:lnTo>
                  <a:lnTo>
                    <a:pt x="98" y="385"/>
                  </a:lnTo>
                  <a:lnTo>
                    <a:pt x="91" y="380"/>
                  </a:lnTo>
                  <a:lnTo>
                    <a:pt x="85" y="373"/>
                  </a:lnTo>
                  <a:lnTo>
                    <a:pt x="75" y="360"/>
                  </a:lnTo>
                  <a:lnTo>
                    <a:pt x="68" y="344"/>
                  </a:lnTo>
                  <a:lnTo>
                    <a:pt x="63" y="328"/>
                  </a:lnTo>
                  <a:lnTo>
                    <a:pt x="62" y="310"/>
                  </a:lnTo>
                  <a:close/>
                </a:path>
              </a:pathLst>
            </a:custGeom>
            <a:solidFill>
              <a:srgbClr val="CC54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3" name="Freeform 267"/>
            <p:cNvSpPr>
              <a:spLocks/>
            </p:cNvSpPr>
            <p:nvPr/>
          </p:nvSpPr>
          <p:spPr bwMode="auto">
            <a:xfrm>
              <a:off x="1685" y="2550"/>
              <a:ext cx="279" cy="198"/>
            </a:xfrm>
            <a:custGeom>
              <a:avLst/>
              <a:gdLst>
                <a:gd name="T0" fmla="*/ 60 w 279"/>
                <a:gd name="T1" fmla="*/ 19 h 397"/>
                <a:gd name="T2" fmla="*/ 56 w 279"/>
                <a:gd name="T3" fmla="*/ 6 h 397"/>
                <a:gd name="T4" fmla="*/ 42 w 279"/>
                <a:gd name="T5" fmla="*/ 6 h 397"/>
                <a:gd name="T6" fmla="*/ 31 w 279"/>
                <a:gd name="T7" fmla="*/ 6 h 397"/>
                <a:gd name="T8" fmla="*/ 18 w 279"/>
                <a:gd name="T9" fmla="*/ 6 h 397"/>
                <a:gd name="T10" fmla="*/ 8 w 279"/>
                <a:gd name="T11" fmla="*/ 6 h 397"/>
                <a:gd name="T12" fmla="*/ 0 w 279"/>
                <a:gd name="T13" fmla="*/ 6 h 397"/>
                <a:gd name="T14" fmla="*/ 2 w 279"/>
                <a:gd name="T15" fmla="*/ 6 h 397"/>
                <a:gd name="T16" fmla="*/ 10 w 279"/>
                <a:gd name="T17" fmla="*/ 5 h 397"/>
                <a:gd name="T18" fmla="*/ 20 w 279"/>
                <a:gd name="T19" fmla="*/ 5 h 397"/>
                <a:gd name="T20" fmla="*/ 34 w 279"/>
                <a:gd name="T21" fmla="*/ 4 h 397"/>
                <a:gd name="T22" fmla="*/ 46 w 279"/>
                <a:gd name="T23" fmla="*/ 4 h 397"/>
                <a:gd name="T24" fmla="*/ 55 w 279"/>
                <a:gd name="T25" fmla="*/ 4 h 397"/>
                <a:gd name="T26" fmla="*/ 63 w 279"/>
                <a:gd name="T27" fmla="*/ 3 h 397"/>
                <a:gd name="T28" fmla="*/ 69 w 279"/>
                <a:gd name="T29" fmla="*/ 3 h 397"/>
                <a:gd name="T30" fmla="*/ 75 w 279"/>
                <a:gd name="T31" fmla="*/ 2 h 397"/>
                <a:gd name="T32" fmla="*/ 79 w 279"/>
                <a:gd name="T33" fmla="*/ 2 h 397"/>
                <a:gd name="T34" fmla="*/ 82 w 279"/>
                <a:gd name="T35" fmla="*/ 1 h 397"/>
                <a:gd name="T36" fmla="*/ 85 w 279"/>
                <a:gd name="T37" fmla="*/ 1 h 397"/>
                <a:gd name="T38" fmla="*/ 88 w 279"/>
                <a:gd name="T39" fmla="*/ 0 h 397"/>
                <a:gd name="T40" fmla="*/ 91 w 279"/>
                <a:gd name="T41" fmla="*/ 0 h 397"/>
                <a:gd name="T42" fmla="*/ 94 w 279"/>
                <a:gd name="T43" fmla="*/ 0 h 397"/>
                <a:gd name="T44" fmla="*/ 97 w 279"/>
                <a:gd name="T45" fmla="*/ 0 h 397"/>
                <a:gd name="T46" fmla="*/ 102 w 279"/>
                <a:gd name="T47" fmla="*/ 0 h 397"/>
                <a:gd name="T48" fmla="*/ 112 w 279"/>
                <a:gd name="T49" fmla="*/ 0 h 397"/>
                <a:gd name="T50" fmla="*/ 124 w 279"/>
                <a:gd name="T51" fmla="*/ 0 h 397"/>
                <a:gd name="T52" fmla="*/ 139 w 279"/>
                <a:gd name="T53" fmla="*/ 0 h 397"/>
                <a:gd name="T54" fmla="*/ 154 w 279"/>
                <a:gd name="T55" fmla="*/ 0 h 397"/>
                <a:gd name="T56" fmla="*/ 172 w 279"/>
                <a:gd name="T57" fmla="*/ 1 h 397"/>
                <a:gd name="T58" fmla="*/ 191 w 279"/>
                <a:gd name="T59" fmla="*/ 1 h 397"/>
                <a:gd name="T60" fmla="*/ 209 w 279"/>
                <a:gd name="T61" fmla="*/ 2 h 397"/>
                <a:gd name="T62" fmla="*/ 279 w 279"/>
                <a:gd name="T63" fmla="*/ 18 h 397"/>
                <a:gd name="T64" fmla="*/ 220 w 279"/>
                <a:gd name="T65" fmla="*/ 18 h 397"/>
                <a:gd name="T66" fmla="*/ 220 w 279"/>
                <a:gd name="T67" fmla="*/ 19 h 397"/>
                <a:gd name="T68" fmla="*/ 218 w 279"/>
                <a:gd name="T69" fmla="*/ 20 h 397"/>
                <a:gd name="T70" fmla="*/ 214 w 279"/>
                <a:gd name="T71" fmla="*/ 21 h 397"/>
                <a:gd name="T72" fmla="*/ 207 w 279"/>
                <a:gd name="T73" fmla="*/ 22 h 397"/>
                <a:gd name="T74" fmla="*/ 196 w 279"/>
                <a:gd name="T75" fmla="*/ 23 h 397"/>
                <a:gd name="T76" fmla="*/ 185 w 279"/>
                <a:gd name="T77" fmla="*/ 23 h 397"/>
                <a:gd name="T78" fmla="*/ 170 w 279"/>
                <a:gd name="T79" fmla="*/ 24 h 397"/>
                <a:gd name="T80" fmla="*/ 156 w 279"/>
                <a:gd name="T81" fmla="*/ 24 h 397"/>
                <a:gd name="T82" fmla="*/ 140 w 279"/>
                <a:gd name="T83" fmla="*/ 24 h 397"/>
                <a:gd name="T84" fmla="*/ 131 w 279"/>
                <a:gd name="T85" fmla="*/ 24 h 397"/>
                <a:gd name="T86" fmla="*/ 124 w 279"/>
                <a:gd name="T87" fmla="*/ 24 h 397"/>
                <a:gd name="T88" fmla="*/ 117 w 279"/>
                <a:gd name="T89" fmla="*/ 24 h 397"/>
                <a:gd name="T90" fmla="*/ 110 w 279"/>
                <a:gd name="T91" fmla="*/ 24 h 397"/>
                <a:gd name="T92" fmla="*/ 102 w 279"/>
                <a:gd name="T93" fmla="*/ 24 h 397"/>
                <a:gd name="T94" fmla="*/ 95 w 279"/>
                <a:gd name="T95" fmla="*/ 23 h 397"/>
                <a:gd name="T96" fmla="*/ 89 w 279"/>
                <a:gd name="T97" fmla="*/ 23 h 397"/>
                <a:gd name="T98" fmla="*/ 84 w 279"/>
                <a:gd name="T99" fmla="*/ 23 h 397"/>
                <a:gd name="T100" fmla="*/ 73 w 279"/>
                <a:gd name="T101" fmla="*/ 22 h 397"/>
                <a:gd name="T102" fmla="*/ 66 w 279"/>
                <a:gd name="T103" fmla="*/ 21 h 397"/>
                <a:gd name="T104" fmla="*/ 62 w 279"/>
                <a:gd name="T105" fmla="*/ 20 h 397"/>
                <a:gd name="T106" fmla="*/ 60 w 279"/>
                <a:gd name="T107" fmla="*/ 19 h 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9"/>
                <a:gd name="T163" fmla="*/ 0 h 397"/>
                <a:gd name="T164" fmla="*/ 279 w 279"/>
                <a:gd name="T165" fmla="*/ 397 h 3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9" h="397">
                  <a:moveTo>
                    <a:pt x="60" y="307"/>
                  </a:moveTo>
                  <a:lnTo>
                    <a:pt x="56" y="110"/>
                  </a:lnTo>
                  <a:lnTo>
                    <a:pt x="42" y="110"/>
                  </a:lnTo>
                  <a:lnTo>
                    <a:pt x="31" y="110"/>
                  </a:lnTo>
                  <a:lnTo>
                    <a:pt x="18" y="108"/>
                  </a:lnTo>
                  <a:lnTo>
                    <a:pt x="8" y="106"/>
                  </a:lnTo>
                  <a:lnTo>
                    <a:pt x="0" y="103"/>
                  </a:lnTo>
                  <a:lnTo>
                    <a:pt x="2" y="98"/>
                  </a:lnTo>
                  <a:lnTo>
                    <a:pt x="10" y="90"/>
                  </a:lnTo>
                  <a:lnTo>
                    <a:pt x="20" y="84"/>
                  </a:lnTo>
                  <a:lnTo>
                    <a:pt x="34" y="79"/>
                  </a:lnTo>
                  <a:lnTo>
                    <a:pt x="46" y="74"/>
                  </a:lnTo>
                  <a:lnTo>
                    <a:pt x="55" y="69"/>
                  </a:lnTo>
                  <a:lnTo>
                    <a:pt x="63" y="62"/>
                  </a:lnTo>
                  <a:lnTo>
                    <a:pt x="69" y="54"/>
                  </a:lnTo>
                  <a:lnTo>
                    <a:pt x="75" y="46"/>
                  </a:lnTo>
                  <a:lnTo>
                    <a:pt x="79" y="38"/>
                  </a:lnTo>
                  <a:lnTo>
                    <a:pt x="82" y="30"/>
                  </a:lnTo>
                  <a:lnTo>
                    <a:pt x="85" y="22"/>
                  </a:lnTo>
                  <a:lnTo>
                    <a:pt x="88" y="15"/>
                  </a:lnTo>
                  <a:lnTo>
                    <a:pt x="91" y="10"/>
                  </a:lnTo>
                  <a:lnTo>
                    <a:pt x="94" y="5"/>
                  </a:lnTo>
                  <a:lnTo>
                    <a:pt x="97" y="0"/>
                  </a:lnTo>
                  <a:lnTo>
                    <a:pt x="102" y="0"/>
                  </a:lnTo>
                  <a:lnTo>
                    <a:pt x="112" y="2"/>
                  </a:lnTo>
                  <a:lnTo>
                    <a:pt x="124" y="5"/>
                  </a:lnTo>
                  <a:lnTo>
                    <a:pt x="139" y="10"/>
                  </a:lnTo>
                  <a:lnTo>
                    <a:pt x="154" y="15"/>
                  </a:lnTo>
                  <a:lnTo>
                    <a:pt x="172" y="23"/>
                  </a:lnTo>
                  <a:lnTo>
                    <a:pt x="191" y="31"/>
                  </a:lnTo>
                  <a:lnTo>
                    <a:pt x="209" y="40"/>
                  </a:lnTo>
                  <a:lnTo>
                    <a:pt x="279" y="289"/>
                  </a:lnTo>
                  <a:lnTo>
                    <a:pt x="220" y="289"/>
                  </a:lnTo>
                  <a:lnTo>
                    <a:pt x="220" y="307"/>
                  </a:lnTo>
                  <a:lnTo>
                    <a:pt x="218" y="325"/>
                  </a:lnTo>
                  <a:lnTo>
                    <a:pt x="214" y="341"/>
                  </a:lnTo>
                  <a:lnTo>
                    <a:pt x="207" y="358"/>
                  </a:lnTo>
                  <a:lnTo>
                    <a:pt x="196" y="371"/>
                  </a:lnTo>
                  <a:lnTo>
                    <a:pt x="185" y="382"/>
                  </a:lnTo>
                  <a:lnTo>
                    <a:pt x="170" y="390"/>
                  </a:lnTo>
                  <a:lnTo>
                    <a:pt x="156" y="395"/>
                  </a:lnTo>
                  <a:lnTo>
                    <a:pt x="140" y="397"/>
                  </a:lnTo>
                  <a:lnTo>
                    <a:pt x="131" y="397"/>
                  </a:lnTo>
                  <a:lnTo>
                    <a:pt x="124" y="395"/>
                  </a:lnTo>
                  <a:lnTo>
                    <a:pt x="117" y="393"/>
                  </a:lnTo>
                  <a:lnTo>
                    <a:pt x="110" y="390"/>
                  </a:lnTo>
                  <a:lnTo>
                    <a:pt x="102" y="385"/>
                  </a:lnTo>
                  <a:lnTo>
                    <a:pt x="95" y="380"/>
                  </a:lnTo>
                  <a:lnTo>
                    <a:pt x="89" y="375"/>
                  </a:lnTo>
                  <a:lnTo>
                    <a:pt x="84" y="369"/>
                  </a:lnTo>
                  <a:lnTo>
                    <a:pt x="73" y="356"/>
                  </a:lnTo>
                  <a:lnTo>
                    <a:pt x="66" y="340"/>
                  </a:lnTo>
                  <a:lnTo>
                    <a:pt x="62" y="323"/>
                  </a:lnTo>
                  <a:lnTo>
                    <a:pt x="60" y="307"/>
                  </a:lnTo>
                  <a:close/>
                </a:path>
              </a:pathLst>
            </a:custGeom>
            <a:solidFill>
              <a:srgbClr val="D160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4" name="Freeform 268"/>
            <p:cNvSpPr>
              <a:spLocks/>
            </p:cNvSpPr>
            <p:nvPr/>
          </p:nvSpPr>
          <p:spPr bwMode="auto">
            <a:xfrm>
              <a:off x="1687" y="2550"/>
              <a:ext cx="274" cy="196"/>
            </a:xfrm>
            <a:custGeom>
              <a:avLst/>
              <a:gdLst>
                <a:gd name="T0" fmla="*/ 58 w 274"/>
                <a:gd name="T1" fmla="*/ 19 h 391"/>
                <a:gd name="T2" fmla="*/ 54 w 274"/>
                <a:gd name="T3" fmla="*/ 7 h 391"/>
                <a:gd name="T4" fmla="*/ 41 w 274"/>
                <a:gd name="T5" fmla="*/ 7 h 391"/>
                <a:gd name="T6" fmla="*/ 31 w 274"/>
                <a:gd name="T7" fmla="*/ 7 h 391"/>
                <a:gd name="T8" fmla="*/ 19 w 274"/>
                <a:gd name="T9" fmla="*/ 7 h 391"/>
                <a:gd name="T10" fmla="*/ 9 w 274"/>
                <a:gd name="T11" fmla="*/ 7 h 391"/>
                <a:gd name="T12" fmla="*/ 0 w 274"/>
                <a:gd name="T13" fmla="*/ 7 h 391"/>
                <a:gd name="T14" fmla="*/ 3 w 274"/>
                <a:gd name="T15" fmla="*/ 6 h 391"/>
                <a:gd name="T16" fmla="*/ 9 w 274"/>
                <a:gd name="T17" fmla="*/ 6 h 391"/>
                <a:gd name="T18" fmla="*/ 19 w 274"/>
                <a:gd name="T19" fmla="*/ 6 h 391"/>
                <a:gd name="T20" fmla="*/ 34 w 274"/>
                <a:gd name="T21" fmla="*/ 5 h 391"/>
                <a:gd name="T22" fmla="*/ 45 w 274"/>
                <a:gd name="T23" fmla="*/ 5 h 391"/>
                <a:gd name="T24" fmla="*/ 54 w 274"/>
                <a:gd name="T25" fmla="*/ 5 h 391"/>
                <a:gd name="T26" fmla="*/ 63 w 274"/>
                <a:gd name="T27" fmla="*/ 4 h 391"/>
                <a:gd name="T28" fmla="*/ 68 w 274"/>
                <a:gd name="T29" fmla="*/ 4 h 391"/>
                <a:gd name="T30" fmla="*/ 74 w 274"/>
                <a:gd name="T31" fmla="*/ 3 h 391"/>
                <a:gd name="T32" fmla="*/ 79 w 274"/>
                <a:gd name="T33" fmla="*/ 3 h 391"/>
                <a:gd name="T34" fmla="*/ 82 w 274"/>
                <a:gd name="T35" fmla="*/ 2 h 391"/>
                <a:gd name="T36" fmla="*/ 84 w 274"/>
                <a:gd name="T37" fmla="*/ 2 h 391"/>
                <a:gd name="T38" fmla="*/ 87 w 274"/>
                <a:gd name="T39" fmla="*/ 1 h 391"/>
                <a:gd name="T40" fmla="*/ 89 w 274"/>
                <a:gd name="T41" fmla="*/ 1 h 391"/>
                <a:gd name="T42" fmla="*/ 92 w 274"/>
                <a:gd name="T43" fmla="*/ 1 h 391"/>
                <a:gd name="T44" fmla="*/ 95 w 274"/>
                <a:gd name="T45" fmla="*/ 0 h 391"/>
                <a:gd name="T46" fmla="*/ 100 w 274"/>
                <a:gd name="T47" fmla="*/ 0 h 391"/>
                <a:gd name="T48" fmla="*/ 110 w 274"/>
                <a:gd name="T49" fmla="*/ 1 h 391"/>
                <a:gd name="T50" fmla="*/ 122 w 274"/>
                <a:gd name="T51" fmla="*/ 1 h 391"/>
                <a:gd name="T52" fmla="*/ 137 w 274"/>
                <a:gd name="T53" fmla="*/ 1 h 391"/>
                <a:gd name="T54" fmla="*/ 152 w 274"/>
                <a:gd name="T55" fmla="*/ 1 h 391"/>
                <a:gd name="T56" fmla="*/ 170 w 274"/>
                <a:gd name="T57" fmla="*/ 2 h 391"/>
                <a:gd name="T58" fmla="*/ 187 w 274"/>
                <a:gd name="T59" fmla="*/ 2 h 391"/>
                <a:gd name="T60" fmla="*/ 206 w 274"/>
                <a:gd name="T61" fmla="*/ 3 h 391"/>
                <a:gd name="T62" fmla="*/ 274 w 274"/>
                <a:gd name="T63" fmla="*/ 18 h 391"/>
                <a:gd name="T64" fmla="*/ 216 w 274"/>
                <a:gd name="T65" fmla="*/ 18 h 391"/>
                <a:gd name="T66" fmla="*/ 216 w 274"/>
                <a:gd name="T67" fmla="*/ 19 h 391"/>
                <a:gd name="T68" fmla="*/ 215 w 274"/>
                <a:gd name="T69" fmla="*/ 20 h 391"/>
                <a:gd name="T70" fmla="*/ 210 w 274"/>
                <a:gd name="T71" fmla="*/ 21 h 391"/>
                <a:gd name="T72" fmla="*/ 203 w 274"/>
                <a:gd name="T73" fmla="*/ 22 h 391"/>
                <a:gd name="T74" fmla="*/ 193 w 274"/>
                <a:gd name="T75" fmla="*/ 23 h 391"/>
                <a:gd name="T76" fmla="*/ 181 w 274"/>
                <a:gd name="T77" fmla="*/ 24 h 391"/>
                <a:gd name="T78" fmla="*/ 167 w 274"/>
                <a:gd name="T79" fmla="*/ 25 h 391"/>
                <a:gd name="T80" fmla="*/ 152 w 274"/>
                <a:gd name="T81" fmla="*/ 25 h 391"/>
                <a:gd name="T82" fmla="*/ 137 w 274"/>
                <a:gd name="T83" fmla="*/ 25 h 391"/>
                <a:gd name="T84" fmla="*/ 129 w 274"/>
                <a:gd name="T85" fmla="*/ 25 h 391"/>
                <a:gd name="T86" fmla="*/ 122 w 274"/>
                <a:gd name="T87" fmla="*/ 25 h 391"/>
                <a:gd name="T88" fmla="*/ 113 w 274"/>
                <a:gd name="T89" fmla="*/ 25 h 391"/>
                <a:gd name="T90" fmla="*/ 108 w 274"/>
                <a:gd name="T91" fmla="*/ 25 h 391"/>
                <a:gd name="T92" fmla="*/ 100 w 274"/>
                <a:gd name="T93" fmla="*/ 24 h 391"/>
                <a:gd name="T94" fmla="*/ 93 w 274"/>
                <a:gd name="T95" fmla="*/ 24 h 391"/>
                <a:gd name="T96" fmla="*/ 87 w 274"/>
                <a:gd name="T97" fmla="*/ 24 h 391"/>
                <a:gd name="T98" fmla="*/ 82 w 274"/>
                <a:gd name="T99" fmla="*/ 23 h 391"/>
                <a:gd name="T100" fmla="*/ 71 w 274"/>
                <a:gd name="T101" fmla="*/ 22 h 391"/>
                <a:gd name="T102" fmla="*/ 64 w 274"/>
                <a:gd name="T103" fmla="*/ 21 h 391"/>
                <a:gd name="T104" fmla="*/ 60 w 274"/>
                <a:gd name="T105" fmla="*/ 20 h 391"/>
                <a:gd name="T106" fmla="*/ 58 w 274"/>
                <a:gd name="T107" fmla="*/ 19 h 3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
                <a:gd name="T163" fmla="*/ 0 h 391"/>
                <a:gd name="T164" fmla="*/ 274 w 274"/>
                <a:gd name="T165" fmla="*/ 391 h 3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 h="391">
                  <a:moveTo>
                    <a:pt x="58" y="302"/>
                  </a:moveTo>
                  <a:lnTo>
                    <a:pt x="54" y="108"/>
                  </a:lnTo>
                  <a:lnTo>
                    <a:pt x="41" y="108"/>
                  </a:lnTo>
                  <a:lnTo>
                    <a:pt x="31" y="108"/>
                  </a:lnTo>
                  <a:lnTo>
                    <a:pt x="19" y="106"/>
                  </a:lnTo>
                  <a:lnTo>
                    <a:pt x="9" y="103"/>
                  </a:lnTo>
                  <a:lnTo>
                    <a:pt x="0" y="99"/>
                  </a:lnTo>
                  <a:lnTo>
                    <a:pt x="3" y="95"/>
                  </a:lnTo>
                  <a:lnTo>
                    <a:pt x="9" y="88"/>
                  </a:lnTo>
                  <a:lnTo>
                    <a:pt x="19" y="83"/>
                  </a:lnTo>
                  <a:lnTo>
                    <a:pt x="34" y="78"/>
                  </a:lnTo>
                  <a:lnTo>
                    <a:pt x="45" y="73"/>
                  </a:lnTo>
                  <a:lnTo>
                    <a:pt x="54" y="68"/>
                  </a:lnTo>
                  <a:lnTo>
                    <a:pt x="63" y="60"/>
                  </a:lnTo>
                  <a:lnTo>
                    <a:pt x="68" y="54"/>
                  </a:lnTo>
                  <a:lnTo>
                    <a:pt x="74" y="46"/>
                  </a:lnTo>
                  <a:lnTo>
                    <a:pt x="79" y="38"/>
                  </a:lnTo>
                  <a:lnTo>
                    <a:pt x="82" y="29"/>
                  </a:lnTo>
                  <a:lnTo>
                    <a:pt x="84" y="21"/>
                  </a:lnTo>
                  <a:lnTo>
                    <a:pt x="87" y="15"/>
                  </a:lnTo>
                  <a:lnTo>
                    <a:pt x="89" y="10"/>
                  </a:lnTo>
                  <a:lnTo>
                    <a:pt x="92" y="5"/>
                  </a:lnTo>
                  <a:lnTo>
                    <a:pt x="95" y="0"/>
                  </a:lnTo>
                  <a:lnTo>
                    <a:pt x="100" y="0"/>
                  </a:lnTo>
                  <a:lnTo>
                    <a:pt x="110" y="2"/>
                  </a:lnTo>
                  <a:lnTo>
                    <a:pt x="122" y="5"/>
                  </a:lnTo>
                  <a:lnTo>
                    <a:pt x="137" y="10"/>
                  </a:lnTo>
                  <a:lnTo>
                    <a:pt x="152" y="15"/>
                  </a:lnTo>
                  <a:lnTo>
                    <a:pt x="170" y="23"/>
                  </a:lnTo>
                  <a:lnTo>
                    <a:pt x="187" y="31"/>
                  </a:lnTo>
                  <a:lnTo>
                    <a:pt x="206" y="39"/>
                  </a:lnTo>
                  <a:lnTo>
                    <a:pt x="274" y="285"/>
                  </a:lnTo>
                  <a:lnTo>
                    <a:pt x="216" y="285"/>
                  </a:lnTo>
                  <a:lnTo>
                    <a:pt x="216" y="302"/>
                  </a:lnTo>
                  <a:lnTo>
                    <a:pt x="215" y="320"/>
                  </a:lnTo>
                  <a:lnTo>
                    <a:pt x="210" y="336"/>
                  </a:lnTo>
                  <a:lnTo>
                    <a:pt x="203" y="352"/>
                  </a:lnTo>
                  <a:lnTo>
                    <a:pt x="193" y="365"/>
                  </a:lnTo>
                  <a:lnTo>
                    <a:pt x="181" y="377"/>
                  </a:lnTo>
                  <a:lnTo>
                    <a:pt x="167" y="385"/>
                  </a:lnTo>
                  <a:lnTo>
                    <a:pt x="152" y="390"/>
                  </a:lnTo>
                  <a:lnTo>
                    <a:pt x="137" y="391"/>
                  </a:lnTo>
                  <a:lnTo>
                    <a:pt x="129" y="391"/>
                  </a:lnTo>
                  <a:lnTo>
                    <a:pt x="122" y="390"/>
                  </a:lnTo>
                  <a:lnTo>
                    <a:pt x="113" y="388"/>
                  </a:lnTo>
                  <a:lnTo>
                    <a:pt x="108" y="385"/>
                  </a:lnTo>
                  <a:lnTo>
                    <a:pt x="100" y="380"/>
                  </a:lnTo>
                  <a:lnTo>
                    <a:pt x="93" y="377"/>
                  </a:lnTo>
                  <a:lnTo>
                    <a:pt x="87" y="372"/>
                  </a:lnTo>
                  <a:lnTo>
                    <a:pt x="82" y="365"/>
                  </a:lnTo>
                  <a:lnTo>
                    <a:pt x="71" y="351"/>
                  </a:lnTo>
                  <a:lnTo>
                    <a:pt x="64" y="336"/>
                  </a:lnTo>
                  <a:lnTo>
                    <a:pt x="60" y="320"/>
                  </a:lnTo>
                  <a:lnTo>
                    <a:pt x="58" y="302"/>
                  </a:lnTo>
                  <a:close/>
                </a:path>
              </a:pathLst>
            </a:custGeom>
            <a:solidFill>
              <a:srgbClr val="D66B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5" name="Freeform 269"/>
            <p:cNvSpPr>
              <a:spLocks/>
            </p:cNvSpPr>
            <p:nvPr/>
          </p:nvSpPr>
          <p:spPr bwMode="auto">
            <a:xfrm>
              <a:off x="1690" y="2551"/>
              <a:ext cx="270" cy="194"/>
            </a:xfrm>
            <a:custGeom>
              <a:avLst/>
              <a:gdLst>
                <a:gd name="T0" fmla="*/ 57 w 270"/>
                <a:gd name="T1" fmla="*/ 19 h 386"/>
                <a:gd name="T2" fmla="*/ 52 w 270"/>
                <a:gd name="T3" fmla="*/ 7 h 386"/>
                <a:gd name="T4" fmla="*/ 39 w 270"/>
                <a:gd name="T5" fmla="*/ 7 h 386"/>
                <a:gd name="T6" fmla="*/ 29 w 270"/>
                <a:gd name="T7" fmla="*/ 7 h 386"/>
                <a:gd name="T8" fmla="*/ 18 w 270"/>
                <a:gd name="T9" fmla="*/ 7 h 386"/>
                <a:gd name="T10" fmla="*/ 8 w 270"/>
                <a:gd name="T11" fmla="*/ 7 h 386"/>
                <a:gd name="T12" fmla="*/ 0 w 270"/>
                <a:gd name="T13" fmla="*/ 7 h 386"/>
                <a:gd name="T14" fmla="*/ 3 w 270"/>
                <a:gd name="T15" fmla="*/ 6 h 386"/>
                <a:gd name="T16" fmla="*/ 9 w 270"/>
                <a:gd name="T17" fmla="*/ 6 h 386"/>
                <a:gd name="T18" fmla="*/ 18 w 270"/>
                <a:gd name="T19" fmla="*/ 6 h 386"/>
                <a:gd name="T20" fmla="*/ 32 w 270"/>
                <a:gd name="T21" fmla="*/ 5 h 386"/>
                <a:gd name="T22" fmla="*/ 44 w 270"/>
                <a:gd name="T23" fmla="*/ 5 h 386"/>
                <a:gd name="T24" fmla="*/ 52 w 270"/>
                <a:gd name="T25" fmla="*/ 5 h 386"/>
                <a:gd name="T26" fmla="*/ 60 w 270"/>
                <a:gd name="T27" fmla="*/ 4 h 386"/>
                <a:gd name="T28" fmla="*/ 65 w 270"/>
                <a:gd name="T29" fmla="*/ 4 h 386"/>
                <a:gd name="T30" fmla="*/ 71 w 270"/>
                <a:gd name="T31" fmla="*/ 3 h 386"/>
                <a:gd name="T32" fmla="*/ 76 w 270"/>
                <a:gd name="T33" fmla="*/ 3 h 386"/>
                <a:gd name="T34" fmla="*/ 79 w 270"/>
                <a:gd name="T35" fmla="*/ 2 h 386"/>
                <a:gd name="T36" fmla="*/ 81 w 270"/>
                <a:gd name="T37" fmla="*/ 2 h 386"/>
                <a:gd name="T38" fmla="*/ 84 w 270"/>
                <a:gd name="T39" fmla="*/ 1 h 386"/>
                <a:gd name="T40" fmla="*/ 87 w 270"/>
                <a:gd name="T41" fmla="*/ 1 h 386"/>
                <a:gd name="T42" fmla="*/ 89 w 270"/>
                <a:gd name="T43" fmla="*/ 1 h 386"/>
                <a:gd name="T44" fmla="*/ 92 w 270"/>
                <a:gd name="T45" fmla="*/ 0 h 386"/>
                <a:gd name="T46" fmla="*/ 97 w 270"/>
                <a:gd name="T47" fmla="*/ 0 h 386"/>
                <a:gd name="T48" fmla="*/ 107 w 270"/>
                <a:gd name="T49" fmla="*/ 1 h 386"/>
                <a:gd name="T50" fmla="*/ 119 w 270"/>
                <a:gd name="T51" fmla="*/ 1 h 386"/>
                <a:gd name="T52" fmla="*/ 134 w 270"/>
                <a:gd name="T53" fmla="*/ 1 h 386"/>
                <a:gd name="T54" fmla="*/ 149 w 270"/>
                <a:gd name="T55" fmla="*/ 1 h 386"/>
                <a:gd name="T56" fmla="*/ 165 w 270"/>
                <a:gd name="T57" fmla="*/ 2 h 386"/>
                <a:gd name="T58" fmla="*/ 184 w 270"/>
                <a:gd name="T59" fmla="*/ 2 h 386"/>
                <a:gd name="T60" fmla="*/ 202 w 270"/>
                <a:gd name="T61" fmla="*/ 3 h 386"/>
                <a:gd name="T62" fmla="*/ 270 w 270"/>
                <a:gd name="T63" fmla="*/ 18 h 386"/>
                <a:gd name="T64" fmla="*/ 212 w 270"/>
                <a:gd name="T65" fmla="*/ 18 h 386"/>
                <a:gd name="T66" fmla="*/ 212 w 270"/>
                <a:gd name="T67" fmla="*/ 19 h 386"/>
                <a:gd name="T68" fmla="*/ 210 w 270"/>
                <a:gd name="T69" fmla="*/ 20 h 386"/>
                <a:gd name="T70" fmla="*/ 206 w 270"/>
                <a:gd name="T71" fmla="*/ 21 h 386"/>
                <a:gd name="T72" fmla="*/ 199 w 270"/>
                <a:gd name="T73" fmla="*/ 22 h 386"/>
                <a:gd name="T74" fmla="*/ 189 w 270"/>
                <a:gd name="T75" fmla="*/ 23 h 386"/>
                <a:gd name="T76" fmla="*/ 177 w 270"/>
                <a:gd name="T77" fmla="*/ 24 h 386"/>
                <a:gd name="T78" fmla="*/ 164 w 270"/>
                <a:gd name="T79" fmla="*/ 24 h 386"/>
                <a:gd name="T80" fmla="*/ 149 w 270"/>
                <a:gd name="T81" fmla="*/ 25 h 386"/>
                <a:gd name="T82" fmla="*/ 134 w 270"/>
                <a:gd name="T83" fmla="*/ 25 h 386"/>
                <a:gd name="T84" fmla="*/ 126 w 270"/>
                <a:gd name="T85" fmla="*/ 25 h 386"/>
                <a:gd name="T86" fmla="*/ 119 w 270"/>
                <a:gd name="T87" fmla="*/ 25 h 386"/>
                <a:gd name="T88" fmla="*/ 112 w 270"/>
                <a:gd name="T89" fmla="*/ 24 h 386"/>
                <a:gd name="T90" fmla="*/ 105 w 270"/>
                <a:gd name="T91" fmla="*/ 24 h 386"/>
                <a:gd name="T92" fmla="*/ 97 w 270"/>
                <a:gd name="T93" fmla="*/ 24 h 386"/>
                <a:gd name="T94" fmla="*/ 92 w 270"/>
                <a:gd name="T95" fmla="*/ 24 h 386"/>
                <a:gd name="T96" fmla="*/ 84 w 270"/>
                <a:gd name="T97" fmla="*/ 23 h 386"/>
                <a:gd name="T98" fmla="*/ 79 w 270"/>
                <a:gd name="T99" fmla="*/ 23 h 386"/>
                <a:gd name="T100" fmla="*/ 68 w 270"/>
                <a:gd name="T101" fmla="*/ 22 h 386"/>
                <a:gd name="T102" fmla="*/ 63 w 270"/>
                <a:gd name="T103" fmla="*/ 21 h 386"/>
                <a:gd name="T104" fmla="*/ 58 w 270"/>
                <a:gd name="T105" fmla="*/ 20 h 386"/>
                <a:gd name="T106" fmla="*/ 57 w 270"/>
                <a:gd name="T107" fmla="*/ 19 h 3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0"/>
                <a:gd name="T163" fmla="*/ 0 h 386"/>
                <a:gd name="T164" fmla="*/ 270 w 270"/>
                <a:gd name="T165" fmla="*/ 386 h 3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0" h="386">
                  <a:moveTo>
                    <a:pt x="57" y="298"/>
                  </a:moveTo>
                  <a:lnTo>
                    <a:pt x="52" y="104"/>
                  </a:lnTo>
                  <a:lnTo>
                    <a:pt x="39" y="104"/>
                  </a:lnTo>
                  <a:lnTo>
                    <a:pt x="29" y="104"/>
                  </a:lnTo>
                  <a:lnTo>
                    <a:pt x="18" y="102"/>
                  </a:lnTo>
                  <a:lnTo>
                    <a:pt x="8" y="101"/>
                  </a:lnTo>
                  <a:lnTo>
                    <a:pt x="0" y="97"/>
                  </a:lnTo>
                  <a:lnTo>
                    <a:pt x="3" y="93"/>
                  </a:lnTo>
                  <a:lnTo>
                    <a:pt x="9" y="86"/>
                  </a:lnTo>
                  <a:lnTo>
                    <a:pt x="18" y="81"/>
                  </a:lnTo>
                  <a:lnTo>
                    <a:pt x="32" y="76"/>
                  </a:lnTo>
                  <a:lnTo>
                    <a:pt x="44" y="73"/>
                  </a:lnTo>
                  <a:lnTo>
                    <a:pt x="52" y="66"/>
                  </a:lnTo>
                  <a:lnTo>
                    <a:pt x="60" y="60"/>
                  </a:lnTo>
                  <a:lnTo>
                    <a:pt x="65" y="53"/>
                  </a:lnTo>
                  <a:lnTo>
                    <a:pt x="71" y="45"/>
                  </a:lnTo>
                  <a:lnTo>
                    <a:pt x="76" y="37"/>
                  </a:lnTo>
                  <a:lnTo>
                    <a:pt x="79" y="29"/>
                  </a:lnTo>
                  <a:lnTo>
                    <a:pt x="81" y="21"/>
                  </a:lnTo>
                  <a:lnTo>
                    <a:pt x="84" y="14"/>
                  </a:lnTo>
                  <a:lnTo>
                    <a:pt x="87" y="9"/>
                  </a:lnTo>
                  <a:lnTo>
                    <a:pt x="89" y="5"/>
                  </a:lnTo>
                  <a:lnTo>
                    <a:pt x="92" y="0"/>
                  </a:lnTo>
                  <a:lnTo>
                    <a:pt x="97" y="0"/>
                  </a:lnTo>
                  <a:lnTo>
                    <a:pt x="107" y="1"/>
                  </a:lnTo>
                  <a:lnTo>
                    <a:pt x="119" y="5"/>
                  </a:lnTo>
                  <a:lnTo>
                    <a:pt x="134" y="9"/>
                  </a:lnTo>
                  <a:lnTo>
                    <a:pt x="149" y="14"/>
                  </a:lnTo>
                  <a:lnTo>
                    <a:pt x="165" y="22"/>
                  </a:lnTo>
                  <a:lnTo>
                    <a:pt x="184" y="31"/>
                  </a:lnTo>
                  <a:lnTo>
                    <a:pt x="202" y="39"/>
                  </a:lnTo>
                  <a:lnTo>
                    <a:pt x="270" y="282"/>
                  </a:lnTo>
                  <a:lnTo>
                    <a:pt x="212" y="282"/>
                  </a:lnTo>
                  <a:lnTo>
                    <a:pt x="212" y="298"/>
                  </a:lnTo>
                  <a:lnTo>
                    <a:pt x="210" y="316"/>
                  </a:lnTo>
                  <a:lnTo>
                    <a:pt x="206" y="332"/>
                  </a:lnTo>
                  <a:lnTo>
                    <a:pt x="199" y="347"/>
                  </a:lnTo>
                  <a:lnTo>
                    <a:pt x="189" y="360"/>
                  </a:lnTo>
                  <a:lnTo>
                    <a:pt x="177" y="371"/>
                  </a:lnTo>
                  <a:lnTo>
                    <a:pt x="164" y="380"/>
                  </a:lnTo>
                  <a:lnTo>
                    <a:pt x="149" y="385"/>
                  </a:lnTo>
                  <a:lnTo>
                    <a:pt x="134" y="386"/>
                  </a:lnTo>
                  <a:lnTo>
                    <a:pt x="126" y="386"/>
                  </a:lnTo>
                  <a:lnTo>
                    <a:pt x="119" y="385"/>
                  </a:lnTo>
                  <a:lnTo>
                    <a:pt x="112" y="383"/>
                  </a:lnTo>
                  <a:lnTo>
                    <a:pt x="105" y="380"/>
                  </a:lnTo>
                  <a:lnTo>
                    <a:pt x="97" y="375"/>
                  </a:lnTo>
                  <a:lnTo>
                    <a:pt x="92" y="371"/>
                  </a:lnTo>
                  <a:lnTo>
                    <a:pt x="84" y="367"/>
                  </a:lnTo>
                  <a:lnTo>
                    <a:pt x="79" y="360"/>
                  </a:lnTo>
                  <a:lnTo>
                    <a:pt x="68" y="347"/>
                  </a:lnTo>
                  <a:lnTo>
                    <a:pt x="63" y="331"/>
                  </a:lnTo>
                  <a:lnTo>
                    <a:pt x="58" y="314"/>
                  </a:lnTo>
                  <a:lnTo>
                    <a:pt x="57" y="298"/>
                  </a:lnTo>
                  <a:close/>
                </a:path>
              </a:pathLst>
            </a:custGeom>
            <a:solidFill>
              <a:srgbClr val="DD7C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6" name="Freeform 270"/>
            <p:cNvSpPr>
              <a:spLocks/>
            </p:cNvSpPr>
            <p:nvPr/>
          </p:nvSpPr>
          <p:spPr bwMode="auto">
            <a:xfrm>
              <a:off x="1693" y="2553"/>
              <a:ext cx="265" cy="190"/>
            </a:xfrm>
            <a:custGeom>
              <a:avLst/>
              <a:gdLst>
                <a:gd name="T0" fmla="*/ 54 w 265"/>
                <a:gd name="T1" fmla="*/ 19 h 380"/>
                <a:gd name="T2" fmla="*/ 49 w 265"/>
                <a:gd name="T3" fmla="*/ 7 h 380"/>
                <a:gd name="T4" fmla="*/ 39 w 265"/>
                <a:gd name="T5" fmla="*/ 7 h 380"/>
                <a:gd name="T6" fmla="*/ 28 w 265"/>
                <a:gd name="T7" fmla="*/ 7 h 380"/>
                <a:gd name="T8" fmla="*/ 18 w 265"/>
                <a:gd name="T9" fmla="*/ 6 h 380"/>
                <a:gd name="T10" fmla="*/ 8 w 265"/>
                <a:gd name="T11" fmla="*/ 6 h 380"/>
                <a:gd name="T12" fmla="*/ 0 w 265"/>
                <a:gd name="T13" fmla="*/ 6 h 380"/>
                <a:gd name="T14" fmla="*/ 3 w 265"/>
                <a:gd name="T15" fmla="*/ 6 h 380"/>
                <a:gd name="T16" fmla="*/ 8 w 265"/>
                <a:gd name="T17" fmla="*/ 6 h 380"/>
                <a:gd name="T18" fmla="*/ 16 w 265"/>
                <a:gd name="T19" fmla="*/ 5 h 380"/>
                <a:gd name="T20" fmla="*/ 31 w 265"/>
                <a:gd name="T21" fmla="*/ 5 h 380"/>
                <a:gd name="T22" fmla="*/ 42 w 265"/>
                <a:gd name="T23" fmla="*/ 5 h 380"/>
                <a:gd name="T24" fmla="*/ 51 w 265"/>
                <a:gd name="T25" fmla="*/ 5 h 380"/>
                <a:gd name="T26" fmla="*/ 58 w 265"/>
                <a:gd name="T27" fmla="*/ 4 h 380"/>
                <a:gd name="T28" fmla="*/ 64 w 265"/>
                <a:gd name="T29" fmla="*/ 3 h 380"/>
                <a:gd name="T30" fmla="*/ 68 w 265"/>
                <a:gd name="T31" fmla="*/ 3 h 380"/>
                <a:gd name="T32" fmla="*/ 73 w 265"/>
                <a:gd name="T33" fmla="*/ 3 h 380"/>
                <a:gd name="T34" fmla="*/ 76 w 265"/>
                <a:gd name="T35" fmla="*/ 2 h 380"/>
                <a:gd name="T36" fmla="*/ 78 w 265"/>
                <a:gd name="T37" fmla="*/ 2 h 380"/>
                <a:gd name="T38" fmla="*/ 81 w 265"/>
                <a:gd name="T39" fmla="*/ 1 h 380"/>
                <a:gd name="T40" fmla="*/ 84 w 265"/>
                <a:gd name="T41" fmla="*/ 1 h 380"/>
                <a:gd name="T42" fmla="*/ 87 w 265"/>
                <a:gd name="T43" fmla="*/ 1 h 380"/>
                <a:gd name="T44" fmla="*/ 90 w 265"/>
                <a:gd name="T45" fmla="*/ 0 h 380"/>
                <a:gd name="T46" fmla="*/ 96 w 265"/>
                <a:gd name="T47" fmla="*/ 0 h 380"/>
                <a:gd name="T48" fmla="*/ 104 w 265"/>
                <a:gd name="T49" fmla="*/ 0 h 380"/>
                <a:gd name="T50" fmla="*/ 117 w 265"/>
                <a:gd name="T51" fmla="*/ 1 h 380"/>
                <a:gd name="T52" fmla="*/ 131 w 265"/>
                <a:gd name="T53" fmla="*/ 1 h 380"/>
                <a:gd name="T54" fmla="*/ 146 w 265"/>
                <a:gd name="T55" fmla="*/ 1 h 380"/>
                <a:gd name="T56" fmla="*/ 162 w 265"/>
                <a:gd name="T57" fmla="*/ 2 h 380"/>
                <a:gd name="T58" fmla="*/ 181 w 265"/>
                <a:gd name="T59" fmla="*/ 2 h 380"/>
                <a:gd name="T60" fmla="*/ 199 w 265"/>
                <a:gd name="T61" fmla="*/ 3 h 380"/>
                <a:gd name="T62" fmla="*/ 265 w 265"/>
                <a:gd name="T63" fmla="*/ 18 h 380"/>
                <a:gd name="T64" fmla="*/ 207 w 265"/>
                <a:gd name="T65" fmla="*/ 18 h 380"/>
                <a:gd name="T66" fmla="*/ 207 w 265"/>
                <a:gd name="T67" fmla="*/ 19 h 380"/>
                <a:gd name="T68" fmla="*/ 206 w 265"/>
                <a:gd name="T69" fmla="*/ 20 h 380"/>
                <a:gd name="T70" fmla="*/ 201 w 265"/>
                <a:gd name="T71" fmla="*/ 21 h 380"/>
                <a:gd name="T72" fmla="*/ 194 w 265"/>
                <a:gd name="T73" fmla="*/ 22 h 380"/>
                <a:gd name="T74" fmla="*/ 184 w 265"/>
                <a:gd name="T75" fmla="*/ 23 h 380"/>
                <a:gd name="T76" fmla="*/ 174 w 265"/>
                <a:gd name="T77" fmla="*/ 23 h 380"/>
                <a:gd name="T78" fmla="*/ 161 w 265"/>
                <a:gd name="T79" fmla="*/ 24 h 380"/>
                <a:gd name="T80" fmla="*/ 146 w 265"/>
                <a:gd name="T81" fmla="*/ 24 h 380"/>
                <a:gd name="T82" fmla="*/ 131 w 265"/>
                <a:gd name="T83" fmla="*/ 24 h 380"/>
                <a:gd name="T84" fmla="*/ 123 w 265"/>
                <a:gd name="T85" fmla="*/ 24 h 380"/>
                <a:gd name="T86" fmla="*/ 116 w 265"/>
                <a:gd name="T87" fmla="*/ 24 h 380"/>
                <a:gd name="T88" fmla="*/ 109 w 265"/>
                <a:gd name="T89" fmla="*/ 24 h 380"/>
                <a:gd name="T90" fmla="*/ 102 w 265"/>
                <a:gd name="T91" fmla="*/ 24 h 380"/>
                <a:gd name="T92" fmla="*/ 94 w 265"/>
                <a:gd name="T93" fmla="*/ 23 h 380"/>
                <a:gd name="T94" fmla="*/ 89 w 265"/>
                <a:gd name="T95" fmla="*/ 23 h 380"/>
                <a:gd name="T96" fmla="*/ 83 w 265"/>
                <a:gd name="T97" fmla="*/ 23 h 380"/>
                <a:gd name="T98" fmla="*/ 77 w 265"/>
                <a:gd name="T99" fmla="*/ 23 h 380"/>
                <a:gd name="T100" fmla="*/ 67 w 265"/>
                <a:gd name="T101" fmla="*/ 22 h 380"/>
                <a:gd name="T102" fmla="*/ 60 w 265"/>
                <a:gd name="T103" fmla="*/ 21 h 380"/>
                <a:gd name="T104" fmla="*/ 55 w 265"/>
                <a:gd name="T105" fmla="*/ 20 h 380"/>
                <a:gd name="T106" fmla="*/ 54 w 265"/>
                <a:gd name="T107" fmla="*/ 19 h 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380"/>
                <a:gd name="T164" fmla="*/ 265 w 265"/>
                <a:gd name="T165" fmla="*/ 380 h 3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380">
                  <a:moveTo>
                    <a:pt x="54" y="293"/>
                  </a:moveTo>
                  <a:lnTo>
                    <a:pt x="49" y="101"/>
                  </a:lnTo>
                  <a:lnTo>
                    <a:pt x="39" y="99"/>
                  </a:lnTo>
                  <a:lnTo>
                    <a:pt x="28" y="99"/>
                  </a:lnTo>
                  <a:lnTo>
                    <a:pt x="18" y="98"/>
                  </a:lnTo>
                  <a:lnTo>
                    <a:pt x="8" y="96"/>
                  </a:lnTo>
                  <a:lnTo>
                    <a:pt x="0" y="94"/>
                  </a:lnTo>
                  <a:lnTo>
                    <a:pt x="3" y="90"/>
                  </a:lnTo>
                  <a:lnTo>
                    <a:pt x="8" y="85"/>
                  </a:lnTo>
                  <a:lnTo>
                    <a:pt x="16" y="80"/>
                  </a:lnTo>
                  <a:lnTo>
                    <a:pt x="31" y="75"/>
                  </a:lnTo>
                  <a:lnTo>
                    <a:pt x="42" y="70"/>
                  </a:lnTo>
                  <a:lnTo>
                    <a:pt x="51" y="65"/>
                  </a:lnTo>
                  <a:lnTo>
                    <a:pt x="58" y="59"/>
                  </a:lnTo>
                  <a:lnTo>
                    <a:pt x="64" y="50"/>
                  </a:lnTo>
                  <a:lnTo>
                    <a:pt x="68" y="42"/>
                  </a:lnTo>
                  <a:lnTo>
                    <a:pt x="73" y="36"/>
                  </a:lnTo>
                  <a:lnTo>
                    <a:pt x="76" y="28"/>
                  </a:lnTo>
                  <a:lnTo>
                    <a:pt x="78" y="19"/>
                  </a:lnTo>
                  <a:lnTo>
                    <a:pt x="81" y="13"/>
                  </a:lnTo>
                  <a:lnTo>
                    <a:pt x="84" y="8"/>
                  </a:lnTo>
                  <a:lnTo>
                    <a:pt x="87" y="3"/>
                  </a:lnTo>
                  <a:lnTo>
                    <a:pt x="90" y="0"/>
                  </a:lnTo>
                  <a:lnTo>
                    <a:pt x="96" y="0"/>
                  </a:lnTo>
                  <a:lnTo>
                    <a:pt x="104" y="0"/>
                  </a:lnTo>
                  <a:lnTo>
                    <a:pt x="117" y="3"/>
                  </a:lnTo>
                  <a:lnTo>
                    <a:pt x="131" y="8"/>
                  </a:lnTo>
                  <a:lnTo>
                    <a:pt x="146" y="13"/>
                  </a:lnTo>
                  <a:lnTo>
                    <a:pt x="162" y="21"/>
                  </a:lnTo>
                  <a:lnTo>
                    <a:pt x="181" y="29"/>
                  </a:lnTo>
                  <a:lnTo>
                    <a:pt x="199" y="37"/>
                  </a:lnTo>
                  <a:lnTo>
                    <a:pt x="265" y="277"/>
                  </a:lnTo>
                  <a:lnTo>
                    <a:pt x="207" y="277"/>
                  </a:lnTo>
                  <a:lnTo>
                    <a:pt x="207" y="293"/>
                  </a:lnTo>
                  <a:lnTo>
                    <a:pt x="206" y="311"/>
                  </a:lnTo>
                  <a:lnTo>
                    <a:pt x="201" y="328"/>
                  </a:lnTo>
                  <a:lnTo>
                    <a:pt x="194" y="342"/>
                  </a:lnTo>
                  <a:lnTo>
                    <a:pt x="184" y="354"/>
                  </a:lnTo>
                  <a:lnTo>
                    <a:pt x="174" y="365"/>
                  </a:lnTo>
                  <a:lnTo>
                    <a:pt x="161" y="373"/>
                  </a:lnTo>
                  <a:lnTo>
                    <a:pt x="146" y="378"/>
                  </a:lnTo>
                  <a:lnTo>
                    <a:pt x="131" y="380"/>
                  </a:lnTo>
                  <a:lnTo>
                    <a:pt x="123" y="380"/>
                  </a:lnTo>
                  <a:lnTo>
                    <a:pt x="116" y="378"/>
                  </a:lnTo>
                  <a:lnTo>
                    <a:pt x="109" y="377"/>
                  </a:lnTo>
                  <a:lnTo>
                    <a:pt x="102" y="373"/>
                  </a:lnTo>
                  <a:lnTo>
                    <a:pt x="94" y="368"/>
                  </a:lnTo>
                  <a:lnTo>
                    <a:pt x="89" y="365"/>
                  </a:lnTo>
                  <a:lnTo>
                    <a:pt x="83" y="360"/>
                  </a:lnTo>
                  <a:lnTo>
                    <a:pt x="77" y="354"/>
                  </a:lnTo>
                  <a:lnTo>
                    <a:pt x="67" y="341"/>
                  </a:lnTo>
                  <a:lnTo>
                    <a:pt x="60" y="326"/>
                  </a:lnTo>
                  <a:lnTo>
                    <a:pt x="55" y="310"/>
                  </a:lnTo>
                  <a:lnTo>
                    <a:pt x="54" y="293"/>
                  </a:lnTo>
                  <a:close/>
                </a:path>
              </a:pathLst>
            </a:custGeom>
            <a:solidFill>
              <a:srgbClr val="E287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7" name="Freeform 271"/>
            <p:cNvSpPr>
              <a:spLocks/>
            </p:cNvSpPr>
            <p:nvPr/>
          </p:nvSpPr>
          <p:spPr bwMode="auto">
            <a:xfrm>
              <a:off x="1696" y="2554"/>
              <a:ext cx="259" cy="187"/>
            </a:xfrm>
            <a:custGeom>
              <a:avLst/>
              <a:gdLst>
                <a:gd name="T0" fmla="*/ 52 w 259"/>
                <a:gd name="T1" fmla="*/ 18 h 375"/>
                <a:gd name="T2" fmla="*/ 48 w 259"/>
                <a:gd name="T3" fmla="*/ 6 h 375"/>
                <a:gd name="T4" fmla="*/ 38 w 259"/>
                <a:gd name="T5" fmla="*/ 6 h 375"/>
                <a:gd name="T6" fmla="*/ 28 w 259"/>
                <a:gd name="T7" fmla="*/ 6 h 375"/>
                <a:gd name="T8" fmla="*/ 18 w 259"/>
                <a:gd name="T9" fmla="*/ 6 h 375"/>
                <a:gd name="T10" fmla="*/ 7 w 259"/>
                <a:gd name="T11" fmla="*/ 5 h 375"/>
                <a:gd name="T12" fmla="*/ 0 w 259"/>
                <a:gd name="T13" fmla="*/ 5 h 375"/>
                <a:gd name="T14" fmla="*/ 3 w 259"/>
                <a:gd name="T15" fmla="*/ 5 h 375"/>
                <a:gd name="T16" fmla="*/ 7 w 259"/>
                <a:gd name="T17" fmla="*/ 5 h 375"/>
                <a:gd name="T18" fmla="*/ 15 w 259"/>
                <a:gd name="T19" fmla="*/ 4 h 375"/>
                <a:gd name="T20" fmla="*/ 28 w 259"/>
                <a:gd name="T21" fmla="*/ 4 h 375"/>
                <a:gd name="T22" fmla="*/ 39 w 259"/>
                <a:gd name="T23" fmla="*/ 4 h 375"/>
                <a:gd name="T24" fmla="*/ 48 w 259"/>
                <a:gd name="T25" fmla="*/ 3 h 375"/>
                <a:gd name="T26" fmla="*/ 55 w 259"/>
                <a:gd name="T27" fmla="*/ 3 h 375"/>
                <a:gd name="T28" fmla="*/ 61 w 259"/>
                <a:gd name="T29" fmla="*/ 3 h 375"/>
                <a:gd name="T30" fmla="*/ 67 w 259"/>
                <a:gd name="T31" fmla="*/ 2 h 375"/>
                <a:gd name="T32" fmla="*/ 71 w 259"/>
                <a:gd name="T33" fmla="*/ 2 h 375"/>
                <a:gd name="T34" fmla="*/ 74 w 259"/>
                <a:gd name="T35" fmla="*/ 1 h 375"/>
                <a:gd name="T36" fmla="*/ 77 w 259"/>
                <a:gd name="T37" fmla="*/ 1 h 375"/>
                <a:gd name="T38" fmla="*/ 80 w 259"/>
                <a:gd name="T39" fmla="*/ 0 h 375"/>
                <a:gd name="T40" fmla="*/ 81 w 259"/>
                <a:gd name="T41" fmla="*/ 0 h 375"/>
                <a:gd name="T42" fmla="*/ 84 w 259"/>
                <a:gd name="T43" fmla="*/ 0 h 375"/>
                <a:gd name="T44" fmla="*/ 87 w 259"/>
                <a:gd name="T45" fmla="*/ 0 h 375"/>
                <a:gd name="T46" fmla="*/ 93 w 259"/>
                <a:gd name="T47" fmla="*/ 0 h 375"/>
                <a:gd name="T48" fmla="*/ 101 w 259"/>
                <a:gd name="T49" fmla="*/ 0 h 375"/>
                <a:gd name="T50" fmla="*/ 113 w 259"/>
                <a:gd name="T51" fmla="*/ 0 h 375"/>
                <a:gd name="T52" fmla="*/ 128 w 259"/>
                <a:gd name="T53" fmla="*/ 0 h 375"/>
                <a:gd name="T54" fmla="*/ 142 w 259"/>
                <a:gd name="T55" fmla="*/ 0 h 375"/>
                <a:gd name="T56" fmla="*/ 159 w 259"/>
                <a:gd name="T57" fmla="*/ 1 h 375"/>
                <a:gd name="T58" fmla="*/ 177 w 259"/>
                <a:gd name="T59" fmla="*/ 1 h 375"/>
                <a:gd name="T60" fmla="*/ 194 w 259"/>
                <a:gd name="T61" fmla="*/ 2 h 375"/>
                <a:gd name="T62" fmla="*/ 259 w 259"/>
                <a:gd name="T63" fmla="*/ 17 h 375"/>
                <a:gd name="T64" fmla="*/ 203 w 259"/>
                <a:gd name="T65" fmla="*/ 17 h 375"/>
                <a:gd name="T66" fmla="*/ 203 w 259"/>
                <a:gd name="T67" fmla="*/ 18 h 375"/>
                <a:gd name="T68" fmla="*/ 201 w 259"/>
                <a:gd name="T69" fmla="*/ 19 h 375"/>
                <a:gd name="T70" fmla="*/ 197 w 259"/>
                <a:gd name="T71" fmla="*/ 20 h 375"/>
                <a:gd name="T72" fmla="*/ 190 w 259"/>
                <a:gd name="T73" fmla="*/ 21 h 375"/>
                <a:gd name="T74" fmla="*/ 181 w 259"/>
                <a:gd name="T75" fmla="*/ 21 h 375"/>
                <a:gd name="T76" fmla="*/ 169 w 259"/>
                <a:gd name="T77" fmla="*/ 22 h 375"/>
                <a:gd name="T78" fmla="*/ 156 w 259"/>
                <a:gd name="T79" fmla="*/ 23 h 375"/>
                <a:gd name="T80" fmla="*/ 143 w 259"/>
                <a:gd name="T81" fmla="*/ 23 h 375"/>
                <a:gd name="T82" fmla="*/ 128 w 259"/>
                <a:gd name="T83" fmla="*/ 23 h 375"/>
                <a:gd name="T84" fmla="*/ 120 w 259"/>
                <a:gd name="T85" fmla="*/ 23 h 375"/>
                <a:gd name="T86" fmla="*/ 113 w 259"/>
                <a:gd name="T87" fmla="*/ 23 h 375"/>
                <a:gd name="T88" fmla="*/ 106 w 259"/>
                <a:gd name="T89" fmla="*/ 23 h 375"/>
                <a:gd name="T90" fmla="*/ 99 w 259"/>
                <a:gd name="T91" fmla="*/ 23 h 375"/>
                <a:gd name="T92" fmla="*/ 91 w 259"/>
                <a:gd name="T93" fmla="*/ 22 h 375"/>
                <a:gd name="T94" fmla="*/ 86 w 259"/>
                <a:gd name="T95" fmla="*/ 22 h 375"/>
                <a:gd name="T96" fmla="*/ 80 w 259"/>
                <a:gd name="T97" fmla="*/ 22 h 375"/>
                <a:gd name="T98" fmla="*/ 74 w 259"/>
                <a:gd name="T99" fmla="*/ 21 h 375"/>
                <a:gd name="T100" fmla="*/ 64 w 259"/>
                <a:gd name="T101" fmla="*/ 20 h 375"/>
                <a:gd name="T102" fmla="*/ 58 w 259"/>
                <a:gd name="T103" fmla="*/ 20 h 375"/>
                <a:gd name="T104" fmla="*/ 54 w 259"/>
                <a:gd name="T105" fmla="*/ 19 h 375"/>
                <a:gd name="T106" fmla="*/ 52 w 259"/>
                <a:gd name="T107" fmla="*/ 18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375"/>
                <a:gd name="T164" fmla="*/ 259 w 259"/>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375">
                  <a:moveTo>
                    <a:pt x="52" y="290"/>
                  </a:moveTo>
                  <a:lnTo>
                    <a:pt x="48" y="97"/>
                  </a:lnTo>
                  <a:lnTo>
                    <a:pt x="38" y="97"/>
                  </a:lnTo>
                  <a:lnTo>
                    <a:pt x="28" y="97"/>
                  </a:lnTo>
                  <a:lnTo>
                    <a:pt x="18" y="96"/>
                  </a:lnTo>
                  <a:lnTo>
                    <a:pt x="7" y="94"/>
                  </a:lnTo>
                  <a:lnTo>
                    <a:pt x="0" y="91"/>
                  </a:lnTo>
                  <a:lnTo>
                    <a:pt x="3" y="86"/>
                  </a:lnTo>
                  <a:lnTo>
                    <a:pt x="7" y="81"/>
                  </a:lnTo>
                  <a:lnTo>
                    <a:pt x="15" y="78"/>
                  </a:lnTo>
                  <a:lnTo>
                    <a:pt x="28" y="73"/>
                  </a:lnTo>
                  <a:lnTo>
                    <a:pt x="39" y="70"/>
                  </a:lnTo>
                  <a:lnTo>
                    <a:pt x="48" y="63"/>
                  </a:lnTo>
                  <a:lnTo>
                    <a:pt x="55" y="58"/>
                  </a:lnTo>
                  <a:lnTo>
                    <a:pt x="61" y="50"/>
                  </a:lnTo>
                  <a:lnTo>
                    <a:pt x="67" y="42"/>
                  </a:lnTo>
                  <a:lnTo>
                    <a:pt x="71" y="35"/>
                  </a:lnTo>
                  <a:lnTo>
                    <a:pt x="74" y="27"/>
                  </a:lnTo>
                  <a:lnTo>
                    <a:pt x="77" y="19"/>
                  </a:lnTo>
                  <a:lnTo>
                    <a:pt x="80" y="13"/>
                  </a:lnTo>
                  <a:lnTo>
                    <a:pt x="81" y="8"/>
                  </a:lnTo>
                  <a:lnTo>
                    <a:pt x="84" y="3"/>
                  </a:lnTo>
                  <a:lnTo>
                    <a:pt x="87" y="0"/>
                  </a:lnTo>
                  <a:lnTo>
                    <a:pt x="93" y="0"/>
                  </a:lnTo>
                  <a:lnTo>
                    <a:pt x="101" y="1"/>
                  </a:lnTo>
                  <a:lnTo>
                    <a:pt x="113" y="3"/>
                  </a:lnTo>
                  <a:lnTo>
                    <a:pt x="128" y="8"/>
                  </a:lnTo>
                  <a:lnTo>
                    <a:pt x="142" y="13"/>
                  </a:lnTo>
                  <a:lnTo>
                    <a:pt x="159" y="19"/>
                  </a:lnTo>
                  <a:lnTo>
                    <a:pt x="177" y="27"/>
                  </a:lnTo>
                  <a:lnTo>
                    <a:pt x="194" y="35"/>
                  </a:lnTo>
                  <a:lnTo>
                    <a:pt x="259" y="272"/>
                  </a:lnTo>
                  <a:lnTo>
                    <a:pt x="203" y="272"/>
                  </a:lnTo>
                  <a:lnTo>
                    <a:pt x="203" y="290"/>
                  </a:lnTo>
                  <a:lnTo>
                    <a:pt x="201" y="306"/>
                  </a:lnTo>
                  <a:lnTo>
                    <a:pt x="197" y="322"/>
                  </a:lnTo>
                  <a:lnTo>
                    <a:pt x="190" y="337"/>
                  </a:lnTo>
                  <a:lnTo>
                    <a:pt x="181" y="349"/>
                  </a:lnTo>
                  <a:lnTo>
                    <a:pt x="169" y="360"/>
                  </a:lnTo>
                  <a:lnTo>
                    <a:pt x="156" y="368"/>
                  </a:lnTo>
                  <a:lnTo>
                    <a:pt x="143" y="373"/>
                  </a:lnTo>
                  <a:lnTo>
                    <a:pt x="128" y="375"/>
                  </a:lnTo>
                  <a:lnTo>
                    <a:pt x="120" y="375"/>
                  </a:lnTo>
                  <a:lnTo>
                    <a:pt x="113" y="373"/>
                  </a:lnTo>
                  <a:lnTo>
                    <a:pt x="106" y="371"/>
                  </a:lnTo>
                  <a:lnTo>
                    <a:pt x="99" y="368"/>
                  </a:lnTo>
                  <a:lnTo>
                    <a:pt x="91" y="363"/>
                  </a:lnTo>
                  <a:lnTo>
                    <a:pt x="86" y="360"/>
                  </a:lnTo>
                  <a:lnTo>
                    <a:pt x="80" y="355"/>
                  </a:lnTo>
                  <a:lnTo>
                    <a:pt x="74" y="349"/>
                  </a:lnTo>
                  <a:lnTo>
                    <a:pt x="64" y="335"/>
                  </a:lnTo>
                  <a:lnTo>
                    <a:pt x="58" y="321"/>
                  </a:lnTo>
                  <a:lnTo>
                    <a:pt x="54" y="306"/>
                  </a:lnTo>
                  <a:lnTo>
                    <a:pt x="52" y="290"/>
                  </a:lnTo>
                  <a:close/>
                </a:path>
              </a:pathLst>
            </a:custGeom>
            <a:solidFill>
              <a:srgbClr val="EA96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8" name="Freeform 272"/>
            <p:cNvSpPr>
              <a:spLocks/>
            </p:cNvSpPr>
            <p:nvPr/>
          </p:nvSpPr>
          <p:spPr bwMode="auto">
            <a:xfrm>
              <a:off x="1699" y="2555"/>
              <a:ext cx="255" cy="185"/>
            </a:xfrm>
            <a:custGeom>
              <a:avLst/>
              <a:gdLst>
                <a:gd name="T0" fmla="*/ 51 w 255"/>
                <a:gd name="T1" fmla="*/ 18 h 370"/>
                <a:gd name="T2" fmla="*/ 45 w 255"/>
                <a:gd name="T3" fmla="*/ 6 h 370"/>
                <a:gd name="T4" fmla="*/ 36 w 255"/>
                <a:gd name="T5" fmla="*/ 6 h 370"/>
                <a:gd name="T6" fmla="*/ 26 w 255"/>
                <a:gd name="T7" fmla="*/ 6 h 370"/>
                <a:gd name="T8" fmla="*/ 16 w 255"/>
                <a:gd name="T9" fmla="*/ 6 h 370"/>
                <a:gd name="T10" fmla="*/ 7 w 255"/>
                <a:gd name="T11" fmla="*/ 6 h 370"/>
                <a:gd name="T12" fmla="*/ 0 w 255"/>
                <a:gd name="T13" fmla="*/ 6 h 370"/>
                <a:gd name="T14" fmla="*/ 3 w 255"/>
                <a:gd name="T15" fmla="*/ 6 h 370"/>
                <a:gd name="T16" fmla="*/ 6 w 255"/>
                <a:gd name="T17" fmla="*/ 6 h 370"/>
                <a:gd name="T18" fmla="*/ 13 w 255"/>
                <a:gd name="T19" fmla="*/ 5 h 370"/>
                <a:gd name="T20" fmla="*/ 26 w 255"/>
                <a:gd name="T21" fmla="*/ 5 h 370"/>
                <a:gd name="T22" fmla="*/ 38 w 255"/>
                <a:gd name="T23" fmla="*/ 5 h 370"/>
                <a:gd name="T24" fmla="*/ 46 w 255"/>
                <a:gd name="T25" fmla="*/ 4 h 370"/>
                <a:gd name="T26" fmla="*/ 54 w 255"/>
                <a:gd name="T27" fmla="*/ 4 h 370"/>
                <a:gd name="T28" fmla="*/ 59 w 255"/>
                <a:gd name="T29" fmla="*/ 4 h 370"/>
                <a:gd name="T30" fmla="*/ 64 w 255"/>
                <a:gd name="T31" fmla="*/ 3 h 370"/>
                <a:gd name="T32" fmla="*/ 68 w 255"/>
                <a:gd name="T33" fmla="*/ 3 h 370"/>
                <a:gd name="T34" fmla="*/ 71 w 255"/>
                <a:gd name="T35" fmla="*/ 2 h 370"/>
                <a:gd name="T36" fmla="*/ 74 w 255"/>
                <a:gd name="T37" fmla="*/ 2 h 370"/>
                <a:gd name="T38" fmla="*/ 77 w 255"/>
                <a:gd name="T39" fmla="*/ 1 h 370"/>
                <a:gd name="T40" fmla="*/ 80 w 255"/>
                <a:gd name="T41" fmla="*/ 1 h 370"/>
                <a:gd name="T42" fmla="*/ 81 w 255"/>
                <a:gd name="T43" fmla="*/ 1 h 370"/>
                <a:gd name="T44" fmla="*/ 84 w 255"/>
                <a:gd name="T45" fmla="*/ 0 h 370"/>
                <a:gd name="T46" fmla="*/ 90 w 255"/>
                <a:gd name="T47" fmla="*/ 0 h 370"/>
                <a:gd name="T48" fmla="*/ 98 w 255"/>
                <a:gd name="T49" fmla="*/ 1 h 370"/>
                <a:gd name="T50" fmla="*/ 110 w 255"/>
                <a:gd name="T51" fmla="*/ 1 h 370"/>
                <a:gd name="T52" fmla="*/ 125 w 255"/>
                <a:gd name="T53" fmla="*/ 1 h 370"/>
                <a:gd name="T54" fmla="*/ 139 w 255"/>
                <a:gd name="T55" fmla="*/ 1 h 370"/>
                <a:gd name="T56" fmla="*/ 155 w 255"/>
                <a:gd name="T57" fmla="*/ 2 h 370"/>
                <a:gd name="T58" fmla="*/ 172 w 255"/>
                <a:gd name="T59" fmla="*/ 2 h 370"/>
                <a:gd name="T60" fmla="*/ 190 w 255"/>
                <a:gd name="T61" fmla="*/ 3 h 370"/>
                <a:gd name="T62" fmla="*/ 255 w 255"/>
                <a:gd name="T63" fmla="*/ 17 h 370"/>
                <a:gd name="T64" fmla="*/ 198 w 255"/>
                <a:gd name="T65" fmla="*/ 17 h 370"/>
                <a:gd name="T66" fmla="*/ 198 w 255"/>
                <a:gd name="T67" fmla="*/ 18 h 370"/>
                <a:gd name="T68" fmla="*/ 197 w 255"/>
                <a:gd name="T69" fmla="*/ 19 h 370"/>
                <a:gd name="T70" fmla="*/ 193 w 255"/>
                <a:gd name="T71" fmla="*/ 20 h 370"/>
                <a:gd name="T72" fmla="*/ 185 w 255"/>
                <a:gd name="T73" fmla="*/ 21 h 370"/>
                <a:gd name="T74" fmla="*/ 177 w 255"/>
                <a:gd name="T75" fmla="*/ 22 h 370"/>
                <a:gd name="T76" fmla="*/ 165 w 255"/>
                <a:gd name="T77" fmla="*/ 23 h 370"/>
                <a:gd name="T78" fmla="*/ 153 w 255"/>
                <a:gd name="T79" fmla="*/ 23 h 370"/>
                <a:gd name="T80" fmla="*/ 139 w 255"/>
                <a:gd name="T81" fmla="*/ 24 h 370"/>
                <a:gd name="T82" fmla="*/ 125 w 255"/>
                <a:gd name="T83" fmla="*/ 24 h 370"/>
                <a:gd name="T84" fmla="*/ 117 w 255"/>
                <a:gd name="T85" fmla="*/ 24 h 370"/>
                <a:gd name="T86" fmla="*/ 110 w 255"/>
                <a:gd name="T87" fmla="*/ 24 h 370"/>
                <a:gd name="T88" fmla="*/ 103 w 255"/>
                <a:gd name="T89" fmla="*/ 23 h 370"/>
                <a:gd name="T90" fmla="*/ 96 w 255"/>
                <a:gd name="T91" fmla="*/ 23 h 370"/>
                <a:gd name="T92" fmla="*/ 90 w 255"/>
                <a:gd name="T93" fmla="*/ 23 h 370"/>
                <a:gd name="T94" fmla="*/ 83 w 255"/>
                <a:gd name="T95" fmla="*/ 23 h 370"/>
                <a:gd name="T96" fmla="*/ 78 w 255"/>
                <a:gd name="T97" fmla="*/ 22 h 370"/>
                <a:gd name="T98" fmla="*/ 72 w 255"/>
                <a:gd name="T99" fmla="*/ 22 h 370"/>
                <a:gd name="T100" fmla="*/ 62 w 255"/>
                <a:gd name="T101" fmla="*/ 21 h 370"/>
                <a:gd name="T102" fmla="*/ 56 w 255"/>
                <a:gd name="T103" fmla="*/ 20 h 370"/>
                <a:gd name="T104" fmla="*/ 52 w 255"/>
                <a:gd name="T105" fmla="*/ 19 h 370"/>
                <a:gd name="T106" fmla="*/ 51 w 255"/>
                <a:gd name="T107" fmla="*/ 18 h 3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370"/>
                <a:gd name="T164" fmla="*/ 255 w 255"/>
                <a:gd name="T165" fmla="*/ 370 h 3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370">
                  <a:moveTo>
                    <a:pt x="51" y="286"/>
                  </a:moveTo>
                  <a:lnTo>
                    <a:pt x="45" y="96"/>
                  </a:lnTo>
                  <a:lnTo>
                    <a:pt x="36" y="95"/>
                  </a:lnTo>
                  <a:lnTo>
                    <a:pt x="26" y="95"/>
                  </a:lnTo>
                  <a:lnTo>
                    <a:pt x="16" y="93"/>
                  </a:lnTo>
                  <a:lnTo>
                    <a:pt x="7" y="91"/>
                  </a:lnTo>
                  <a:lnTo>
                    <a:pt x="0" y="90"/>
                  </a:lnTo>
                  <a:lnTo>
                    <a:pt x="3" y="85"/>
                  </a:lnTo>
                  <a:lnTo>
                    <a:pt x="6" y="82"/>
                  </a:lnTo>
                  <a:lnTo>
                    <a:pt x="13" y="78"/>
                  </a:lnTo>
                  <a:lnTo>
                    <a:pt x="26" y="74"/>
                  </a:lnTo>
                  <a:lnTo>
                    <a:pt x="38" y="69"/>
                  </a:lnTo>
                  <a:lnTo>
                    <a:pt x="46" y="64"/>
                  </a:lnTo>
                  <a:lnTo>
                    <a:pt x="54" y="57"/>
                  </a:lnTo>
                  <a:lnTo>
                    <a:pt x="59" y="51"/>
                  </a:lnTo>
                  <a:lnTo>
                    <a:pt x="64" y="43"/>
                  </a:lnTo>
                  <a:lnTo>
                    <a:pt x="68" y="34"/>
                  </a:lnTo>
                  <a:lnTo>
                    <a:pt x="71" y="28"/>
                  </a:lnTo>
                  <a:lnTo>
                    <a:pt x="74" y="20"/>
                  </a:lnTo>
                  <a:lnTo>
                    <a:pt x="77" y="13"/>
                  </a:lnTo>
                  <a:lnTo>
                    <a:pt x="80" y="8"/>
                  </a:lnTo>
                  <a:lnTo>
                    <a:pt x="81" y="3"/>
                  </a:lnTo>
                  <a:lnTo>
                    <a:pt x="84" y="0"/>
                  </a:lnTo>
                  <a:lnTo>
                    <a:pt x="90" y="0"/>
                  </a:lnTo>
                  <a:lnTo>
                    <a:pt x="98" y="2"/>
                  </a:lnTo>
                  <a:lnTo>
                    <a:pt x="110" y="3"/>
                  </a:lnTo>
                  <a:lnTo>
                    <a:pt x="125" y="8"/>
                  </a:lnTo>
                  <a:lnTo>
                    <a:pt x="139" y="13"/>
                  </a:lnTo>
                  <a:lnTo>
                    <a:pt x="155" y="20"/>
                  </a:lnTo>
                  <a:lnTo>
                    <a:pt x="172" y="28"/>
                  </a:lnTo>
                  <a:lnTo>
                    <a:pt x="190" y="36"/>
                  </a:lnTo>
                  <a:lnTo>
                    <a:pt x="255" y="269"/>
                  </a:lnTo>
                  <a:lnTo>
                    <a:pt x="198" y="269"/>
                  </a:lnTo>
                  <a:lnTo>
                    <a:pt x="198" y="286"/>
                  </a:lnTo>
                  <a:lnTo>
                    <a:pt x="197" y="303"/>
                  </a:lnTo>
                  <a:lnTo>
                    <a:pt x="193" y="318"/>
                  </a:lnTo>
                  <a:lnTo>
                    <a:pt x="185" y="333"/>
                  </a:lnTo>
                  <a:lnTo>
                    <a:pt x="177" y="346"/>
                  </a:lnTo>
                  <a:lnTo>
                    <a:pt x="165" y="356"/>
                  </a:lnTo>
                  <a:lnTo>
                    <a:pt x="153" y="364"/>
                  </a:lnTo>
                  <a:lnTo>
                    <a:pt x="139" y="369"/>
                  </a:lnTo>
                  <a:lnTo>
                    <a:pt x="125" y="370"/>
                  </a:lnTo>
                  <a:lnTo>
                    <a:pt x="117" y="370"/>
                  </a:lnTo>
                  <a:lnTo>
                    <a:pt x="110" y="369"/>
                  </a:lnTo>
                  <a:lnTo>
                    <a:pt x="103" y="367"/>
                  </a:lnTo>
                  <a:lnTo>
                    <a:pt x="96" y="364"/>
                  </a:lnTo>
                  <a:lnTo>
                    <a:pt x="90" y="361"/>
                  </a:lnTo>
                  <a:lnTo>
                    <a:pt x="83" y="356"/>
                  </a:lnTo>
                  <a:lnTo>
                    <a:pt x="78" y="351"/>
                  </a:lnTo>
                  <a:lnTo>
                    <a:pt x="72" y="346"/>
                  </a:lnTo>
                  <a:lnTo>
                    <a:pt x="62" y="333"/>
                  </a:lnTo>
                  <a:lnTo>
                    <a:pt x="56" y="318"/>
                  </a:lnTo>
                  <a:lnTo>
                    <a:pt x="52" y="302"/>
                  </a:lnTo>
                  <a:lnTo>
                    <a:pt x="51" y="286"/>
                  </a:lnTo>
                  <a:close/>
                </a:path>
              </a:pathLst>
            </a:custGeom>
            <a:solidFill>
              <a:srgbClr val="99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59" name="Freeform 273"/>
            <p:cNvSpPr>
              <a:spLocks/>
            </p:cNvSpPr>
            <p:nvPr/>
          </p:nvSpPr>
          <p:spPr bwMode="auto">
            <a:xfrm>
              <a:off x="1651" y="2793"/>
              <a:ext cx="272" cy="332"/>
            </a:xfrm>
            <a:custGeom>
              <a:avLst/>
              <a:gdLst>
                <a:gd name="T0" fmla="*/ 41 w 272"/>
                <a:gd name="T1" fmla="*/ 2 h 666"/>
                <a:gd name="T2" fmla="*/ 51 w 272"/>
                <a:gd name="T3" fmla="*/ 2 h 666"/>
                <a:gd name="T4" fmla="*/ 61 w 272"/>
                <a:gd name="T5" fmla="*/ 1 h 666"/>
                <a:gd name="T6" fmla="*/ 73 w 272"/>
                <a:gd name="T7" fmla="*/ 1 h 666"/>
                <a:gd name="T8" fmla="*/ 84 w 272"/>
                <a:gd name="T9" fmla="*/ 0 h 666"/>
                <a:gd name="T10" fmla="*/ 97 w 272"/>
                <a:gd name="T11" fmla="*/ 0 h 666"/>
                <a:gd name="T12" fmla="*/ 110 w 272"/>
                <a:gd name="T13" fmla="*/ 0 h 666"/>
                <a:gd name="T14" fmla="*/ 123 w 272"/>
                <a:gd name="T15" fmla="*/ 0 h 666"/>
                <a:gd name="T16" fmla="*/ 136 w 272"/>
                <a:gd name="T17" fmla="*/ 0 h 666"/>
                <a:gd name="T18" fmla="*/ 149 w 272"/>
                <a:gd name="T19" fmla="*/ 0 h 666"/>
                <a:gd name="T20" fmla="*/ 162 w 272"/>
                <a:gd name="T21" fmla="*/ 0 h 666"/>
                <a:gd name="T22" fmla="*/ 175 w 272"/>
                <a:gd name="T23" fmla="*/ 0 h 666"/>
                <a:gd name="T24" fmla="*/ 188 w 272"/>
                <a:gd name="T25" fmla="*/ 0 h 666"/>
                <a:gd name="T26" fmla="*/ 200 w 272"/>
                <a:gd name="T27" fmla="*/ 1 h 666"/>
                <a:gd name="T28" fmla="*/ 212 w 272"/>
                <a:gd name="T29" fmla="*/ 1 h 666"/>
                <a:gd name="T30" fmla="*/ 222 w 272"/>
                <a:gd name="T31" fmla="*/ 2 h 666"/>
                <a:gd name="T32" fmla="*/ 232 w 272"/>
                <a:gd name="T33" fmla="*/ 2 h 666"/>
                <a:gd name="T34" fmla="*/ 249 w 272"/>
                <a:gd name="T35" fmla="*/ 4 h 666"/>
                <a:gd name="T36" fmla="*/ 262 w 272"/>
                <a:gd name="T37" fmla="*/ 5 h 666"/>
                <a:gd name="T38" fmla="*/ 269 w 272"/>
                <a:gd name="T39" fmla="*/ 7 h 666"/>
                <a:gd name="T40" fmla="*/ 272 w 272"/>
                <a:gd name="T41" fmla="*/ 9 h 666"/>
                <a:gd name="T42" fmla="*/ 272 w 272"/>
                <a:gd name="T43" fmla="*/ 13 h 666"/>
                <a:gd name="T44" fmla="*/ 272 w 272"/>
                <a:gd name="T45" fmla="*/ 22 h 666"/>
                <a:gd name="T46" fmla="*/ 271 w 272"/>
                <a:gd name="T47" fmla="*/ 33 h 666"/>
                <a:gd name="T48" fmla="*/ 271 w 272"/>
                <a:gd name="T49" fmla="*/ 41 h 666"/>
                <a:gd name="T50" fmla="*/ 0 w 272"/>
                <a:gd name="T51" fmla="*/ 30 h 666"/>
                <a:gd name="T52" fmla="*/ 0 w 272"/>
                <a:gd name="T53" fmla="*/ 9 h 666"/>
                <a:gd name="T54" fmla="*/ 3 w 272"/>
                <a:gd name="T55" fmla="*/ 7 h 666"/>
                <a:gd name="T56" fmla="*/ 10 w 272"/>
                <a:gd name="T57" fmla="*/ 5 h 666"/>
                <a:gd name="T58" fmla="*/ 23 w 272"/>
                <a:gd name="T59" fmla="*/ 4 h 666"/>
                <a:gd name="T60" fmla="*/ 41 w 272"/>
                <a:gd name="T61" fmla="*/ 2 h 6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2"/>
                <a:gd name="T94" fmla="*/ 0 h 666"/>
                <a:gd name="T95" fmla="*/ 272 w 272"/>
                <a:gd name="T96" fmla="*/ 666 h 6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2" h="666">
                  <a:moveTo>
                    <a:pt x="41" y="46"/>
                  </a:moveTo>
                  <a:lnTo>
                    <a:pt x="51" y="36"/>
                  </a:lnTo>
                  <a:lnTo>
                    <a:pt x="61" y="26"/>
                  </a:lnTo>
                  <a:lnTo>
                    <a:pt x="73" y="18"/>
                  </a:lnTo>
                  <a:lnTo>
                    <a:pt x="84" y="12"/>
                  </a:lnTo>
                  <a:lnTo>
                    <a:pt x="97" y="7"/>
                  </a:lnTo>
                  <a:lnTo>
                    <a:pt x="110" y="4"/>
                  </a:lnTo>
                  <a:lnTo>
                    <a:pt x="123" y="0"/>
                  </a:lnTo>
                  <a:lnTo>
                    <a:pt x="136" y="0"/>
                  </a:lnTo>
                  <a:lnTo>
                    <a:pt x="149" y="0"/>
                  </a:lnTo>
                  <a:lnTo>
                    <a:pt x="162" y="4"/>
                  </a:lnTo>
                  <a:lnTo>
                    <a:pt x="175" y="7"/>
                  </a:lnTo>
                  <a:lnTo>
                    <a:pt x="188" y="12"/>
                  </a:lnTo>
                  <a:lnTo>
                    <a:pt x="200" y="18"/>
                  </a:lnTo>
                  <a:lnTo>
                    <a:pt x="212" y="26"/>
                  </a:lnTo>
                  <a:lnTo>
                    <a:pt x="222" y="36"/>
                  </a:lnTo>
                  <a:lnTo>
                    <a:pt x="232" y="46"/>
                  </a:lnTo>
                  <a:lnTo>
                    <a:pt x="249" y="69"/>
                  </a:lnTo>
                  <a:lnTo>
                    <a:pt x="262" y="95"/>
                  </a:lnTo>
                  <a:lnTo>
                    <a:pt x="269" y="123"/>
                  </a:lnTo>
                  <a:lnTo>
                    <a:pt x="272" y="152"/>
                  </a:lnTo>
                  <a:lnTo>
                    <a:pt x="272" y="216"/>
                  </a:lnTo>
                  <a:lnTo>
                    <a:pt x="272" y="366"/>
                  </a:lnTo>
                  <a:lnTo>
                    <a:pt x="271" y="537"/>
                  </a:lnTo>
                  <a:lnTo>
                    <a:pt x="271" y="666"/>
                  </a:lnTo>
                  <a:lnTo>
                    <a:pt x="0" y="493"/>
                  </a:lnTo>
                  <a:lnTo>
                    <a:pt x="0" y="152"/>
                  </a:lnTo>
                  <a:lnTo>
                    <a:pt x="3" y="123"/>
                  </a:lnTo>
                  <a:lnTo>
                    <a:pt x="10" y="95"/>
                  </a:lnTo>
                  <a:lnTo>
                    <a:pt x="23" y="69"/>
                  </a:lnTo>
                  <a:lnTo>
                    <a:pt x="41" y="46"/>
                  </a:lnTo>
                  <a:close/>
                </a:path>
              </a:pathLst>
            </a:custGeom>
            <a:solidFill>
              <a:srgbClr val="164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0" name="Freeform 274"/>
            <p:cNvSpPr>
              <a:spLocks/>
            </p:cNvSpPr>
            <p:nvPr/>
          </p:nvSpPr>
          <p:spPr bwMode="auto">
            <a:xfrm>
              <a:off x="1653" y="2794"/>
              <a:ext cx="269" cy="329"/>
            </a:xfrm>
            <a:custGeom>
              <a:avLst/>
              <a:gdLst>
                <a:gd name="T0" fmla="*/ 39 w 269"/>
                <a:gd name="T1" fmla="*/ 2 h 659"/>
                <a:gd name="T2" fmla="*/ 49 w 269"/>
                <a:gd name="T3" fmla="*/ 2 h 659"/>
                <a:gd name="T4" fmla="*/ 59 w 269"/>
                <a:gd name="T5" fmla="*/ 1 h 659"/>
                <a:gd name="T6" fmla="*/ 71 w 269"/>
                <a:gd name="T7" fmla="*/ 1 h 659"/>
                <a:gd name="T8" fmla="*/ 82 w 269"/>
                <a:gd name="T9" fmla="*/ 0 h 659"/>
                <a:gd name="T10" fmla="*/ 95 w 269"/>
                <a:gd name="T11" fmla="*/ 0 h 659"/>
                <a:gd name="T12" fmla="*/ 108 w 269"/>
                <a:gd name="T13" fmla="*/ 0 h 659"/>
                <a:gd name="T14" fmla="*/ 121 w 269"/>
                <a:gd name="T15" fmla="*/ 0 h 659"/>
                <a:gd name="T16" fmla="*/ 134 w 269"/>
                <a:gd name="T17" fmla="*/ 0 h 659"/>
                <a:gd name="T18" fmla="*/ 147 w 269"/>
                <a:gd name="T19" fmla="*/ 0 h 659"/>
                <a:gd name="T20" fmla="*/ 160 w 269"/>
                <a:gd name="T21" fmla="*/ 0 h 659"/>
                <a:gd name="T22" fmla="*/ 173 w 269"/>
                <a:gd name="T23" fmla="*/ 0 h 659"/>
                <a:gd name="T24" fmla="*/ 186 w 269"/>
                <a:gd name="T25" fmla="*/ 0 h 659"/>
                <a:gd name="T26" fmla="*/ 198 w 269"/>
                <a:gd name="T27" fmla="*/ 1 h 659"/>
                <a:gd name="T28" fmla="*/ 210 w 269"/>
                <a:gd name="T29" fmla="*/ 1 h 659"/>
                <a:gd name="T30" fmla="*/ 220 w 269"/>
                <a:gd name="T31" fmla="*/ 2 h 659"/>
                <a:gd name="T32" fmla="*/ 230 w 269"/>
                <a:gd name="T33" fmla="*/ 2 h 659"/>
                <a:gd name="T34" fmla="*/ 246 w 269"/>
                <a:gd name="T35" fmla="*/ 4 h 659"/>
                <a:gd name="T36" fmla="*/ 259 w 269"/>
                <a:gd name="T37" fmla="*/ 5 h 659"/>
                <a:gd name="T38" fmla="*/ 266 w 269"/>
                <a:gd name="T39" fmla="*/ 7 h 659"/>
                <a:gd name="T40" fmla="*/ 269 w 269"/>
                <a:gd name="T41" fmla="*/ 9 h 659"/>
                <a:gd name="T42" fmla="*/ 269 w 269"/>
                <a:gd name="T43" fmla="*/ 13 h 659"/>
                <a:gd name="T44" fmla="*/ 269 w 269"/>
                <a:gd name="T45" fmla="*/ 22 h 659"/>
                <a:gd name="T46" fmla="*/ 267 w 269"/>
                <a:gd name="T47" fmla="*/ 33 h 659"/>
                <a:gd name="T48" fmla="*/ 267 w 269"/>
                <a:gd name="T49" fmla="*/ 41 h 659"/>
                <a:gd name="T50" fmla="*/ 0 w 269"/>
                <a:gd name="T51" fmla="*/ 30 h 659"/>
                <a:gd name="T52" fmla="*/ 0 w 269"/>
                <a:gd name="T53" fmla="*/ 9 h 659"/>
                <a:gd name="T54" fmla="*/ 3 w 269"/>
                <a:gd name="T55" fmla="*/ 7 h 659"/>
                <a:gd name="T56" fmla="*/ 10 w 269"/>
                <a:gd name="T57" fmla="*/ 5 h 659"/>
                <a:gd name="T58" fmla="*/ 21 w 269"/>
                <a:gd name="T59" fmla="*/ 4 h 659"/>
                <a:gd name="T60" fmla="*/ 39 w 269"/>
                <a:gd name="T61" fmla="*/ 2 h 6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
                <a:gd name="T94" fmla="*/ 0 h 659"/>
                <a:gd name="T95" fmla="*/ 269 w 269"/>
                <a:gd name="T96" fmla="*/ 659 h 6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 h="659">
                  <a:moveTo>
                    <a:pt x="39" y="44"/>
                  </a:moveTo>
                  <a:lnTo>
                    <a:pt x="49" y="34"/>
                  </a:lnTo>
                  <a:lnTo>
                    <a:pt x="59" y="26"/>
                  </a:lnTo>
                  <a:lnTo>
                    <a:pt x="71" y="18"/>
                  </a:lnTo>
                  <a:lnTo>
                    <a:pt x="82" y="11"/>
                  </a:lnTo>
                  <a:lnTo>
                    <a:pt x="95" y="7"/>
                  </a:lnTo>
                  <a:lnTo>
                    <a:pt x="108" y="3"/>
                  </a:lnTo>
                  <a:lnTo>
                    <a:pt x="121" y="0"/>
                  </a:lnTo>
                  <a:lnTo>
                    <a:pt x="134" y="0"/>
                  </a:lnTo>
                  <a:lnTo>
                    <a:pt x="147" y="0"/>
                  </a:lnTo>
                  <a:lnTo>
                    <a:pt x="160" y="3"/>
                  </a:lnTo>
                  <a:lnTo>
                    <a:pt x="173" y="7"/>
                  </a:lnTo>
                  <a:lnTo>
                    <a:pt x="186" y="11"/>
                  </a:lnTo>
                  <a:lnTo>
                    <a:pt x="198" y="18"/>
                  </a:lnTo>
                  <a:lnTo>
                    <a:pt x="210" y="26"/>
                  </a:lnTo>
                  <a:lnTo>
                    <a:pt x="220" y="34"/>
                  </a:lnTo>
                  <a:lnTo>
                    <a:pt x="230" y="44"/>
                  </a:lnTo>
                  <a:lnTo>
                    <a:pt x="246" y="67"/>
                  </a:lnTo>
                  <a:lnTo>
                    <a:pt x="259" y="93"/>
                  </a:lnTo>
                  <a:lnTo>
                    <a:pt x="266" y="121"/>
                  </a:lnTo>
                  <a:lnTo>
                    <a:pt x="269" y="150"/>
                  </a:lnTo>
                  <a:lnTo>
                    <a:pt x="269" y="214"/>
                  </a:lnTo>
                  <a:lnTo>
                    <a:pt x="269" y="362"/>
                  </a:lnTo>
                  <a:lnTo>
                    <a:pt x="267" y="532"/>
                  </a:lnTo>
                  <a:lnTo>
                    <a:pt x="267" y="659"/>
                  </a:lnTo>
                  <a:lnTo>
                    <a:pt x="0" y="488"/>
                  </a:lnTo>
                  <a:lnTo>
                    <a:pt x="0" y="150"/>
                  </a:lnTo>
                  <a:lnTo>
                    <a:pt x="3" y="121"/>
                  </a:lnTo>
                  <a:lnTo>
                    <a:pt x="10" y="93"/>
                  </a:lnTo>
                  <a:lnTo>
                    <a:pt x="21" y="67"/>
                  </a:lnTo>
                  <a:lnTo>
                    <a:pt x="39" y="44"/>
                  </a:lnTo>
                  <a:close/>
                </a:path>
              </a:pathLst>
            </a:custGeom>
            <a:solidFill>
              <a:srgbClr val="1E4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1" name="Freeform 275"/>
            <p:cNvSpPr>
              <a:spLocks/>
            </p:cNvSpPr>
            <p:nvPr/>
          </p:nvSpPr>
          <p:spPr bwMode="auto">
            <a:xfrm>
              <a:off x="1653" y="2794"/>
              <a:ext cx="267" cy="327"/>
            </a:xfrm>
            <a:custGeom>
              <a:avLst/>
              <a:gdLst>
                <a:gd name="T0" fmla="*/ 39 w 267"/>
                <a:gd name="T1" fmla="*/ 3 h 654"/>
                <a:gd name="T2" fmla="*/ 49 w 267"/>
                <a:gd name="T3" fmla="*/ 3 h 654"/>
                <a:gd name="T4" fmla="*/ 59 w 267"/>
                <a:gd name="T5" fmla="*/ 2 h 654"/>
                <a:gd name="T6" fmla="*/ 71 w 267"/>
                <a:gd name="T7" fmla="*/ 2 h 654"/>
                <a:gd name="T8" fmla="*/ 82 w 267"/>
                <a:gd name="T9" fmla="*/ 1 h 654"/>
                <a:gd name="T10" fmla="*/ 95 w 267"/>
                <a:gd name="T11" fmla="*/ 1 h 654"/>
                <a:gd name="T12" fmla="*/ 108 w 267"/>
                <a:gd name="T13" fmla="*/ 1 h 654"/>
                <a:gd name="T14" fmla="*/ 121 w 267"/>
                <a:gd name="T15" fmla="*/ 0 h 654"/>
                <a:gd name="T16" fmla="*/ 134 w 267"/>
                <a:gd name="T17" fmla="*/ 0 h 654"/>
                <a:gd name="T18" fmla="*/ 147 w 267"/>
                <a:gd name="T19" fmla="*/ 0 h 654"/>
                <a:gd name="T20" fmla="*/ 160 w 267"/>
                <a:gd name="T21" fmla="*/ 1 h 654"/>
                <a:gd name="T22" fmla="*/ 172 w 267"/>
                <a:gd name="T23" fmla="*/ 1 h 654"/>
                <a:gd name="T24" fmla="*/ 185 w 267"/>
                <a:gd name="T25" fmla="*/ 1 h 654"/>
                <a:gd name="T26" fmla="*/ 197 w 267"/>
                <a:gd name="T27" fmla="*/ 2 h 654"/>
                <a:gd name="T28" fmla="*/ 208 w 267"/>
                <a:gd name="T29" fmla="*/ 2 h 654"/>
                <a:gd name="T30" fmla="*/ 218 w 267"/>
                <a:gd name="T31" fmla="*/ 3 h 654"/>
                <a:gd name="T32" fmla="*/ 228 w 267"/>
                <a:gd name="T33" fmla="*/ 3 h 654"/>
                <a:gd name="T34" fmla="*/ 244 w 267"/>
                <a:gd name="T35" fmla="*/ 5 h 654"/>
                <a:gd name="T36" fmla="*/ 257 w 267"/>
                <a:gd name="T37" fmla="*/ 6 h 654"/>
                <a:gd name="T38" fmla="*/ 265 w 267"/>
                <a:gd name="T39" fmla="*/ 8 h 654"/>
                <a:gd name="T40" fmla="*/ 267 w 267"/>
                <a:gd name="T41" fmla="*/ 10 h 654"/>
                <a:gd name="T42" fmla="*/ 267 w 267"/>
                <a:gd name="T43" fmla="*/ 14 h 654"/>
                <a:gd name="T44" fmla="*/ 267 w 267"/>
                <a:gd name="T45" fmla="*/ 23 h 654"/>
                <a:gd name="T46" fmla="*/ 266 w 267"/>
                <a:gd name="T47" fmla="*/ 33 h 654"/>
                <a:gd name="T48" fmla="*/ 266 w 267"/>
                <a:gd name="T49" fmla="*/ 41 h 654"/>
                <a:gd name="T50" fmla="*/ 0 w 267"/>
                <a:gd name="T51" fmla="*/ 30 h 654"/>
                <a:gd name="T52" fmla="*/ 0 w 267"/>
                <a:gd name="T53" fmla="*/ 10 h 654"/>
                <a:gd name="T54" fmla="*/ 3 w 267"/>
                <a:gd name="T55" fmla="*/ 8 h 654"/>
                <a:gd name="T56" fmla="*/ 10 w 267"/>
                <a:gd name="T57" fmla="*/ 6 h 654"/>
                <a:gd name="T58" fmla="*/ 23 w 267"/>
                <a:gd name="T59" fmla="*/ 5 h 654"/>
                <a:gd name="T60" fmla="*/ 39 w 267"/>
                <a:gd name="T61" fmla="*/ 3 h 6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654"/>
                <a:gd name="T95" fmla="*/ 267 w 267"/>
                <a:gd name="T96" fmla="*/ 654 h 6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654">
                  <a:moveTo>
                    <a:pt x="39" y="44"/>
                  </a:moveTo>
                  <a:lnTo>
                    <a:pt x="49" y="34"/>
                  </a:lnTo>
                  <a:lnTo>
                    <a:pt x="59" y="26"/>
                  </a:lnTo>
                  <a:lnTo>
                    <a:pt x="71" y="18"/>
                  </a:lnTo>
                  <a:lnTo>
                    <a:pt x="82" y="11"/>
                  </a:lnTo>
                  <a:lnTo>
                    <a:pt x="95" y="6"/>
                  </a:lnTo>
                  <a:lnTo>
                    <a:pt x="108" y="3"/>
                  </a:lnTo>
                  <a:lnTo>
                    <a:pt x="121" y="0"/>
                  </a:lnTo>
                  <a:lnTo>
                    <a:pt x="134" y="0"/>
                  </a:lnTo>
                  <a:lnTo>
                    <a:pt x="147" y="0"/>
                  </a:lnTo>
                  <a:lnTo>
                    <a:pt x="160" y="3"/>
                  </a:lnTo>
                  <a:lnTo>
                    <a:pt x="172" y="6"/>
                  </a:lnTo>
                  <a:lnTo>
                    <a:pt x="185" y="11"/>
                  </a:lnTo>
                  <a:lnTo>
                    <a:pt x="197" y="18"/>
                  </a:lnTo>
                  <a:lnTo>
                    <a:pt x="208" y="26"/>
                  </a:lnTo>
                  <a:lnTo>
                    <a:pt x="218" y="34"/>
                  </a:lnTo>
                  <a:lnTo>
                    <a:pt x="228" y="44"/>
                  </a:lnTo>
                  <a:lnTo>
                    <a:pt x="244" y="67"/>
                  </a:lnTo>
                  <a:lnTo>
                    <a:pt x="257" y="93"/>
                  </a:lnTo>
                  <a:lnTo>
                    <a:pt x="265" y="120"/>
                  </a:lnTo>
                  <a:lnTo>
                    <a:pt x="267" y="148"/>
                  </a:lnTo>
                  <a:lnTo>
                    <a:pt x="267" y="212"/>
                  </a:lnTo>
                  <a:lnTo>
                    <a:pt x="267" y="358"/>
                  </a:lnTo>
                  <a:lnTo>
                    <a:pt x="266" y="526"/>
                  </a:lnTo>
                  <a:lnTo>
                    <a:pt x="266" y="654"/>
                  </a:lnTo>
                  <a:lnTo>
                    <a:pt x="0" y="482"/>
                  </a:lnTo>
                  <a:lnTo>
                    <a:pt x="0" y="148"/>
                  </a:lnTo>
                  <a:lnTo>
                    <a:pt x="3" y="120"/>
                  </a:lnTo>
                  <a:lnTo>
                    <a:pt x="10" y="93"/>
                  </a:lnTo>
                  <a:lnTo>
                    <a:pt x="23" y="67"/>
                  </a:lnTo>
                  <a:lnTo>
                    <a:pt x="39" y="44"/>
                  </a:lnTo>
                  <a:close/>
                </a:path>
              </a:pathLst>
            </a:custGeom>
            <a:solidFill>
              <a:srgbClr val="235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2" name="Freeform 276"/>
            <p:cNvSpPr>
              <a:spLocks/>
            </p:cNvSpPr>
            <p:nvPr/>
          </p:nvSpPr>
          <p:spPr bwMode="auto">
            <a:xfrm>
              <a:off x="1654" y="2795"/>
              <a:ext cx="265" cy="324"/>
            </a:xfrm>
            <a:custGeom>
              <a:avLst/>
              <a:gdLst>
                <a:gd name="T0" fmla="*/ 39 w 265"/>
                <a:gd name="T1" fmla="*/ 3 h 648"/>
                <a:gd name="T2" fmla="*/ 49 w 265"/>
                <a:gd name="T3" fmla="*/ 3 h 648"/>
                <a:gd name="T4" fmla="*/ 60 w 265"/>
                <a:gd name="T5" fmla="*/ 2 h 648"/>
                <a:gd name="T6" fmla="*/ 70 w 265"/>
                <a:gd name="T7" fmla="*/ 2 h 648"/>
                <a:gd name="T8" fmla="*/ 81 w 265"/>
                <a:gd name="T9" fmla="*/ 1 h 648"/>
                <a:gd name="T10" fmla="*/ 94 w 265"/>
                <a:gd name="T11" fmla="*/ 1 h 648"/>
                <a:gd name="T12" fmla="*/ 106 w 265"/>
                <a:gd name="T13" fmla="*/ 1 h 648"/>
                <a:gd name="T14" fmla="*/ 119 w 265"/>
                <a:gd name="T15" fmla="*/ 0 h 648"/>
                <a:gd name="T16" fmla="*/ 132 w 265"/>
                <a:gd name="T17" fmla="*/ 0 h 648"/>
                <a:gd name="T18" fmla="*/ 145 w 265"/>
                <a:gd name="T19" fmla="*/ 0 h 648"/>
                <a:gd name="T20" fmla="*/ 158 w 265"/>
                <a:gd name="T21" fmla="*/ 1 h 648"/>
                <a:gd name="T22" fmla="*/ 171 w 265"/>
                <a:gd name="T23" fmla="*/ 1 h 648"/>
                <a:gd name="T24" fmla="*/ 184 w 265"/>
                <a:gd name="T25" fmla="*/ 1 h 648"/>
                <a:gd name="T26" fmla="*/ 196 w 265"/>
                <a:gd name="T27" fmla="*/ 2 h 648"/>
                <a:gd name="T28" fmla="*/ 206 w 265"/>
                <a:gd name="T29" fmla="*/ 2 h 648"/>
                <a:gd name="T30" fmla="*/ 216 w 265"/>
                <a:gd name="T31" fmla="*/ 3 h 648"/>
                <a:gd name="T32" fmla="*/ 226 w 265"/>
                <a:gd name="T33" fmla="*/ 3 h 648"/>
                <a:gd name="T34" fmla="*/ 242 w 265"/>
                <a:gd name="T35" fmla="*/ 5 h 648"/>
                <a:gd name="T36" fmla="*/ 255 w 265"/>
                <a:gd name="T37" fmla="*/ 6 h 648"/>
                <a:gd name="T38" fmla="*/ 262 w 265"/>
                <a:gd name="T39" fmla="*/ 8 h 648"/>
                <a:gd name="T40" fmla="*/ 265 w 265"/>
                <a:gd name="T41" fmla="*/ 10 h 648"/>
                <a:gd name="T42" fmla="*/ 265 w 265"/>
                <a:gd name="T43" fmla="*/ 13 h 648"/>
                <a:gd name="T44" fmla="*/ 265 w 265"/>
                <a:gd name="T45" fmla="*/ 23 h 648"/>
                <a:gd name="T46" fmla="*/ 264 w 265"/>
                <a:gd name="T47" fmla="*/ 33 h 648"/>
                <a:gd name="T48" fmla="*/ 264 w 265"/>
                <a:gd name="T49" fmla="*/ 41 h 648"/>
                <a:gd name="T50" fmla="*/ 0 w 265"/>
                <a:gd name="T51" fmla="*/ 30 h 648"/>
                <a:gd name="T52" fmla="*/ 0 w 265"/>
                <a:gd name="T53" fmla="*/ 10 h 648"/>
                <a:gd name="T54" fmla="*/ 3 w 265"/>
                <a:gd name="T55" fmla="*/ 8 h 648"/>
                <a:gd name="T56" fmla="*/ 10 w 265"/>
                <a:gd name="T57" fmla="*/ 6 h 648"/>
                <a:gd name="T58" fmla="*/ 23 w 265"/>
                <a:gd name="T59" fmla="*/ 5 h 648"/>
                <a:gd name="T60" fmla="*/ 39 w 265"/>
                <a:gd name="T61" fmla="*/ 3 h 6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5"/>
                <a:gd name="T94" fmla="*/ 0 h 648"/>
                <a:gd name="T95" fmla="*/ 265 w 265"/>
                <a:gd name="T96" fmla="*/ 648 h 6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5" h="648">
                  <a:moveTo>
                    <a:pt x="39" y="44"/>
                  </a:moveTo>
                  <a:lnTo>
                    <a:pt x="49" y="35"/>
                  </a:lnTo>
                  <a:lnTo>
                    <a:pt x="60" y="25"/>
                  </a:lnTo>
                  <a:lnTo>
                    <a:pt x="70" y="18"/>
                  </a:lnTo>
                  <a:lnTo>
                    <a:pt x="81" y="12"/>
                  </a:lnTo>
                  <a:lnTo>
                    <a:pt x="94" y="7"/>
                  </a:lnTo>
                  <a:lnTo>
                    <a:pt x="106" y="4"/>
                  </a:lnTo>
                  <a:lnTo>
                    <a:pt x="119" y="0"/>
                  </a:lnTo>
                  <a:lnTo>
                    <a:pt x="132" y="0"/>
                  </a:lnTo>
                  <a:lnTo>
                    <a:pt x="145" y="0"/>
                  </a:lnTo>
                  <a:lnTo>
                    <a:pt x="158" y="4"/>
                  </a:lnTo>
                  <a:lnTo>
                    <a:pt x="171" y="7"/>
                  </a:lnTo>
                  <a:lnTo>
                    <a:pt x="184" y="12"/>
                  </a:lnTo>
                  <a:lnTo>
                    <a:pt x="196" y="18"/>
                  </a:lnTo>
                  <a:lnTo>
                    <a:pt x="206" y="25"/>
                  </a:lnTo>
                  <a:lnTo>
                    <a:pt x="216" y="35"/>
                  </a:lnTo>
                  <a:lnTo>
                    <a:pt x="226" y="44"/>
                  </a:lnTo>
                  <a:lnTo>
                    <a:pt x="242" y="67"/>
                  </a:lnTo>
                  <a:lnTo>
                    <a:pt x="255" y="92"/>
                  </a:lnTo>
                  <a:lnTo>
                    <a:pt x="262" y="119"/>
                  </a:lnTo>
                  <a:lnTo>
                    <a:pt x="265" y="147"/>
                  </a:lnTo>
                  <a:lnTo>
                    <a:pt x="265" y="209"/>
                  </a:lnTo>
                  <a:lnTo>
                    <a:pt x="265" y="356"/>
                  </a:lnTo>
                  <a:lnTo>
                    <a:pt x="264" y="522"/>
                  </a:lnTo>
                  <a:lnTo>
                    <a:pt x="264" y="648"/>
                  </a:lnTo>
                  <a:lnTo>
                    <a:pt x="0" y="480"/>
                  </a:lnTo>
                  <a:lnTo>
                    <a:pt x="0" y="147"/>
                  </a:lnTo>
                  <a:lnTo>
                    <a:pt x="3" y="119"/>
                  </a:lnTo>
                  <a:lnTo>
                    <a:pt x="10" y="92"/>
                  </a:lnTo>
                  <a:lnTo>
                    <a:pt x="23" y="67"/>
                  </a:lnTo>
                  <a:lnTo>
                    <a:pt x="39" y="44"/>
                  </a:lnTo>
                  <a:close/>
                </a:path>
              </a:pathLst>
            </a:custGeom>
            <a:solidFill>
              <a:srgbClr val="2B5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3" name="Freeform 277"/>
            <p:cNvSpPr>
              <a:spLocks/>
            </p:cNvSpPr>
            <p:nvPr/>
          </p:nvSpPr>
          <p:spPr bwMode="auto">
            <a:xfrm>
              <a:off x="1656" y="2796"/>
              <a:ext cx="262" cy="320"/>
            </a:xfrm>
            <a:custGeom>
              <a:avLst/>
              <a:gdLst>
                <a:gd name="T0" fmla="*/ 37 w 262"/>
                <a:gd name="T1" fmla="*/ 2 h 641"/>
                <a:gd name="T2" fmla="*/ 47 w 262"/>
                <a:gd name="T3" fmla="*/ 2 h 641"/>
                <a:gd name="T4" fmla="*/ 58 w 262"/>
                <a:gd name="T5" fmla="*/ 1 h 641"/>
                <a:gd name="T6" fmla="*/ 68 w 262"/>
                <a:gd name="T7" fmla="*/ 1 h 641"/>
                <a:gd name="T8" fmla="*/ 79 w 262"/>
                <a:gd name="T9" fmla="*/ 0 h 641"/>
                <a:gd name="T10" fmla="*/ 92 w 262"/>
                <a:gd name="T11" fmla="*/ 0 h 641"/>
                <a:gd name="T12" fmla="*/ 104 w 262"/>
                <a:gd name="T13" fmla="*/ 0 h 641"/>
                <a:gd name="T14" fmla="*/ 117 w 262"/>
                <a:gd name="T15" fmla="*/ 0 h 641"/>
                <a:gd name="T16" fmla="*/ 130 w 262"/>
                <a:gd name="T17" fmla="*/ 0 h 641"/>
                <a:gd name="T18" fmla="*/ 143 w 262"/>
                <a:gd name="T19" fmla="*/ 0 h 641"/>
                <a:gd name="T20" fmla="*/ 156 w 262"/>
                <a:gd name="T21" fmla="*/ 0 h 641"/>
                <a:gd name="T22" fmla="*/ 168 w 262"/>
                <a:gd name="T23" fmla="*/ 0 h 641"/>
                <a:gd name="T24" fmla="*/ 181 w 262"/>
                <a:gd name="T25" fmla="*/ 0 h 641"/>
                <a:gd name="T26" fmla="*/ 192 w 262"/>
                <a:gd name="T27" fmla="*/ 1 h 641"/>
                <a:gd name="T28" fmla="*/ 202 w 262"/>
                <a:gd name="T29" fmla="*/ 1 h 641"/>
                <a:gd name="T30" fmla="*/ 212 w 262"/>
                <a:gd name="T31" fmla="*/ 2 h 641"/>
                <a:gd name="T32" fmla="*/ 223 w 262"/>
                <a:gd name="T33" fmla="*/ 2 h 641"/>
                <a:gd name="T34" fmla="*/ 238 w 262"/>
                <a:gd name="T35" fmla="*/ 4 h 641"/>
                <a:gd name="T36" fmla="*/ 251 w 262"/>
                <a:gd name="T37" fmla="*/ 5 h 641"/>
                <a:gd name="T38" fmla="*/ 259 w 262"/>
                <a:gd name="T39" fmla="*/ 7 h 641"/>
                <a:gd name="T40" fmla="*/ 262 w 262"/>
                <a:gd name="T41" fmla="*/ 9 h 641"/>
                <a:gd name="T42" fmla="*/ 262 w 262"/>
                <a:gd name="T43" fmla="*/ 12 h 641"/>
                <a:gd name="T44" fmla="*/ 262 w 262"/>
                <a:gd name="T45" fmla="*/ 21 h 641"/>
                <a:gd name="T46" fmla="*/ 260 w 262"/>
                <a:gd name="T47" fmla="*/ 32 h 641"/>
                <a:gd name="T48" fmla="*/ 260 w 262"/>
                <a:gd name="T49" fmla="*/ 40 h 641"/>
                <a:gd name="T50" fmla="*/ 0 w 262"/>
                <a:gd name="T51" fmla="*/ 29 h 641"/>
                <a:gd name="T52" fmla="*/ 0 w 262"/>
                <a:gd name="T53" fmla="*/ 9 h 641"/>
                <a:gd name="T54" fmla="*/ 3 w 262"/>
                <a:gd name="T55" fmla="*/ 7 h 641"/>
                <a:gd name="T56" fmla="*/ 10 w 262"/>
                <a:gd name="T57" fmla="*/ 5 h 641"/>
                <a:gd name="T58" fmla="*/ 21 w 262"/>
                <a:gd name="T59" fmla="*/ 4 h 641"/>
                <a:gd name="T60" fmla="*/ 37 w 262"/>
                <a:gd name="T61" fmla="*/ 2 h 6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2"/>
                <a:gd name="T94" fmla="*/ 0 h 641"/>
                <a:gd name="T95" fmla="*/ 262 w 262"/>
                <a:gd name="T96" fmla="*/ 641 h 6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2" h="641">
                  <a:moveTo>
                    <a:pt x="37" y="42"/>
                  </a:moveTo>
                  <a:lnTo>
                    <a:pt x="47" y="33"/>
                  </a:lnTo>
                  <a:lnTo>
                    <a:pt x="58" y="24"/>
                  </a:lnTo>
                  <a:lnTo>
                    <a:pt x="68" y="16"/>
                  </a:lnTo>
                  <a:lnTo>
                    <a:pt x="79" y="11"/>
                  </a:lnTo>
                  <a:lnTo>
                    <a:pt x="92" y="6"/>
                  </a:lnTo>
                  <a:lnTo>
                    <a:pt x="104" y="3"/>
                  </a:lnTo>
                  <a:lnTo>
                    <a:pt x="117" y="0"/>
                  </a:lnTo>
                  <a:lnTo>
                    <a:pt x="130" y="0"/>
                  </a:lnTo>
                  <a:lnTo>
                    <a:pt x="143" y="0"/>
                  </a:lnTo>
                  <a:lnTo>
                    <a:pt x="156" y="3"/>
                  </a:lnTo>
                  <a:lnTo>
                    <a:pt x="168" y="6"/>
                  </a:lnTo>
                  <a:lnTo>
                    <a:pt x="181" y="11"/>
                  </a:lnTo>
                  <a:lnTo>
                    <a:pt x="192" y="16"/>
                  </a:lnTo>
                  <a:lnTo>
                    <a:pt x="202" y="24"/>
                  </a:lnTo>
                  <a:lnTo>
                    <a:pt x="212" y="33"/>
                  </a:lnTo>
                  <a:lnTo>
                    <a:pt x="223" y="42"/>
                  </a:lnTo>
                  <a:lnTo>
                    <a:pt x="238" y="65"/>
                  </a:lnTo>
                  <a:lnTo>
                    <a:pt x="251" y="90"/>
                  </a:lnTo>
                  <a:lnTo>
                    <a:pt x="259" y="117"/>
                  </a:lnTo>
                  <a:lnTo>
                    <a:pt x="262" y="145"/>
                  </a:lnTo>
                  <a:lnTo>
                    <a:pt x="262" y="207"/>
                  </a:lnTo>
                  <a:lnTo>
                    <a:pt x="262" y="351"/>
                  </a:lnTo>
                  <a:lnTo>
                    <a:pt x="260" y="517"/>
                  </a:lnTo>
                  <a:lnTo>
                    <a:pt x="260" y="641"/>
                  </a:lnTo>
                  <a:lnTo>
                    <a:pt x="0" y="475"/>
                  </a:lnTo>
                  <a:lnTo>
                    <a:pt x="0" y="145"/>
                  </a:lnTo>
                  <a:lnTo>
                    <a:pt x="3" y="117"/>
                  </a:lnTo>
                  <a:lnTo>
                    <a:pt x="10" y="90"/>
                  </a:lnTo>
                  <a:lnTo>
                    <a:pt x="21" y="65"/>
                  </a:lnTo>
                  <a:lnTo>
                    <a:pt x="37" y="42"/>
                  </a:lnTo>
                  <a:close/>
                </a:path>
              </a:pathLst>
            </a:custGeom>
            <a:solidFill>
              <a:srgbClr val="305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4" name="Freeform 278"/>
            <p:cNvSpPr>
              <a:spLocks/>
            </p:cNvSpPr>
            <p:nvPr/>
          </p:nvSpPr>
          <p:spPr bwMode="auto">
            <a:xfrm>
              <a:off x="1656" y="2797"/>
              <a:ext cx="260" cy="317"/>
            </a:xfrm>
            <a:custGeom>
              <a:avLst/>
              <a:gdLst>
                <a:gd name="T0" fmla="*/ 39 w 260"/>
                <a:gd name="T1" fmla="*/ 3 h 634"/>
                <a:gd name="T2" fmla="*/ 49 w 260"/>
                <a:gd name="T3" fmla="*/ 2 h 634"/>
                <a:gd name="T4" fmla="*/ 59 w 260"/>
                <a:gd name="T5" fmla="*/ 2 h 634"/>
                <a:gd name="T6" fmla="*/ 69 w 260"/>
                <a:gd name="T7" fmla="*/ 1 h 634"/>
                <a:gd name="T8" fmla="*/ 81 w 260"/>
                <a:gd name="T9" fmla="*/ 1 h 634"/>
                <a:gd name="T10" fmla="*/ 92 w 260"/>
                <a:gd name="T11" fmla="*/ 1 h 634"/>
                <a:gd name="T12" fmla="*/ 104 w 260"/>
                <a:gd name="T13" fmla="*/ 1 h 634"/>
                <a:gd name="T14" fmla="*/ 117 w 260"/>
                <a:gd name="T15" fmla="*/ 0 h 634"/>
                <a:gd name="T16" fmla="*/ 130 w 260"/>
                <a:gd name="T17" fmla="*/ 0 h 634"/>
                <a:gd name="T18" fmla="*/ 143 w 260"/>
                <a:gd name="T19" fmla="*/ 0 h 634"/>
                <a:gd name="T20" fmla="*/ 156 w 260"/>
                <a:gd name="T21" fmla="*/ 1 h 634"/>
                <a:gd name="T22" fmla="*/ 168 w 260"/>
                <a:gd name="T23" fmla="*/ 1 h 634"/>
                <a:gd name="T24" fmla="*/ 181 w 260"/>
                <a:gd name="T25" fmla="*/ 1 h 634"/>
                <a:gd name="T26" fmla="*/ 192 w 260"/>
                <a:gd name="T27" fmla="*/ 1 h 634"/>
                <a:gd name="T28" fmla="*/ 202 w 260"/>
                <a:gd name="T29" fmla="*/ 2 h 634"/>
                <a:gd name="T30" fmla="*/ 212 w 260"/>
                <a:gd name="T31" fmla="*/ 2 h 634"/>
                <a:gd name="T32" fmla="*/ 223 w 260"/>
                <a:gd name="T33" fmla="*/ 3 h 634"/>
                <a:gd name="T34" fmla="*/ 238 w 260"/>
                <a:gd name="T35" fmla="*/ 5 h 634"/>
                <a:gd name="T36" fmla="*/ 250 w 260"/>
                <a:gd name="T37" fmla="*/ 6 h 634"/>
                <a:gd name="T38" fmla="*/ 257 w 260"/>
                <a:gd name="T39" fmla="*/ 8 h 634"/>
                <a:gd name="T40" fmla="*/ 260 w 260"/>
                <a:gd name="T41" fmla="*/ 9 h 634"/>
                <a:gd name="T42" fmla="*/ 260 w 260"/>
                <a:gd name="T43" fmla="*/ 13 h 634"/>
                <a:gd name="T44" fmla="*/ 260 w 260"/>
                <a:gd name="T45" fmla="*/ 22 h 634"/>
                <a:gd name="T46" fmla="*/ 259 w 260"/>
                <a:gd name="T47" fmla="*/ 32 h 634"/>
                <a:gd name="T48" fmla="*/ 259 w 260"/>
                <a:gd name="T49" fmla="*/ 40 h 634"/>
                <a:gd name="T50" fmla="*/ 0 w 260"/>
                <a:gd name="T51" fmla="*/ 30 h 634"/>
                <a:gd name="T52" fmla="*/ 0 w 260"/>
                <a:gd name="T53" fmla="*/ 9 h 634"/>
                <a:gd name="T54" fmla="*/ 3 w 260"/>
                <a:gd name="T55" fmla="*/ 8 h 634"/>
                <a:gd name="T56" fmla="*/ 10 w 260"/>
                <a:gd name="T57" fmla="*/ 6 h 634"/>
                <a:gd name="T58" fmla="*/ 23 w 260"/>
                <a:gd name="T59" fmla="*/ 5 h 634"/>
                <a:gd name="T60" fmla="*/ 39 w 260"/>
                <a:gd name="T61" fmla="*/ 3 h 6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634"/>
                <a:gd name="T95" fmla="*/ 260 w 260"/>
                <a:gd name="T96" fmla="*/ 634 h 6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634">
                  <a:moveTo>
                    <a:pt x="39" y="42"/>
                  </a:moveTo>
                  <a:lnTo>
                    <a:pt x="49" y="32"/>
                  </a:lnTo>
                  <a:lnTo>
                    <a:pt x="59" y="24"/>
                  </a:lnTo>
                  <a:lnTo>
                    <a:pt x="69" y="16"/>
                  </a:lnTo>
                  <a:lnTo>
                    <a:pt x="81" y="11"/>
                  </a:lnTo>
                  <a:lnTo>
                    <a:pt x="92" y="6"/>
                  </a:lnTo>
                  <a:lnTo>
                    <a:pt x="104" y="3"/>
                  </a:lnTo>
                  <a:lnTo>
                    <a:pt x="117" y="0"/>
                  </a:lnTo>
                  <a:lnTo>
                    <a:pt x="130" y="0"/>
                  </a:lnTo>
                  <a:lnTo>
                    <a:pt x="143" y="0"/>
                  </a:lnTo>
                  <a:lnTo>
                    <a:pt x="156" y="3"/>
                  </a:lnTo>
                  <a:lnTo>
                    <a:pt x="168" y="6"/>
                  </a:lnTo>
                  <a:lnTo>
                    <a:pt x="181" y="11"/>
                  </a:lnTo>
                  <a:lnTo>
                    <a:pt x="192" y="16"/>
                  </a:lnTo>
                  <a:lnTo>
                    <a:pt x="202" y="24"/>
                  </a:lnTo>
                  <a:lnTo>
                    <a:pt x="212" y="32"/>
                  </a:lnTo>
                  <a:lnTo>
                    <a:pt x="223" y="42"/>
                  </a:lnTo>
                  <a:lnTo>
                    <a:pt x="238" y="65"/>
                  </a:lnTo>
                  <a:lnTo>
                    <a:pt x="250" y="89"/>
                  </a:lnTo>
                  <a:lnTo>
                    <a:pt x="257" y="115"/>
                  </a:lnTo>
                  <a:lnTo>
                    <a:pt x="260" y="143"/>
                  </a:lnTo>
                  <a:lnTo>
                    <a:pt x="260" y="205"/>
                  </a:lnTo>
                  <a:lnTo>
                    <a:pt x="260" y="347"/>
                  </a:lnTo>
                  <a:lnTo>
                    <a:pt x="259" y="512"/>
                  </a:lnTo>
                  <a:lnTo>
                    <a:pt x="259" y="634"/>
                  </a:lnTo>
                  <a:lnTo>
                    <a:pt x="0" y="469"/>
                  </a:lnTo>
                  <a:lnTo>
                    <a:pt x="0" y="143"/>
                  </a:lnTo>
                  <a:lnTo>
                    <a:pt x="3" y="115"/>
                  </a:lnTo>
                  <a:lnTo>
                    <a:pt x="10" y="89"/>
                  </a:lnTo>
                  <a:lnTo>
                    <a:pt x="23" y="65"/>
                  </a:lnTo>
                  <a:lnTo>
                    <a:pt x="39" y="42"/>
                  </a:lnTo>
                  <a:close/>
                </a:path>
              </a:pathLst>
            </a:custGeom>
            <a:solidFill>
              <a:srgbClr val="386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5" name="Freeform 279"/>
            <p:cNvSpPr>
              <a:spLocks/>
            </p:cNvSpPr>
            <p:nvPr/>
          </p:nvSpPr>
          <p:spPr bwMode="auto">
            <a:xfrm>
              <a:off x="1657" y="2797"/>
              <a:ext cx="258" cy="315"/>
            </a:xfrm>
            <a:custGeom>
              <a:avLst/>
              <a:gdLst>
                <a:gd name="T0" fmla="*/ 38 w 258"/>
                <a:gd name="T1" fmla="*/ 2 h 631"/>
                <a:gd name="T2" fmla="*/ 48 w 258"/>
                <a:gd name="T3" fmla="*/ 2 h 631"/>
                <a:gd name="T4" fmla="*/ 58 w 258"/>
                <a:gd name="T5" fmla="*/ 1 h 631"/>
                <a:gd name="T6" fmla="*/ 68 w 258"/>
                <a:gd name="T7" fmla="*/ 1 h 631"/>
                <a:gd name="T8" fmla="*/ 80 w 258"/>
                <a:gd name="T9" fmla="*/ 0 h 631"/>
                <a:gd name="T10" fmla="*/ 91 w 258"/>
                <a:gd name="T11" fmla="*/ 0 h 631"/>
                <a:gd name="T12" fmla="*/ 103 w 258"/>
                <a:gd name="T13" fmla="*/ 0 h 631"/>
                <a:gd name="T14" fmla="*/ 116 w 258"/>
                <a:gd name="T15" fmla="*/ 0 h 631"/>
                <a:gd name="T16" fmla="*/ 129 w 258"/>
                <a:gd name="T17" fmla="*/ 0 h 631"/>
                <a:gd name="T18" fmla="*/ 142 w 258"/>
                <a:gd name="T19" fmla="*/ 0 h 631"/>
                <a:gd name="T20" fmla="*/ 155 w 258"/>
                <a:gd name="T21" fmla="*/ 0 h 631"/>
                <a:gd name="T22" fmla="*/ 167 w 258"/>
                <a:gd name="T23" fmla="*/ 0 h 631"/>
                <a:gd name="T24" fmla="*/ 178 w 258"/>
                <a:gd name="T25" fmla="*/ 0 h 631"/>
                <a:gd name="T26" fmla="*/ 190 w 258"/>
                <a:gd name="T27" fmla="*/ 1 h 631"/>
                <a:gd name="T28" fmla="*/ 200 w 258"/>
                <a:gd name="T29" fmla="*/ 1 h 631"/>
                <a:gd name="T30" fmla="*/ 210 w 258"/>
                <a:gd name="T31" fmla="*/ 2 h 631"/>
                <a:gd name="T32" fmla="*/ 220 w 258"/>
                <a:gd name="T33" fmla="*/ 2 h 631"/>
                <a:gd name="T34" fmla="*/ 236 w 258"/>
                <a:gd name="T35" fmla="*/ 4 h 631"/>
                <a:gd name="T36" fmla="*/ 248 w 258"/>
                <a:gd name="T37" fmla="*/ 5 h 631"/>
                <a:gd name="T38" fmla="*/ 255 w 258"/>
                <a:gd name="T39" fmla="*/ 7 h 631"/>
                <a:gd name="T40" fmla="*/ 258 w 258"/>
                <a:gd name="T41" fmla="*/ 8 h 631"/>
                <a:gd name="T42" fmla="*/ 258 w 258"/>
                <a:gd name="T43" fmla="*/ 12 h 631"/>
                <a:gd name="T44" fmla="*/ 258 w 258"/>
                <a:gd name="T45" fmla="*/ 21 h 631"/>
                <a:gd name="T46" fmla="*/ 256 w 258"/>
                <a:gd name="T47" fmla="*/ 31 h 631"/>
                <a:gd name="T48" fmla="*/ 256 w 258"/>
                <a:gd name="T49" fmla="*/ 39 h 631"/>
                <a:gd name="T50" fmla="*/ 0 w 258"/>
                <a:gd name="T51" fmla="*/ 29 h 631"/>
                <a:gd name="T52" fmla="*/ 0 w 258"/>
                <a:gd name="T53" fmla="*/ 8 h 631"/>
                <a:gd name="T54" fmla="*/ 3 w 258"/>
                <a:gd name="T55" fmla="*/ 7 h 631"/>
                <a:gd name="T56" fmla="*/ 10 w 258"/>
                <a:gd name="T57" fmla="*/ 5 h 631"/>
                <a:gd name="T58" fmla="*/ 22 w 258"/>
                <a:gd name="T59" fmla="*/ 4 h 631"/>
                <a:gd name="T60" fmla="*/ 38 w 258"/>
                <a:gd name="T61" fmla="*/ 2 h 6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8"/>
                <a:gd name="T94" fmla="*/ 0 h 631"/>
                <a:gd name="T95" fmla="*/ 258 w 258"/>
                <a:gd name="T96" fmla="*/ 631 h 6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8" h="631">
                  <a:moveTo>
                    <a:pt x="38" y="42"/>
                  </a:moveTo>
                  <a:lnTo>
                    <a:pt x="48" y="32"/>
                  </a:lnTo>
                  <a:lnTo>
                    <a:pt x="58" y="24"/>
                  </a:lnTo>
                  <a:lnTo>
                    <a:pt x="68" y="17"/>
                  </a:lnTo>
                  <a:lnTo>
                    <a:pt x="80" y="11"/>
                  </a:lnTo>
                  <a:lnTo>
                    <a:pt x="91" y="6"/>
                  </a:lnTo>
                  <a:lnTo>
                    <a:pt x="103" y="3"/>
                  </a:lnTo>
                  <a:lnTo>
                    <a:pt x="116" y="0"/>
                  </a:lnTo>
                  <a:lnTo>
                    <a:pt x="129" y="0"/>
                  </a:lnTo>
                  <a:lnTo>
                    <a:pt x="142" y="0"/>
                  </a:lnTo>
                  <a:lnTo>
                    <a:pt x="155" y="3"/>
                  </a:lnTo>
                  <a:lnTo>
                    <a:pt x="167" y="6"/>
                  </a:lnTo>
                  <a:lnTo>
                    <a:pt x="178" y="11"/>
                  </a:lnTo>
                  <a:lnTo>
                    <a:pt x="190" y="17"/>
                  </a:lnTo>
                  <a:lnTo>
                    <a:pt x="200" y="24"/>
                  </a:lnTo>
                  <a:lnTo>
                    <a:pt x="210" y="32"/>
                  </a:lnTo>
                  <a:lnTo>
                    <a:pt x="220" y="42"/>
                  </a:lnTo>
                  <a:lnTo>
                    <a:pt x="236" y="65"/>
                  </a:lnTo>
                  <a:lnTo>
                    <a:pt x="248" y="89"/>
                  </a:lnTo>
                  <a:lnTo>
                    <a:pt x="255" y="115"/>
                  </a:lnTo>
                  <a:lnTo>
                    <a:pt x="258" y="143"/>
                  </a:lnTo>
                  <a:lnTo>
                    <a:pt x="258" y="203"/>
                  </a:lnTo>
                  <a:lnTo>
                    <a:pt x="258" y="345"/>
                  </a:lnTo>
                  <a:lnTo>
                    <a:pt x="256" y="508"/>
                  </a:lnTo>
                  <a:lnTo>
                    <a:pt x="256" y="631"/>
                  </a:lnTo>
                  <a:lnTo>
                    <a:pt x="0" y="466"/>
                  </a:lnTo>
                  <a:lnTo>
                    <a:pt x="0" y="143"/>
                  </a:lnTo>
                  <a:lnTo>
                    <a:pt x="3" y="115"/>
                  </a:lnTo>
                  <a:lnTo>
                    <a:pt x="10" y="89"/>
                  </a:lnTo>
                  <a:lnTo>
                    <a:pt x="22" y="65"/>
                  </a:lnTo>
                  <a:lnTo>
                    <a:pt x="38" y="42"/>
                  </a:lnTo>
                  <a:close/>
                </a:path>
              </a:pathLst>
            </a:custGeom>
            <a:solidFill>
              <a:srgbClr val="3F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6" name="Freeform 280"/>
            <p:cNvSpPr>
              <a:spLocks/>
            </p:cNvSpPr>
            <p:nvPr/>
          </p:nvSpPr>
          <p:spPr bwMode="auto">
            <a:xfrm>
              <a:off x="1659" y="2798"/>
              <a:ext cx="254" cy="312"/>
            </a:xfrm>
            <a:custGeom>
              <a:avLst/>
              <a:gdLst>
                <a:gd name="T0" fmla="*/ 36 w 254"/>
                <a:gd name="T1" fmla="*/ 2 h 625"/>
                <a:gd name="T2" fmla="*/ 46 w 254"/>
                <a:gd name="T3" fmla="*/ 2 h 625"/>
                <a:gd name="T4" fmla="*/ 56 w 254"/>
                <a:gd name="T5" fmla="*/ 1 h 625"/>
                <a:gd name="T6" fmla="*/ 66 w 254"/>
                <a:gd name="T7" fmla="*/ 1 h 625"/>
                <a:gd name="T8" fmla="*/ 78 w 254"/>
                <a:gd name="T9" fmla="*/ 0 h 625"/>
                <a:gd name="T10" fmla="*/ 89 w 254"/>
                <a:gd name="T11" fmla="*/ 0 h 625"/>
                <a:gd name="T12" fmla="*/ 101 w 254"/>
                <a:gd name="T13" fmla="*/ 0 h 625"/>
                <a:gd name="T14" fmla="*/ 114 w 254"/>
                <a:gd name="T15" fmla="*/ 0 h 625"/>
                <a:gd name="T16" fmla="*/ 127 w 254"/>
                <a:gd name="T17" fmla="*/ 0 h 625"/>
                <a:gd name="T18" fmla="*/ 140 w 254"/>
                <a:gd name="T19" fmla="*/ 0 h 625"/>
                <a:gd name="T20" fmla="*/ 151 w 254"/>
                <a:gd name="T21" fmla="*/ 0 h 625"/>
                <a:gd name="T22" fmla="*/ 163 w 254"/>
                <a:gd name="T23" fmla="*/ 0 h 625"/>
                <a:gd name="T24" fmla="*/ 175 w 254"/>
                <a:gd name="T25" fmla="*/ 0 h 625"/>
                <a:gd name="T26" fmla="*/ 186 w 254"/>
                <a:gd name="T27" fmla="*/ 1 h 625"/>
                <a:gd name="T28" fmla="*/ 196 w 254"/>
                <a:gd name="T29" fmla="*/ 1 h 625"/>
                <a:gd name="T30" fmla="*/ 206 w 254"/>
                <a:gd name="T31" fmla="*/ 2 h 625"/>
                <a:gd name="T32" fmla="*/ 217 w 254"/>
                <a:gd name="T33" fmla="*/ 2 h 625"/>
                <a:gd name="T34" fmla="*/ 233 w 254"/>
                <a:gd name="T35" fmla="*/ 4 h 625"/>
                <a:gd name="T36" fmla="*/ 244 w 254"/>
                <a:gd name="T37" fmla="*/ 5 h 625"/>
                <a:gd name="T38" fmla="*/ 251 w 254"/>
                <a:gd name="T39" fmla="*/ 7 h 625"/>
                <a:gd name="T40" fmla="*/ 254 w 254"/>
                <a:gd name="T41" fmla="*/ 8 h 625"/>
                <a:gd name="T42" fmla="*/ 254 w 254"/>
                <a:gd name="T43" fmla="*/ 12 h 625"/>
                <a:gd name="T44" fmla="*/ 254 w 254"/>
                <a:gd name="T45" fmla="*/ 21 h 625"/>
                <a:gd name="T46" fmla="*/ 253 w 254"/>
                <a:gd name="T47" fmla="*/ 31 h 625"/>
                <a:gd name="T48" fmla="*/ 253 w 254"/>
                <a:gd name="T49" fmla="*/ 39 h 625"/>
                <a:gd name="T50" fmla="*/ 0 w 254"/>
                <a:gd name="T51" fmla="*/ 28 h 625"/>
                <a:gd name="T52" fmla="*/ 0 w 254"/>
                <a:gd name="T53" fmla="*/ 8 h 625"/>
                <a:gd name="T54" fmla="*/ 2 w 254"/>
                <a:gd name="T55" fmla="*/ 7 h 625"/>
                <a:gd name="T56" fmla="*/ 10 w 254"/>
                <a:gd name="T57" fmla="*/ 5 h 625"/>
                <a:gd name="T58" fmla="*/ 20 w 254"/>
                <a:gd name="T59" fmla="*/ 4 h 625"/>
                <a:gd name="T60" fmla="*/ 36 w 254"/>
                <a:gd name="T61" fmla="*/ 2 h 6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625"/>
                <a:gd name="T95" fmla="*/ 254 w 254"/>
                <a:gd name="T96" fmla="*/ 625 h 6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625">
                  <a:moveTo>
                    <a:pt x="36" y="43"/>
                  </a:moveTo>
                  <a:lnTo>
                    <a:pt x="46" y="33"/>
                  </a:lnTo>
                  <a:lnTo>
                    <a:pt x="56" y="25"/>
                  </a:lnTo>
                  <a:lnTo>
                    <a:pt x="66" y="16"/>
                  </a:lnTo>
                  <a:lnTo>
                    <a:pt x="78" y="12"/>
                  </a:lnTo>
                  <a:lnTo>
                    <a:pt x="89" y="7"/>
                  </a:lnTo>
                  <a:lnTo>
                    <a:pt x="101" y="3"/>
                  </a:lnTo>
                  <a:lnTo>
                    <a:pt x="114" y="0"/>
                  </a:lnTo>
                  <a:lnTo>
                    <a:pt x="127" y="0"/>
                  </a:lnTo>
                  <a:lnTo>
                    <a:pt x="140" y="0"/>
                  </a:lnTo>
                  <a:lnTo>
                    <a:pt x="151" y="3"/>
                  </a:lnTo>
                  <a:lnTo>
                    <a:pt x="163" y="7"/>
                  </a:lnTo>
                  <a:lnTo>
                    <a:pt x="175" y="12"/>
                  </a:lnTo>
                  <a:lnTo>
                    <a:pt x="186" y="16"/>
                  </a:lnTo>
                  <a:lnTo>
                    <a:pt x="196" y="25"/>
                  </a:lnTo>
                  <a:lnTo>
                    <a:pt x="206" y="33"/>
                  </a:lnTo>
                  <a:lnTo>
                    <a:pt x="217" y="43"/>
                  </a:lnTo>
                  <a:lnTo>
                    <a:pt x="233" y="65"/>
                  </a:lnTo>
                  <a:lnTo>
                    <a:pt x="244" y="90"/>
                  </a:lnTo>
                  <a:lnTo>
                    <a:pt x="251" y="116"/>
                  </a:lnTo>
                  <a:lnTo>
                    <a:pt x="254" y="142"/>
                  </a:lnTo>
                  <a:lnTo>
                    <a:pt x="254" y="202"/>
                  </a:lnTo>
                  <a:lnTo>
                    <a:pt x="254" y="343"/>
                  </a:lnTo>
                  <a:lnTo>
                    <a:pt x="253" y="504"/>
                  </a:lnTo>
                  <a:lnTo>
                    <a:pt x="253" y="625"/>
                  </a:lnTo>
                  <a:lnTo>
                    <a:pt x="0" y="462"/>
                  </a:lnTo>
                  <a:lnTo>
                    <a:pt x="0" y="142"/>
                  </a:lnTo>
                  <a:lnTo>
                    <a:pt x="2" y="116"/>
                  </a:lnTo>
                  <a:lnTo>
                    <a:pt x="10" y="90"/>
                  </a:lnTo>
                  <a:lnTo>
                    <a:pt x="20" y="65"/>
                  </a:lnTo>
                  <a:lnTo>
                    <a:pt x="36" y="43"/>
                  </a:lnTo>
                  <a:close/>
                </a:path>
              </a:pathLst>
            </a:custGeom>
            <a:solidFill>
              <a:srgbClr val="446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7" name="Freeform 281"/>
            <p:cNvSpPr>
              <a:spLocks/>
            </p:cNvSpPr>
            <p:nvPr/>
          </p:nvSpPr>
          <p:spPr bwMode="auto">
            <a:xfrm>
              <a:off x="1659" y="2798"/>
              <a:ext cx="253" cy="309"/>
            </a:xfrm>
            <a:custGeom>
              <a:avLst/>
              <a:gdLst>
                <a:gd name="T0" fmla="*/ 37 w 253"/>
                <a:gd name="T1" fmla="*/ 3 h 618"/>
                <a:gd name="T2" fmla="*/ 46 w 253"/>
                <a:gd name="T3" fmla="*/ 2 h 618"/>
                <a:gd name="T4" fmla="*/ 56 w 253"/>
                <a:gd name="T5" fmla="*/ 2 h 618"/>
                <a:gd name="T6" fmla="*/ 66 w 253"/>
                <a:gd name="T7" fmla="*/ 1 h 618"/>
                <a:gd name="T8" fmla="*/ 78 w 253"/>
                <a:gd name="T9" fmla="*/ 1 h 618"/>
                <a:gd name="T10" fmla="*/ 89 w 253"/>
                <a:gd name="T11" fmla="*/ 1 h 618"/>
                <a:gd name="T12" fmla="*/ 101 w 253"/>
                <a:gd name="T13" fmla="*/ 1 h 618"/>
                <a:gd name="T14" fmla="*/ 114 w 253"/>
                <a:gd name="T15" fmla="*/ 0 h 618"/>
                <a:gd name="T16" fmla="*/ 127 w 253"/>
                <a:gd name="T17" fmla="*/ 0 h 618"/>
                <a:gd name="T18" fmla="*/ 140 w 253"/>
                <a:gd name="T19" fmla="*/ 0 h 618"/>
                <a:gd name="T20" fmla="*/ 151 w 253"/>
                <a:gd name="T21" fmla="*/ 1 h 618"/>
                <a:gd name="T22" fmla="*/ 163 w 253"/>
                <a:gd name="T23" fmla="*/ 1 h 618"/>
                <a:gd name="T24" fmla="*/ 175 w 253"/>
                <a:gd name="T25" fmla="*/ 1 h 618"/>
                <a:gd name="T26" fmla="*/ 186 w 253"/>
                <a:gd name="T27" fmla="*/ 1 h 618"/>
                <a:gd name="T28" fmla="*/ 196 w 253"/>
                <a:gd name="T29" fmla="*/ 2 h 618"/>
                <a:gd name="T30" fmla="*/ 206 w 253"/>
                <a:gd name="T31" fmla="*/ 2 h 618"/>
                <a:gd name="T32" fmla="*/ 215 w 253"/>
                <a:gd name="T33" fmla="*/ 3 h 618"/>
                <a:gd name="T34" fmla="*/ 231 w 253"/>
                <a:gd name="T35" fmla="*/ 4 h 618"/>
                <a:gd name="T36" fmla="*/ 243 w 253"/>
                <a:gd name="T37" fmla="*/ 6 h 618"/>
                <a:gd name="T38" fmla="*/ 250 w 253"/>
                <a:gd name="T39" fmla="*/ 7 h 618"/>
                <a:gd name="T40" fmla="*/ 253 w 253"/>
                <a:gd name="T41" fmla="*/ 9 h 618"/>
                <a:gd name="T42" fmla="*/ 253 w 253"/>
                <a:gd name="T43" fmla="*/ 13 h 618"/>
                <a:gd name="T44" fmla="*/ 253 w 253"/>
                <a:gd name="T45" fmla="*/ 22 h 618"/>
                <a:gd name="T46" fmla="*/ 251 w 253"/>
                <a:gd name="T47" fmla="*/ 32 h 618"/>
                <a:gd name="T48" fmla="*/ 251 w 253"/>
                <a:gd name="T49" fmla="*/ 39 h 618"/>
                <a:gd name="T50" fmla="*/ 0 w 253"/>
                <a:gd name="T51" fmla="*/ 29 h 618"/>
                <a:gd name="T52" fmla="*/ 0 w 253"/>
                <a:gd name="T53" fmla="*/ 9 h 618"/>
                <a:gd name="T54" fmla="*/ 2 w 253"/>
                <a:gd name="T55" fmla="*/ 7 h 618"/>
                <a:gd name="T56" fmla="*/ 10 w 253"/>
                <a:gd name="T57" fmla="*/ 6 h 618"/>
                <a:gd name="T58" fmla="*/ 21 w 253"/>
                <a:gd name="T59" fmla="*/ 4 h 618"/>
                <a:gd name="T60" fmla="*/ 37 w 253"/>
                <a:gd name="T61" fmla="*/ 3 h 6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3"/>
                <a:gd name="T94" fmla="*/ 0 h 618"/>
                <a:gd name="T95" fmla="*/ 253 w 253"/>
                <a:gd name="T96" fmla="*/ 618 h 6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3" h="618">
                  <a:moveTo>
                    <a:pt x="37" y="42"/>
                  </a:moveTo>
                  <a:lnTo>
                    <a:pt x="46" y="32"/>
                  </a:lnTo>
                  <a:lnTo>
                    <a:pt x="56" y="24"/>
                  </a:lnTo>
                  <a:lnTo>
                    <a:pt x="66" y="16"/>
                  </a:lnTo>
                  <a:lnTo>
                    <a:pt x="78" y="11"/>
                  </a:lnTo>
                  <a:lnTo>
                    <a:pt x="89" y="6"/>
                  </a:lnTo>
                  <a:lnTo>
                    <a:pt x="101" y="3"/>
                  </a:lnTo>
                  <a:lnTo>
                    <a:pt x="114" y="0"/>
                  </a:lnTo>
                  <a:lnTo>
                    <a:pt x="127" y="0"/>
                  </a:lnTo>
                  <a:lnTo>
                    <a:pt x="140" y="0"/>
                  </a:lnTo>
                  <a:lnTo>
                    <a:pt x="151" y="3"/>
                  </a:lnTo>
                  <a:lnTo>
                    <a:pt x="163" y="6"/>
                  </a:lnTo>
                  <a:lnTo>
                    <a:pt x="175" y="11"/>
                  </a:lnTo>
                  <a:lnTo>
                    <a:pt x="186" y="16"/>
                  </a:lnTo>
                  <a:lnTo>
                    <a:pt x="196" y="24"/>
                  </a:lnTo>
                  <a:lnTo>
                    <a:pt x="206" y="32"/>
                  </a:lnTo>
                  <a:lnTo>
                    <a:pt x="215" y="42"/>
                  </a:lnTo>
                  <a:lnTo>
                    <a:pt x="231" y="63"/>
                  </a:lnTo>
                  <a:lnTo>
                    <a:pt x="243" y="88"/>
                  </a:lnTo>
                  <a:lnTo>
                    <a:pt x="250" y="114"/>
                  </a:lnTo>
                  <a:lnTo>
                    <a:pt x="253" y="140"/>
                  </a:lnTo>
                  <a:lnTo>
                    <a:pt x="253" y="200"/>
                  </a:lnTo>
                  <a:lnTo>
                    <a:pt x="253" y="339"/>
                  </a:lnTo>
                  <a:lnTo>
                    <a:pt x="251" y="499"/>
                  </a:lnTo>
                  <a:lnTo>
                    <a:pt x="251" y="618"/>
                  </a:lnTo>
                  <a:lnTo>
                    <a:pt x="0" y="458"/>
                  </a:lnTo>
                  <a:lnTo>
                    <a:pt x="0" y="140"/>
                  </a:lnTo>
                  <a:lnTo>
                    <a:pt x="2" y="114"/>
                  </a:lnTo>
                  <a:lnTo>
                    <a:pt x="10" y="88"/>
                  </a:lnTo>
                  <a:lnTo>
                    <a:pt x="21" y="63"/>
                  </a:lnTo>
                  <a:lnTo>
                    <a:pt x="37" y="42"/>
                  </a:lnTo>
                  <a:close/>
                </a:path>
              </a:pathLst>
            </a:custGeom>
            <a:solidFill>
              <a:srgbClr val="4C7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8" name="Freeform 282"/>
            <p:cNvSpPr>
              <a:spLocks/>
            </p:cNvSpPr>
            <p:nvPr/>
          </p:nvSpPr>
          <p:spPr bwMode="auto">
            <a:xfrm>
              <a:off x="1660" y="2799"/>
              <a:ext cx="250" cy="307"/>
            </a:xfrm>
            <a:custGeom>
              <a:avLst/>
              <a:gdLst>
                <a:gd name="T0" fmla="*/ 36 w 250"/>
                <a:gd name="T1" fmla="*/ 3 h 614"/>
                <a:gd name="T2" fmla="*/ 46 w 250"/>
                <a:gd name="T3" fmla="*/ 2 h 614"/>
                <a:gd name="T4" fmla="*/ 55 w 250"/>
                <a:gd name="T5" fmla="*/ 2 h 614"/>
                <a:gd name="T6" fmla="*/ 67 w 250"/>
                <a:gd name="T7" fmla="*/ 2 h 614"/>
                <a:gd name="T8" fmla="*/ 77 w 250"/>
                <a:gd name="T9" fmla="*/ 1 h 614"/>
                <a:gd name="T10" fmla="*/ 88 w 250"/>
                <a:gd name="T11" fmla="*/ 1 h 614"/>
                <a:gd name="T12" fmla="*/ 100 w 250"/>
                <a:gd name="T13" fmla="*/ 1 h 614"/>
                <a:gd name="T14" fmla="*/ 111 w 250"/>
                <a:gd name="T15" fmla="*/ 0 h 614"/>
                <a:gd name="T16" fmla="*/ 124 w 250"/>
                <a:gd name="T17" fmla="*/ 0 h 614"/>
                <a:gd name="T18" fmla="*/ 137 w 250"/>
                <a:gd name="T19" fmla="*/ 0 h 614"/>
                <a:gd name="T20" fmla="*/ 149 w 250"/>
                <a:gd name="T21" fmla="*/ 1 h 614"/>
                <a:gd name="T22" fmla="*/ 161 w 250"/>
                <a:gd name="T23" fmla="*/ 1 h 614"/>
                <a:gd name="T24" fmla="*/ 172 w 250"/>
                <a:gd name="T25" fmla="*/ 1 h 614"/>
                <a:gd name="T26" fmla="*/ 184 w 250"/>
                <a:gd name="T27" fmla="*/ 2 h 614"/>
                <a:gd name="T28" fmla="*/ 194 w 250"/>
                <a:gd name="T29" fmla="*/ 2 h 614"/>
                <a:gd name="T30" fmla="*/ 204 w 250"/>
                <a:gd name="T31" fmla="*/ 2 h 614"/>
                <a:gd name="T32" fmla="*/ 213 w 250"/>
                <a:gd name="T33" fmla="*/ 3 h 614"/>
                <a:gd name="T34" fmla="*/ 229 w 250"/>
                <a:gd name="T35" fmla="*/ 4 h 614"/>
                <a:gd name="T36" fmla="*/ 240 w 250"/>
                <a:gd name="T37" fmla="*/ 6 h 614"/>
                <a:gd name="T38" fmla="*/ 247 w 250"/>
                <a:gd name="T39" fmla="*/ 7 h 614"/>
                <a:gd name="T40" fmla="*/ 250 w 250"/>
                <a:gd name="T41" fmla="*/ 9 h 614"/>
                <a:gd name="T42" fmla="*/ 250 w 250"/>
                <a:gd name="T43" fmla="*/ 13 h 614"/>
                <a:gd name="T44" fmla="*/ 250 w 250"/>
                <a:gd name="T45" fmla="*/ 21 h 614"/>
                <a:gd name="T46" fmla="*/ 249 w 250"/>
                <a:gd name="T47" fmla="*/ 31 h 614"/>
                <a:gd name="T48" fmla="*/ 249 w 250"/>
                <a:gd name="T49" fmla="*/ 39 h 614"/>
                <a:gd name="T50" fmla="*/ 0 w 250"/>
                <a:gd name="T51" fmla="*/ 29 h 614"/>
                <a:gd name="T52" fmla="*/ 0 w 250"/>
                <a:gd name="T53" fmla="*/ 9 h 614"/>
                <a:gd name="T54" fmla="*/ 3 w 250"/>
                <a:gd name="T55" fmla="*/ 7 h 614"/>
                <a:gd name="T56" fmla="*/ 10 w 250"/>
                <a:gd name="T57" fmla="*/ 6 h 614"/>
                <a:gd name="T58" fmla="*/ 20 w 250"/>
                <a:gd name="T59" fmla="*/ 4 h 614"/>
                <a:gd name="T60" fmla="*/ 36 w 250"/>
                <a:gd name="T61" fmla="*/ 3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614"/>
                <a:gd name="T95" fmla="*/ 250 w 250"/>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614">
                  <a:moveTo>
                    <a:pt x="36" y="41"/>
                  </a:moveTo>
                  <a:lnTo>
                    <a:pt x="46" y="31"/>
                  </a:lnTo>
                  <a:lnTo>
                    <a:pt x="55" y="23"/>
                  </a:lnTo>
                  <a:lnTo>
                    <a:pt x="67" y="17"/>
                  </a:lnTo>
                  <a:lnTo>
                    <a:pt x="77" y="10"/>
                  </a:lnTo>
                  <a:lnTo>
                    <a:pt x="88" y="7"/>
                  </a:lnTo>
                  <a:lnTo>
                    <a:pt x="100" y="4"/>
                  </a:lnTo>
                  <a:lnTo>
                    <a:pt x="111" y="0"/>
                  </a:lnTo>
                  <a:lnTo>
                    <a:pt x="124" y="0"/>
                  </a:lnTo>
                  <a:lnTo>
                    <a:pt x="137" y="0"/>
                  </a:lnTo>
                  <a:lnTo>
                    <a:pt x="149" y="4"/>
                  </a:lnTo>
                  <a:lnTo>
                    <a:pt x="161" y="7"/>
                  </a:lnTo>
                  <a:lnTo>
                    <a:pt x="172" y="10"/>
                  </a:lnTo>
                  <a:lnTo>
                    <a:pt x="184" y="17"/>
                  </a:lnTo>
                  <a:lnTo>
                    <a:pt x="194" y="23"/>
                  </a:lnTo>
                  <a:lnTo>
                    <a:pt x="204" y="31"/>
                  </a:lnTo>
                  <a:lnTo>
                    <a:pt x="213" y="41"/>
                  </a:lnTo>
                  <a:lnTo>
                    <a:pt x="229" y="62"/>
                  </a:lnTo>
                  <a:lnTo>
                    <a:pt x="240" y="87"/>
                  </a:lnTo>
                  <a:lnTo>
                    <a:pt x="247" y="113"/>
                  </a:lnTo>
                  <a:lnTo>
                    <a:pt x="250" y="139"/>
                  </a:lnTo>
                  <a:lnTo>
                    <a:pt x="250" y="198"/>
                  </a:lnTo>
                  <a:lnTo>
                    <a:pt x="250" y="336"/>
                  </a:lnTo>
                  <a:lnTo>
                    <a:pt x="249" y="495"/>
                  </a:lnTo>
                  <a:lnTo>
                    <a:pt x="249" y="614"/>
                  </a:lnTo>
                  <a:lnTo>
                    <a:pt x="0" y="454"/>
                  </a:lnTo>
                  <a:lnTo>
                    <a:pt x="0" y="139"/>
                  </a:lnTo>
                  <a:lnTo>
                    <a:pt x="3" y="113"/>
                  </a:lnTo>
                  <a:lnTo>
                    <a:pt x="10" y="87"/>
                  </a:lnTo>
                  <a:lnTo>
                    <a:pt x="20" y="62"/>
                  </a:lnTo>
                  <a:lnTo>
                    <a:pt x="36" y="41"/>
                  </a:lnTo>
                  <a:close/>
                </a:path>
              </a:pathLst>
            </a:custGeom>
            <a:solidFill>
              <a:srgbClr val="547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69" name="Freeform 283"/>
            <p:cNvSpPr>
              <a:spLocks/>
            </p:cNvSpPr>
            <p:nvPr/>
          </p:nvSpPr>
          <p:spPr bwMode="auto">
            <a:xfrm>
              <a:off x="1661" y="2800"/>
              <a:ext cx="248" cy="303"/>
            </a:xfrm>
            <a:custGeom>
              <a:avLst/>
              <a:gdLst>
                <a:gd name="T0" fmla="*/ 37 w 248"/>
                <a:gd name="T1" fmla="*/ 2 h 607"/>
                <a:gd name="T2" fmla="*/ 45 w 248"/>
                <a:gd name="T3" fmla="*/ 1 h 607"/>
                <a:gd name="T4" fmla="*/ 55 w 248"/>
                <a:gd name="T5" fmla="*/ 1 h 607"/>
                <a:gd name="T6" fmla="*/ 66 w 248"/>
                <a:gd name="T7" fmla="*/ 1 h 607"/>
                <a:gd name="T8" fmla="*/ 76 w 248"/>
                <a:gd name="T9" fmla="*/ 0 h 607"/>
                <a:gd name="T10" fmla="*/ 87 w 248"/>
                <a:gd name="T11" fmla="*/ 0 h 607"/>
                <a:gd name="T12" fmla="*/ 99 w 248"/>
                <a:gd name="T13" fmla="*/ 0 h 607"/>
                <a:gd name="T14" fmla="*/ 110 w 248"/>
                <a:gd name="T15" fmla="*/ 0 h 607"/>
                <a:gd name="T16" fmla="*/ 123 w 248"/>
                <a:gd name="T17" fmla="*/ 0 h 607"/>
                <a:gd name="T18" fmla="*/ 136 w 248"/>
                <a:gd name="T19" fmla="*/ 0 h 607"/>
                <a:gd name="T20" fmla="*/ 148 w 248"/>
                <a:gd name="T21" fmla="*/ 0 h 607"/>
                <a:gd name="T22" fmla="*/ 160 w 248"/>
                <a:gd name="T23" fmla="*/ 0 h 607"/>
                <a:gd name="T24" fmla="*/ 171 w 248"/>
                <a:gd name="T25" fmla="*/ 0 h 607"/>
                <a:gd name="T26" fmla="*/ 183 w 248"/>
                <a:gd name="T27" fmla="*/ 1 h 607"/>
                <a:gd name="T28" fmla="*/ 193 w 248"/>
                <a:gd name="T29" fmla="*/ 1 h 607"/>
                <a:gd name="T30" fmla="*/ 203 w 248"/>
                <a:gd name="T31" fmla="*/ 1 h 607"/>
                <a:gd name="T32" fmla="*/ 212 w 248"/>
                <a:gd name="T33" fmla="*/ 2 h 607"/>
                <a:gd name="T34" fmla="*/ 228 w 248"/>
                <a:gd name="T35" fmla="*/ 3 h 607"/>
                <a:gd name="T36" fmla="*/ 239 w 248"/>
                <a:gd name="T37" fmla="*/ 5 h 607"/>
                <a:gd name="T38" fmla="*/ 245 w 248"/>
                <a:gd name="T39" fmla="*/ 6 h 607"/>
                <a:gd name="T40" fmla="*/ 248 w 248"/>
                <a:gd name="T41" fmla="*/ 8 h 607"/>
                <a:gd name="T42" fmla="*/ 248 w 248"/>
                <a:gd name="T43" fmla="*/ 12 h 607"/>
                <a:gd name="T44" fmla="*/ 248 w 248"/>
                <a:gd name="T45" fmla="*/ 20 h 607"/>
                <a:gd name="T46" fmla="*/ 246 w 248"/>
                <a:gd name="T47" fmla="*/ 30 h 607"/>
                <a:gd name="T48" fmla="*/ 246 w 248"/>
                <a:gd name="T49" fmla="*/ 37 h 607"/>
                <a:gd name="T50" fmla="*/ 0 w 248"/>
                <a:gd name="T51" fmla="*/ 28 h 607"/>
                <a:gd name="T52" fmla="*/ 0 w 248"/>
                <a:gd name="T53" fmla="*/ 8 h 607"/>
                <a:gd name="T54" fmla="*/ 3 w 248"/>
                <a:gd name="T55" fmla="*/ 6 h 607"/>
                <a:gd name="T56" fmla="*/ 9 w 248"/>
                <a:gd name="T57" fmla="*/ 5 h 607"/>
                <a:gd name="T58" fmla="*/ 21 w 248"/>
                <a:gd name="T59" fmla="*/ 3 h 607"/>
                <a:gd name="T60" fmla="*/ 37 w 248"/>
                <a:gd name="T61" fmla="*/ 2 h 6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8"/>
                <a:gd name="T94" fmla="*/ 0 h 607"/>
                <a:gd name="T95" fmla="*/ 248 w 248"/>
                <a:gd name="T96" fmla="*/ 607 h 6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8" h="607">
                  <a:moveTo>
                    <a:pt x="37" y="41"/>
                  </a:moveTo>
                  <a:lnTo>
                    <a:pt x="45" y="31"/>
                  </a:lnTo>
                  <a:lnTo>
                    <a:pt x="55" y="23"/>
                  </a:lnTo>
                  <a:lnTo>
                    <a:pt x="66" y="16"/>
                  </a:lnTo>
                  <a:lnTo>
                    <a:pt x="76" y="10"/>
                  </a:lnTo>
                  <a:lnTo>
                    <a:pt x="87" y="7"/>
                  </a:lnTo>
                  <a:lnTo>
                    <a:pt x="99" y="3"/>
                  </a:lnTo>
                  <a:lnTo>
                    <a:pt x="110" y="0"/>
                  </a:lnTo>
                  <a:lnTo>
                    <a:pt x="123" y="0"/>
                  </a:lnTo>
                  <a:lnTo>
                    <a:pt x="136" y="0"/>
                  </a:lnTo>
                  <a:lnTo>
                    <a:pt x="148" y="3"/>
                  </a:lnTo>
                  <a:lnTo>
                    <a:pt x="160" y="7"/>
                  </a:lnTo>
                  <a:lnTo>
                    <a:pt x="171" y="10"/>
                  </a:lnTo>
                  <a:lnTo>
                    <a:pt x="183" y="16"/>
                  </a:lnTo>
                  <a:lnTo>
                    <a:pt x="193" y="23"/>
                  </a:lnTo>
                  <a:lnTo>
                    <a:pt x="203" y="31"/>
                  </a:lnTo>
                  <a:lnTo>
                    <a:pt x="212" y="41"/>
                  </a:lnTo>
                  <a:lnTo>
                    <a:pt x="228" y="62"/>
                  </a:lnTo>
                  <a:lnTo>
                    <a:pt x="239" y="86"/>
                  </a:lnTo>
                  <a:lnTo>
                    <a:pt x="245" y="111"/>
                  </a:lnTo>
                  <a:lnTo>
                    <a:pt x="248" y="137"/>
                  </a:lnTo>
                  <a:lnTo>
                    <a:pt x="248" y="196"/>
                  </a:lnTo>
                  <a:lnTo>
                    <a:pt x="248" y="333"/>
                  </a:lnTo>
                  <a:lnTo>
                    <a:pt x="246" y="489"/>
                  </a:lnTo>
                  <a:lnTo>
                    <a:pt x="246" y="607"/>
                  </a:lnTo>
                  <a:lnTo>
                    <a:pt x="0" y="449"/>
                  </a:lnTo>
                  <a:lnTo>
                    <a:pt x="0" y="137"/>
                  </a:lnTo>
                  <a:lnTo>
                    <a:pt x="3" y="111"/>
                  </a:lnTo>
                  <a:lnTo>
                    <a:pt x="9" y="86"/>
                  </a:lnTo>
                  <a:lnTo>
                    <a:pt x="21" y="62"/>
                  </a:lnTo>
                  <a:lnTo>
                    <a:pt x="37" y="41"/>
                  </a:lnTo>
                  <a:close/>
                </a:path>
              </a:pathLst>
            </a:custGeom>
            <a:solidFill>
              <a:srgbClr val="597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0" name="Freeform 284"/>
            <p:cNvSpPr>
              <a:spLocks/>
            </p:cNvSpPr>
            <p:nvPr/>
          </p:nvSpPr>
          <p:spPr bwMode="auto">
            <a:xfrm>
              <a:off x="2145" y="2825"/>
              <a:ext cx="81" cy="45"/>
            </a:xfrm>
            <a:custGeom>
              <a:avLst/>
              <a:gdLst>
                <a:gd name="T0" fmla="*/ 40 w 81"/>
                <a:gd name="T1" fmla="*/ 0 h 89"/>
                <a:gd name="T2" fmla="*/ 24 w 81"/>
                <a:gd name="T3" fmla="*/ 1 h 89"/>
                <a:gd name="T4" fmla="*/ 11 w 81"/>
                <a:gd name="T5" fmla="*/ 1 h 89"/>
                <a:gd name="T6" fmla="*/ 3 w 81"/>
                <a:gd name="T7" fmla="*/ 2 h 89"/>
                <a:gd name="T8" fmla="*/ 0 w 81"/>
                <a:gd name="T9" fmla="*/ 3 h 89"/>
                <a:gd name="T10" fmla="*/ 3 w 81"/>
                <a:gd name="T11" fmla="*/ 4 h 89"/>
                <a:gd name="T12" fmla="*/ 11 w 81"/>
                <a:gd name="T13" fmla="*/ 5 h 89"/>
                <a:gd name="T14" fmla="*/ 24 w 81"/>
                <a:gd name="T15" fmla="*/ 6 h 89"/>
                <a:gd name="T16" fmla="*/ 40 w 81"/>
                <a:gd name="T17" fmla="*/ 6 h 89"/>
                <a:gd name="T18" fmla="*/ 56 w 81"/>
                <a:gd name="T19" fmla="*/ 6 h 89"/>
                <a:gd name="T20" fmla="*/ 69 w 81"/>
                <a:gd name="T21" fmla="*/ 5 h 89"/>
                <a:gd name="T22" fmla="*/ 78 w 81"/>
                <a:gd name="T23" fmla="*/ 4 h 89"/>
                <a:gd name="T24" fmla="*/ 81 w 81"/>
                <a:gd name="T25" fmla="*/ 3 h 89"/>
                <a:gd name="T26" fmla="*/ 78 w 81"/>
                <a:gd name="T27" fmla="*/ 2 h 89"/>
                <a:gd name="T28" fmla="*/ 69 w 81"/>
                <a:gd name="T29" fmla="*/ 1 h 89"/>
                <a:gd name="T30" fmla="*/ 56 w 81"/>
                <a:gd name="T31" fmla="*/ 1 h 89"/>
                <a:gd name="T32" fmla="*/ 40 w 8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89"/>
                <a:gd name="T53" fmla="*/ 81 w 8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89">
                  <a:moveTo>
                    <a:pt x="40" y="0"/>
                  </a:moveTo>
                  <a:lnTo>
                    <a:pt x="24" y="3"/>
                  </a:lnTo>
                  <a:lnTo>
                    <a:pt x="11" y="13"/>
                  </a:lnTo>
                  <a:lnTo>
                    <a:pt x="3" y="27"/>
                  </a:lnTo>
                  <a:lnTo>
                    <a:pt x="0" y="45"/>
                  </a:lnTo>
                  <a:lnTo>
                    <a:pt x="3" y="63"/>
                  </a:lnTo>
                  <a:lnTo>
                    <a:pt x="11" y="76"/>
                  </a:lnTo>
                  <a:lnTo>
                    <a:pt x="24" y="86"/>
                  </a:lnTo>
                  <a:lnTo>
                    <a:pt x="40" y="89"/>
                  </a:lnTo>
                  <a:lnTo>
                    <a:pt x="56" y="86"/>
                  </a:lnTo>
                  <a:lnTo>
                    <a:pt x="69" y="76"/>
                  </a:lnTo>
                  <a:lnTo>
                    <a:pt x="78" y="63"/>
                  </a:lnTo>
                  <a:lnTo>
                    <a:pt x="81" y="45"/>
                  </a:lnTo>
                  <a:lnTo>
                    <a:pt x="78" y="27"/>
                  </a:lnTo>
                  <a:lnTo>
                    <a:pt x="69" y="13"/>
                  </a:lnTo>
                  <a:lnTo>
                    <a:pt x="56" y="3"/>
                  </a:lnTo>
                  <a:lnTo>
                    <a:pt x="40" y="0"/>
                  </a:lnTo>
                  <a:close/>
                </a:path>
              </a:pathLst>
            </a:custGeom>
            <a:solidFill>
              <a:srgbClr val="BF38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1" name="Freeform 285"/>
            <p:cNvSpPr>
              <a:spLocks/>
            </p:cNvSpPr>
            <p:nvPr/>
          </p:nvSpPr>
          <p:spPr bwMode="auto">
            <a:xfrm>
              <a:off x="2146" y="2826"/>
              <a:ext cx="78" cy="43"/>
            </a:xfrm>
            <a:custGeom>
              <a:avLst/>
              <a:gdLst>
                <a:gd name="T0" fmla="*/ 39 w 78"/>
                <a:gd name="T1" fmla="*/ 0 h 87"/>
                <a:gd name="T2" fmla="*/ 23 w 78"/>
                <a:gd name="T3" fmla="*/ 0 h 87"/>
                <a:gd name="T4" fmla="*/ 12 w 78"/>
                <a:gd name="T5" fmla="*/ 0 h 87"/>
                <a:gd name="T6" fmla="*/ 3 w 78"/>
                <a:gd name="T7" fmla="*/ 1 h 87"/>
                <a:gd name="T8" fmla="*/ 0 w 78"/>
                <a:gd name="T9" fmla="*/ 2 h 87"/>
                <a:gd name="T10" fmla="*/ 3 w 78"/>
                <a:gd name="T11" fmla="*/ 3 h 87"/>
                <a:gd name="T12" fmla="*/ 12 w 78"/>
                <a:gd name="T13" fmla="*/ 4 h 87"/>
                <a:gd name="T14" fmla="*/ 23 w 78"/>
                <a:gd name="T15" fmla="*/ 5 h 87"/>
                <a:gd name="T16" fmla="*/ 39 w 78"/>
                <a:gd name="T17" fmla="*/ 5 h 87"/>
                <a:gd name="T18" fmla="*/ 55 w 78"/>
                <a:gd name="T19" fmla="*/ 5 h 87"/>
                <a:gd name="T20" fmla="*/ 67 w 78"/>
                <a:gd name="T21" fmla="*/ 4 h 87"/>
                <a:gd name="T22" fmla="*/ 76 w 78"/>
                <a:gd name="T23" fmla="*/ 3 h 87"/>
                <a:gd name="T24" fmla="*/ 78 w 78"/>
                <a:gd name="T25" fmla="*/ 2 h 87"/>
                <a:gd name="T26" fmla="*/ 76 w 78"/>
                <a:gd name="T27" fmla="*/ 1 h 87"/>
                <a:gd name="T28" fmla="*/ 67 w 78"/>
                <a:gd name="T29" fmla="*/ 0 h 87"/>
                <a:gd name="T30" fmla="*/ 55 w 78"/>
                <a:gd name="T31" fmla="*/ 0 h 87"/>
                <a:gd name="T32" fmla="*/ 39 w 7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7"/>
                <a:gd name="T53" fmla="*/ 78 w 7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7">
                  <a:moveTo>
                    <a:pt x="39" y="0"/>
                  </a:moveTo>
                  <a:lnTo>
                    <a:pt x="23" y="4"/>
                  </a:lnTo>
                  <a:lnTo>
                    <a:pt x="12" y="13"/>
                  </a:lnTo>
                  <a:lnTo>
                    <a:pt x="3" y="26"/>
                  </a:lnTo>
                  <a:lnTo>
                    <a:pt x="0" y="44"/>
                  </a:lnTo>
                  <a:lnTo>
                    <a:pt x="3" y="61"/>
                  </a:lnTo>
                  <a:lnTo>
                    <a:pt x="12" y="75"/>
                  </a:lnTo>
                  <a:lnTo>
                    <a:pt x="23" y="83"/>
                  </a:lnTo>
                  <a:lnTo>
                    <a:pt x="39" y="87"/>
                  </a:lnTo>
                  <a:lnTo>
                    <a:pt x="55" y="83"/>
                  </a:lnTo>
                  <a:lnTo>
                    <a:pt x="67" y="75"/>
                  </a:lnTo>
                  <a:lnTo>
                    <a:pt x="76" y="61"/>
                  </a:lnTo>
                  <a:lnTo>
                    <a:pt x="78" y="44"/>
                  </a:lnTo>
                  <a:lnTo>
                    <a:pt x="76" y="26"/>
                  </a:lnTo>
                  <a:lnTo>
                    <a:pt x="67" y="13"/>
                  </a:lnTo>
                  <a:lnTo>
                    <a:pt x="55" y="4"/>
                  </a:lnTo>
                  <a:lnTo>
                    <a:pt x="39" y="0"/>
                  </a:lnTo>
                  <a:close/>
                </a:path>
              </a:pathLst>
            </a:custGeom>
            <a:solidFill>
              <a:srgbClr val="C647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2" name="Freeform 286"/>
            <p:cNvSpPr>
              <a:spLocks/>
            </p:cNvSpPr>
            <p:nvPr/>
          </p:nvSpPr>
          <p:spPr bwMode="auto">
            <a:xfrm>
              <a:off x="2149" y="2827"/>
              <a:ext cx="74" cy="42"/>
            </a:xfrm>
            <a:custGeom>
              <a:avLst/>
              <a:gdLst>
                <a:gd name="T0" fmla="*/ 36 w 74"/>
                <a:gd name="T1" fmla="*/ 0 h 83"/>
                <a:gd name="T2" fmla="*/ 22 w 74"/>
                <a:gd name="T3" fmla="*/ 1 h 83"/>
                <a:gd name="T4" fmla="*/ 10 w 74"/>
                <a:gd name="T5" fmla="*/ 1 h 83"/>
                <a:gd name="T6" fmla="*/ 3 w 74"/>
                <a:gd name="T7" fmla="*/ 2 h 83"/>
                <a:gd name="T8" fmla="*/ 0 w 74"/>
                <a:gd name="T9" fmla="*/ 3 h 83"/>
                <a:gd name="T10" fmla="*/ 3 w 74"/>
                <a:gd name="T11" fmla="*/ 4 h 83"/>
                <a:gd name="T12" fmla="*/ 10 w 74"/>
                <a:gd name="T13" fmla="*/ 5 h 83"/>
                <a:gd name="T14" fmla="*/ 22 w 74"/>
                <a:gd name="T15" fmla="*/ 5 h 83"/>
                <a:gd name="T16" fmla="*/ 36 w 74"/>
                <a:gd name="T17" fmla="*/ 6 h 83"/>
                <a:gd name="T18" fmla="*/ 51 w 74"/>
                <a:gd name="T19" fmla="*/ 5 h 83"/>
                <a:gd name="T20" fmla="*/ 62 w 74"/>
                <a:gd name="T21" fmla="*/ 5 h 83"/>
                <a:gd name="T22" fmla="*/ 71 w 74"/>
                <a:gd name="T23" fmla="*/ 4 h 83"/>
                <a:gd name="T24" fmla="*/ 74 w 74"/>
                <a:gd name="T25" fmla="*/ 3 h 83"/>
                <a:gd name="T26" fmla="*/ 71 w 74"/>
                <a:gd name="T27" fmla="*/ 2 h 83"/>
                <a:gd name="T28" fmla="*/ 62 w 74"/>
                <a:gd name="T29" fmla="*/ 1 h 83"/>
                <a:gd name="T30" fmla="*/ 51 w 74"/>
                <a:gd name="T31" fmla="*/ 1 h 83"/>
                <a:gd name="T32" fmla="*/ 36 w 74"/>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83"/>
                <a:gd name="T53" fmla="*/ 74 w 74"/>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83">
                  <a:moveTo>
                    <a:pt x="36" y="0"/>
                  </a:moveTo>
                  <a:lnTo>
                    <a:pt x="22" y="3"/>
                  </a:lnTo>
                  <a:lnTo>
                    <a:pt x="10" y="13"/>
                  </a:lnTo>
                  <a:lnTo>
                    <a:pt x="3" y="26"/>
                  </a:lnTo>
                  <a:lnTo>
                    <a:pt x="0" y="42"/>
                  </a:lnTo>
                  <a:lnTo>
                    <a:pt x="3" y="59"/>
                  </a:lnTo>
                  <a:lnTo>
                    <a:pt x="10" y="72"/>
                  </a:lnTo>
                  <a:lnTo>
                    <a:pt x="22" y="80"/>
                  </a:lnTo>
                  <a:lnTo>
                    <a:pt x="36" y="83"/>
                  </a:lnTo>
                  <a:lnTo>
                    <a:pt x="51" y="80"/>
                  </a:lnTo>
                  <a:lnTo>
                    <a:pt x="62" y="72"/>
                  </a:lnTo>
                  <a:lnTo>
                    <a:pt x="71" y="59"/>
                  </a:lnTo>
                  <a:lnTo>
                    <a:pt x="74" y="42"/>
                  </a:lnTo>
                  <a:lnTo>
                    <a:pt x="71" y="26"/>
                  </a:lnTo>
                  <a:lnTo>
                    <a:pt x="62" y="13"/>
                  </a:lnTo>
                  <a:lnTo>
                    <a:pt x="51" y="3"/>
                  </a:lnTo>
                  <a:lnTo>
                    <a:pt x="36" y="0"/>
                  </a:lnTo>
                  <a:close/>
                </a:path>
              </a:pathLst>
            </a:custGeom>
            <a:solidFill>
              <a:srgbClr val="CC56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3" name="Freeform 287"/>
            <p:cNvSpPr>
              <a:spLocks/>
            </p:cNvSpPr>
            <p:nvPr/>
          </p:nvSpPr>
          <p:spPr bwMode="auto">
            <a:xfrm>
              <a:off x="2151" y="2829"/>
              <a:ext cx="71" cy="39"/>
            </a:xfrm>
            <a:custGeom>
              <a:avLst/>
              <a:gdLst>
                <a:gd name="T0" fmla="*/ 34 w 71"/>
                <a:gd name="T1" fmla="*/ 0 h 78"/>
                <a:gd name="T2" fmla="*/ 21 w 71"/>
                <a:gd name="T3" fmla="*/ 1 h 78"/>
                <a:gd name="T4" fmla="*/ 10 w 71"/>
                <a:gd name="T5" fmla="*/ 1 h 78"/>
                <a:gd name="T6" fmla="*/ 2 w 71"/>
                <a:gd name="T7" fmla="*/ 2 h 78"/>
                <a:gd name="T8" fmla="*/ 0 w 71"/>
                <a:gd name="T9" fmla="*/ 3 h 78"/>
                <a:gd name="T10" fmla="*/ 2 w 71"/>
                <a:gd name="T11" fmla="*/ 4 h 78"/>
                <a:gd name="T12" fmla="*/ 10 w 71"/>
                <a:gd name="T13" fmla="*/ 5 h 78"/>
                <a:gd name="T14" fmla="*/ 21 w 71"/>
                <a:gd name="T15" fmla="*/ 5 h 78"/>
                <a:gd name="T16" fmla="*/ 34 w 71"/>
                <a:gd name="T17" fmla="*/ 5 h 78"/>
                <a:gd name="T18" fmla="*/ 49 w 71"/>
                <a:gd name="T19" fmla="*/ 5 h 78"/>
                <a:gd name="T20" fmla="*/ 60 w 71"/>
                <a:gd name="T21" fmla="*/ 5 h 78"/>
                <a:gd name="T22" fmla="*/ 68 w 71"/>
                <a:gd name="T23" fmla="*/ 4 h 78"/>
                <a:gd name="T24" fmla="*/ 71 w 71"/>
                <a:gd name="T25" fmla="*/ 3 h 78"/>
                <a:gd name="T26" fmla="*/ 68 w 71"/>
                <a:gd name="T27" fmla="*/ 2 h 78"/>
                <a:gd name="T28" fmla="*/ 60 w 71"/>
                <a:gd name="T29" fmla="*/ 1 h 78"/>
                <a:gd name="T30" fmla="*/ 49 w 71"/>
                <a:gd name="T31" fmla="*/ 1 h 78"/>
                <a:gd name="T32" fmla="*/ 34 w 71"/>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8"/>
                <a:gd name="T53" fmla="*/ 71 w 71"/>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8">
                  <a:moveTo>
                    <a:pt x="34" y="0"/>
                  </a:moveTo>
                  <a:lnTo>
                    <a:pt x="21" y="3"/>
                  </a:lnTo>
                  <a:lnTo>
                    <a:pt x="10" y="12"/>
                  </a:lnTo>
                  <a:lnTo>
                    <a:pt x="2" y="25"/>
                  </a:lnTo>
                  <a:lnTo>
                    <a:pt x="0" y="39"/>
                  </a:lnTo>
                  <a:lnTo>
                    <a:pt x="2" y="56"/>
                  </a:lnTo>
                  <a:lnTo>
                    <a:pt x="10" y="67"/>
                  </a:lnTo>
                  <a:lnTo>
                    <a:pt x="21" y="75"/>
                  </a:lnTo>
                  <a:lnTo>
                    <a:pt x="34" y="78"/>
                  </a:lnTo>
                  <a:lnTo>
                    <a:pt x="49" y="75"/>
                  </a:lnTo>
                  <a:lnTo>
                    <a:pt x="60" y="67"/>
                  </a:lnTo>
                  <a:lnTo>
                    <a:pt x="68" y="56"/>
                  </a:lnTo>
                  <a:lnTo>
                    <a:pt x="71" y="39"/>
                  </a:lnTo>
                  <a:lnTo>
                    <a:pt x="68" y="25"/>
                  </a:lnTo>
                  <a:lnTo>
                    <a:pt x="60" y="12"/>
                  </a:lnTo>
                  <a:lnTo>
                    <a:pt x="49" y="3"/>
                  </a:lnTo>
                  <a:lnTo>
                    <a:pt x="34" y="0"/>
                  </a:lnTo>
                  <a:close/>
                </a:path>
              </a:pathLst>
            </a:custGeom>
            <a:solidFill>
              <a:srgbClr val="D366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4" name="Freeform 288"/>
            <p:cNvSpPr>
              <a:spLocks/>
            </p:cNvSpPr>
            <p:nvPr/>
          </p:nvSpPr>
          <p:spPr bwMode="auto">
            <a:xfrm>
              <a:off x="2152" y="2829"/>
              <a:ext cx="68" cy="37"/>
            </a:xfrm>
            <a:custGeom>
              <a:avLst/>
              <a:gdLst>
                <a:gd name="T0" fmla="*/ 33 w 68"/>
                <a:gd name="T1" fmla="*/ 0 h 73"/>
                <a:gd name="T2" fmla="*/ 20 w 68"/>
                <a:gd name="T3" fmla="*/ 1 h 73"/>
                <a:gd name="T4" fmla="*/ 10 w 68"/>
                <a:gd name="T5" fmla="*/ 1 h 73"/>
                <a:gd name="T6" fmla="*/ 3 w 68"/>
                <a:gd name="T7" fmla="*/ 2 h 73"/>
                <a:gd name="T8" fmla="*/ 0 w 68"/>
                <a:gd name="T9" fmla="*/ 3 h 73"/>
                <a:gd name="T10" fmla="*/ 3 w 68"/>
                <a:gd name="T11" fmla="*/ 4 h 73"/>
                <a:gd name="T12" fmla="*/ 10 w 68"/>
                <a:gd name="T13" fmla="*/ 4 h 73"/>
                <a:gd name="T14" fmla="*/ 20 w 68"/>
                <a:gd name="T15" fmla="*/ 5 h 73"/>
                <a:gd name="T16" fmla="*/ 33 w 68"/>
                <a:gd name="T17" fmla="*/ 5 h 73"/>
                <a:gd name="T18" fmla="*/ 46 w 68"/>
                <a:gd name="T19" fmla="*/ 5 h 73"/>
                <a:gd name="T20" fmla="*/ 58 w 68"/>
                <a:gd name="T21" fmla="*/ 4 h 73"/>
                <a:gd name="T22" fmla="*/ 65 w 68"/>
                <a:gd name="T23" fmla="*/ 4 h 73"/>
                <a:gd name="T24" fmla="*/ 68 w 68"/>
                <a:gd name="T25" fmla="*/ 3 h 73"/>
                <a:gd name="T26" fmla="*/ 65 w 68"/>
                <a:gd name="T27" fmla="*/ 2 h 73"/>
                <a:gd name="T28" fmla="*/ 58 w 68"/>
                <a:gd name="T29" fmla="*/ 1 h 73"/>
                <a:gd name="T30" fmla="*/ 46 w 68"/>
                <a:gd name="T31" fmla="*/ 1 h 73"/>
                <a:gd name="T32" fmla="*/ 33 w 68"/>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3"/>
                <a:gd name="T53" fmla="*/ 68 w 68"/>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3">
                  <a:moveTo>
                    <a:pt x="33" y="0"/>
                  </a:moveTo>
                  <a:lnTo>
                    <a:pt x="20" y="3"/>
                  </a:lnTo>
                  <a:lnTo>
                    <a:pt x="10" y="11"/>
                  </a:lnTo>
                  <a:lnTo>
                    <a:pt x="3" y="23"/>
                  </a:lnTo>
                  <a:lnTo>
                    <a:pt x="0" y="37"/>
                  </a:lnTo>
                  <a:lnTo>
                    <a:pt x="3" y="52"/>
                  </a:lnTo>
                  <a:lnTo>
                    <a:pt x="10" y="63"/>
                  </a:lnTo>
                  <a:lnTo>
                    <a:pt x="20" y="70"/>
                  </a:lnTo>
                  <a:lnTo>
                    <a:pt x="33" y="73"/>
                  </a:lnTo>
                  <a:lnTo>
                    <a:pt x="46" y="70"/>
                  </a:lnTo>
                  <a:lnTo>
                    <a:pt x="58" y="63"/>
                  </a:lnTo>
                  <a:lnTo>
                    <a:pt x="65" y="52"/>
                  </a:lnTo>
                  <a:lnTo>
                    <a:pt x="68" y="37"/>
                  </a:lnTo>
                  <a:lnTo>
                    <a:pt x="65" y="23"/>
                  </a:lnTo>
                  <a:lnTo>
                    <a:pt x="58" y="11"/>
                  </a:lnTo>
                  <a:lnTo>
                    <a:pt x="46" y="3"/>
                  </a:lnTo>
                  <a:lnTo>
                    <a:pt x="33" y="0"/>
                  </a:lnTo>
                  <a:close/>
                </a:path>
              </a:pathLst>
            </a:custGeom>
            <a:solidFill>
              <a:srgbClr val="DB75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5" name="Freeform 289"/>
            <p:cNvSpPr>
              <a:spLocks/>
            </p:cNvSpPr>
            <p:nvPr/>
          </p:nvSpPr>
          <p:spPr bwMode="auto">
            <a:xfrm>
              <a:off x="2153" y="2830"/>
              <a:ext cx="64" cy="35"/>
            </a:xfrm>
            <a:custGeom>
              <a:avLst/>
              <a:gdLst>
                <a:gd name="T0" fmla="*/ 32 w 64"/>
                <a:gd name="T1" fmla="*/ 0 h 71"/>
                <a:gd name="T2" fmla="*/ 21 w 64"/>
                <a:gd name="T3" fmla="*/ 0 h 71"/>
                <a:gd name="T4" fmla="*/ 11 w 64"/>
                <a:gd name="T5" fmla="*/ 0 h 71"/>
                <a:gd name="T6" fmla="*/ 3 w 64"/>
                <a:gd name="T7" fmla="*/ 1 h 71"/>
                <a:gd name="T8" fmla="*/ 0 w 64"/>
                <a:gd name="T9" fmla="*/ 2 h 71"/>
                <a:gd name="T10" fmla="*/ 3 w 64"/>
                <a:gd name="T11" fmla="*/ 3 h 71"/>
                <a:gd name="T12" fmla="*/ 11 w 64"/>
                <a:gd name="T13" fmla="*/ 3 h 71"/>
                <a:gd name="T14" fmla="*/ 21 w 64"/>
                <a:gd name="T15" fmla="*/ 4 h 71"/>
                <a:gd name="T16" fmla="*/ 32 w 64"/>
                <a:gd name="T17" fmla="*/ 4 h 71"/>
                <a:gd name="T18" fmla="*/ 45 w 64"/>
                <a:gd name="T19" fmla="*/ 4 h 71"/>
                <a:gd name="T20" fmla="*/ 55 w 64"/>
                <a:gd name="T21" fmla="*/ 3 h 71"/>
                <a:gd name="T22" fmla="*/ 61 w 64"/>
                <a:gd name="T23" fmla="*/ 3 h 71"/>
                <a:gd name="T24" fmla="*/ 64 w 64"/>
                <a:gd name="T25" fmla="*/ 2 h 71"/>
                <a:gd name="T26" fmla="*/ 61 w 64"/>
                <a:gd name="T27" fmla="*/ 1 h 71"/>
                <a:gd name="T28" fmla="*/ 55 w 64"/>
                <a:gd name="T29" fmla="*/ 0 h 71"/>
                <a:gd name="T30" fmla="*/ 45 w 64"/>
                <a:gd name="T31" fmla="*/ 0 h 71"/>
                <a:gd name="T32" fmla="*/ 32 w 6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1"/>
                <a:gd name="T53" fmla="*/ 64 w 6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1">
                  <a:moveTo>
                    <a:pt x="32" y="0"/>
                  </a:moveTo>
                  <a:lnTo>
                    <a:pt x="21" y="4"/>
                  </a:lnTo>
                  <a:lnTo>
                    <a:pt x="11" y="10"/>
                  </a:lnTo>
                  <a:lnTo>
                    <a:pt x="3" y="22"/>
                  </a:lnTo>
                  <a:lnTo>
                    <a:pt x="0" y="36"/>
                  </a:lnTo>
                  <a:lnTo>
                    <a:pt x="3" y="49"/>
                  </a:lnTo>
                  <a:lnTo>
                    <a:pt x="11" y="61"/>
                  </a:lnTo>
                  <a:lnTo>
                    <a:pt x="21" y="67"/>
                  </a:lnTo>
                  <a:lnTo>
                    <a:pt x="32" y="71"/>
                  </a:lnTo>
                  <a:lnTo>
                    <a:pt x="45" y="67"/>
                  </a:lnTo>
                  <a:lnTo>
                    <a:pt x="55" y="61"/>
                  </a:lnTo>
                  <a:lnTo>
                    <a:pt x="61" y="49"/>
                  </a:lnTo>
                  <a:lnTo>
                    <a:pt x="64" y="36"/>
                  </a:lnTo>
                  <a:lnTo>
                    <a:pt x="61" y="22"/>
                  </a:lnTo>
                  <a:lnTo>
                    <a:pt x="55" y="10"/>
                  </a:lnTo>
                  <a:lnTo>
                    <a:pt x="45" y="4"/>
                  </a:lnTo>
                  <a:lnTo>
                    <a:pt x="32" y="0"/>
                  </a:lnTo>
                  <a:close/>
                </a:path>
              </a:pathLst>
            </a:custGeom>
            <a:solidFill>
              <a:srgbClr val="E287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6" name="Freeform 290"/>
            <p:cNvSpPr>
              <a:spLocks/>
            </p:cNvSpPr>
            <p:nvPr/>
          </p:nvSpPr>
          <p:spPr bwMode="auto">
            <a:xfrm>
              <a:off x="2155" y="2831"/>
              <a:ext cx="61" cy="33"/>
            </a:xfrm>
            <a:custGeom>
              <a:avLst/>
              <a:gdLst>
                <a:gd name="T0" fmla="*/ 30 w 61"/>
                <a:gd name="T1" fmla="*/ 0 h 67"/>
                <a:gd name="T2" fmla="*/ 19 w 61"/>
                <a:gd name="T3" fmla="*/ 0 h 67"/>
                <a:gd name="T4" fmla="*/ 9 w 61"/>
                <a:gd name="T5" fmla="*/ 0 h 67"/>
                <a:gd name="T6" fmla="*/ 3 w 61"/>
                <a:gd name="T7" fmla="*/ 1 h 67"/>
                <a:gd name="T8" fmla="*/ 0 w 61"/>
                <a:gd name="T9" fmla="*/ 2 h 67"/>
                <a:gd name="T10" fmla="*/ 3 w 61"/>
                <a:gd name="T11" fmla="*/ 2 h 67"/>
                <a:gd name="T12" fmla="*/ 9 w 61"/>
                <a:gd name="T13" fmla="*/ 3 h 67"/>
                <a:gd name="T14" fmla="*/ 19 w 61"/>
                <a:gd name="T15" fmla="*/ 4 h 67"/>
                <a:gd name="T16" fmla="*/ 30 w 61"/>
                <a:gd name="T17" fmla="*/ 4 h 67"/>
                <a:gd name="T18" fmla="*/ 42 w 61"/>
                <a:gd name="T19" fmla="*/ 4 h 67"/>
                <a:gd name="T20" fmla="*/ 52 w 61"/>
                <a:gd name="T21" fmla="*/ 3 h 67"/>
                <a:gd name="T22" fmla="*/ 58 w 61"/>
                <a:gd name="T23" fmla="*/ 2 h 67"/>
                <a:gd name="T24" fmla="*/ 61 w 61"/>
                <a:gd name="T25" fmla="*/ 2 h 67"/>
                <a:gd name="T26" fmla="*/ 58 w 61"/>
                <a:gd name="T27" fmla="*/ 1 h 67"/>
                <a:gd name="T28" fmla="*/ 52 w 61"/>
                <a:gd name="T29" fmla="*/ 0 h 67"/>
                <a:gd name="T30" fmla="*/ 42 w 61"/>
                <a:gd name="T31" fmla="*/ 0 h 67"/>
                <a:gd name="T32" fmla="*/ 30 w 61"/>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7"/>
                <a:gd name="T53" fmla="*/ 61 w 61"/>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7">
                  <a:moveTo>
                    <a:pt x="30" y="0"/>
                  </a:moveTo>
                  <a:lnTo>
                    <a:pt x="19" y="3"/>
                  </a:lnTo>
                  <a:lnTo>
                    <a:pt x="9" y="10"/>
                  </a:lnTo>
                  <a:lnTo>
                    <a:pt x="3" y="21"/>
                  </a:lnTo>
                  <a:lnTo>
                    <a:pt x="0" y="34"/>
                  </a:lnTo>
                  <a:lnTo>
                    <a:pt x="3" y="47"/>
                  </a:lnTo>
                  <a:lnTo>
                    <a:pt x="9" y="57"/>
                  </a:lnTo>
                  <a:lnTo>
                    <a:pt x="19" y="65"/>
                  </a:lnTo>
                  <a:lnTo>
                    <a:pt x="30" y="67"/>
                  </a:lnTo>
                  <a:lnTo>
                    <a:pt x="42" y="65"/>
                  </a:lnTo>
                  <a:lnTo>
                    <a:pt x="52" y="57"/>
                  </a:lnTo>
                  <a:lnTo>
                    <a:pt x="58" y="47"/>
                  </a:lnTo>
                  <a:lnTo>
                    <a:pt x="61" y="34"/>
                  </a:lnTo>
                  <a:lnTo>
                    <a:pt x="58" y="21"/>
                  </a:lnTo>
                  <a:lnTo>
                    <a:pt x="52" y="10"/>
                  </a:lnTo>
                  <a:lnTo>
                    <a:pt x="42" y="3"/>
                  </a:lnTo>
                  <a:lnTo>
                    <a:pt x="30" y="0"/>
                  </a:lnTo>
                  <a:close/>
                </a:path>
              </a:pathLst>
            </a:custGeom>
            <a:solidFill>
              <a:srgbClr val="E893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7" name="Freeform 291"/>
            <p:cNvSpPr>
              <a:spLocks/>
            </p:cNvSpPr>
            <p:nvPr/>
          </p:nvSpPr>
          <p:spPr bwMode="auto">
            <a:xfrm>
              <a:off x="2158" y="2832"/>
              <a:ext cx="56" cy="32"/>
            </a:xfrm>
            <a:custGeom>
              <a:avLst/>
              <a:gdLst>
                <a:gd name="T0" fmla="*/ 27 w 56"/>
                <a:gd name="T1" fmla="*/ 0 h 63"/>
                <a:gd name="T2" fmla="*/ 16 w 56"/>
                <a:gd name="T3" fmla="*/ 1 h 63"/>
                <a:gd name="T4" fmla="*/ 7 w 56"/>
                <a:gd name="T5" fmla="*/ 1 h 63"/>
                <a:gd name="T6" fmla="*/ 1 w 56"/>
                <a:gd name="T7" fmla="*/ 2 h 63"/>
                <a:gd name="T8" fmla="*/ 0 w 56"/>
                <a:gd name="T9" fmla="*/ 2 h 63"/>
                <a:gd name="T10" fmla="*/ 1 w 56"/>
                <a:gd name="T11" fmla="*/ 3 h 63"/>
                <a:gd name="T12" fmla="*/ 7 w 56"/>
                <a:gd name="T13" fmla="*/ 4 h 63"/>
                <a:gd name="T14" fmla="*/ 16 w 56"/>
                <a:gd name="T15" fmla="*/ 4 h 63"/>
                <a:gd name="T16" fmla="*/ 27 w 56"/>
                <a:gd name="T17" fmla="*/ 4 h 63"/>
                <a:gd name="T18" fmla="*/ 39 w 56"/>
                <a:gd name="T19" fmla="*/ 4 h 63"/>
                <a:gd name="T20" fmla="*/ 48 w 56"/>
                <a:gd name="T21" fmla="*/ 4 h 63"/>
                <a:gd name="T22" fmla="*/ 53 w 56"/>
                <a:gd name="T23" fmla="*/ 3 h 63"/>
                <a:gd name="T24" fmla="*/ 56 w 56"/>
                <a:gd name="T25" fmla="*/ 2 h 63"/>
                <a:gd name="T26" fmla="*/ 53 w 56"/>
                <a:gd name="T27" fmla="*/ 2 h 63"/>
                <a:gd name="T28" fmla="*/ 48 w 56"/>
                <a:gd name="T29" fmla="*/ 1 h 63"/>
                <a:gd name="T30" fmla="*/ 39 w 56"/>
                <a:gd name="T31" fmla="*/ 1 h 63"/>
                <a:gd name="T32" fmla="*/ 27 w 56"/>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63"/>
                <a:gd name="T53" fmla="*/ 56 w 5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63">
                  <a:moveTo>
                    <a:pt x="27" y="0"/>
                  </a:moveTo>
                  <a:lnTo>
                    <a:pt x="16" y="3"/>
                  </a:lnTo>
                  <a:lnTo>
                    <a:pt x="7" y="9"/>
                  </a:lnTo>
                  <a:lnTo>
                    <a:pt x="1" y="19"/>
                  </a:lnTo>
                  <a:lnTo>
                    <a:pt x="0" y="32"/>
                  </a:lnTo>
                  <a:lnTo>
                    <a:pt x="1" y="45"/>
                  </a:lnTo>
                  <a:lnTo>
                    <a:pt x="7" y="55"/>
                  </a:lnTo>
                  <a:lnTo>
                    <a:pt x="16" y="62"/>
                  </a:lnTo>
                  <a:lnTo>
                    <a:pt x="27" y="63"/>
                  </a:lnTo>
                  <a:lnTo>
                    <a:pt x="39" y="62"/>
                  </a:lnTo>
                  <a:lnTo>
                    <a:pt x="48" y="55"/>
                  </a:lnTo>
                  <a:lnTo>
                    <a:pt x="53" y="45"/>
                  </a:lnTo>
                  <a:lnTo>
                    <a:pt x="56" y="32"/>
                  </a:lnTo>
                  <a:lnTo>
                    <a:pt x="53" y="19"/>
                  </a:lnTo>
                  <a:lnTo>
                    <a:pt x="48" y="9"/>
                  </a:lnTo>
                  <a:lnTo>
                    <a:pt x="39" y="3"/>
                  </a:lnTo>
                  <a:lnTo>
                    <a:pt x="27" y="0"/>
                  </a:lnTo>
                  <a:close/>
                </a:path>
              </a:pathLst>
            </a:custGeom>
            <a:solidFill>
              <a:srgbClr val="EFA3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8" name="Freeform 292"/>
            <p:cNvSpPr>
              <a:spLocks/>
            </p:cNvSpPr>
            <p:nvPr/>
          </p:nvSpPr>
          <p:spPr bwMode="auto">
            <a:xfrm>
              <a:off x="1850" y="2640"/>
              <a:ext cx="15" cy="10"/>
            </a:xfrm>
            <a:custGeom>
              <a:avLst/>
              <a:gdLst>
                <a:gd name="T0" fmla="*/ 0 w 15"/>
                <a:gd name="T1" fmla="*/ 1 h 20"/>
                <a:gd name="T2" fmla="*/ 0 w 15"/>
                <a:gd name="T3" fmla="*/ 1 h 20"/>
                <a:gd name="T4" fmla="*/ 1 w 15"/>
                <a:gd name="T5" fmla="*/ 2 h 20"/>
                <a:gd name="T6" fmla="*/ 4 w 15"/>
                <a:gd name="T7" fmla="*/ 2 h 20"/>
                <a:gd name="T8" fmla="*/ 7 w 15"/>
                <a:gd name="T9" fmla="*/ 2 h 20"/>
                <a:gd name="T10" fmla="*/ 11 w 15"/>
                <a:gd name="T11" fmla="*/ 2 h 20"/>
                <a:gd name="T12" fmla="*/ 14 w 15"/>
                <a:gd name="T13" fmla="*/ 2 h 20"/>
                <a:gd name="T14" fmla="*/ 15 w 15"/>
                <a:gd name="T15" fmla="*/ 1 h 20"/>
                <a:gd name="T16" fmla="*/ 15 w 15"/>
                <a:gd name="T17" fmla="*/ 1 h 20"/>
                <a:gd name="T18" fmla="*/ 15 w 15"/>
                <a:gd name="T19" fmla="*/ 1 h 20"/>
                <a:gd name="T20" fmla="*/ 14 w 15"/>
                <a:gd name="T21" fmla="*/ 1 h 20"/>
                <a:gd name="T22" fmla="*/ 11 w 15"/>
                <a:gd name="T23" fmla="*/ 1 h 20"/>
                <a:gd name="T24" fmla="*/ 7 w 15"/>
                <a:gd name="T25" fmla="*/ 0 h 20"/>
                <a:gd name="T26" fmla="*/ 4 w 15"/>
                <a:gd name="T27" fmla="*/ 1 h 20"/>
                <a:gd name="T28" fmla="*/ 1 w 15"/>
                <a:gd name="T29" fmla="*/ 1 h 20"/>
                <a:gd name="T30" fmla="*/ 0 w 15"/>
                <a:gd name="T31" fmla="*/ 1 h 20"/>
                <a:gd name="T32" fmla="*/ 0 w 15"/>
                <a:gd name="T33" fmla="*/ 1 h 20"/>
                <a:gd name="T34" fmla="*/ 0 w 15"/>
                <a:gd name="T35" fmla="*/ 1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20"/>
                <a:gd name="T56" fmla="*/ 15 w 15"/>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20">
                  <a:moveTo>
                    <a:pt x="0" y="10"/>
                  </a:moveTo>
                  <a:lnTo>
                    <a:pt x="0" y="13"/>
                  </a:lnTo>
                  <a:lnTo>
                    <a:pt x="1" y="17"/>
                  </a:lnTo>
                  <a:lnTo>
                    <a:pt x="4" y="18"/>
                  </a:lnTo>
                  <a:lnTo>
                    <a:pt x="7" y="20"/>
                  </a:lnTo>
                  <a:lnTo>
                    <a:pt x="11" y="18"/>
                  </a:lnTo>
                  <a:lnTo>
                    <a:pt x="14" y="17"/>
                  </a:lnTo>
                  <a:lnTo>
                    <a:pt x="15" y="13"/>
                  </a:lnTo>
                  <a:lnTo>
                    <a:pt x="15" y="10"/>
                  </a:lnTo>
                  <a:lnTo>
                    <a:pt x="15" y="7"/>
                  </a:lnTo>
                  <a:lnTo>
                    <a:pt x="14" y="4"/>
                  </a:lnTo>
                  <a:lnTo>
                    <a:pt x="11" y="2"/>
                  </a:lnTo>
                  <a:lnTo>
                    <a:pt x="7" y="0"/>
                  </a:lnTo>
                  <a:lnTo>
                    <a:pt x="4" y="2"/>
                  </a:lnTo>
                  <a:lnTo>
                    <a:pt x="1" y="4"/>
                  </a:lnTo>
                  <a:lnTo>
                    <a:pt x="0" y="7"/>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79" name="Freeform 293"/>
            <p:cNvSpPr>
              <a:spLocks/>
            </p:cNvSpPr>
            <p:nvPr/>
          </p:nvSpPr>
          <p:spPr bwMode="auto">
            <a:xfrm>
              <a:off x="2017" y="2640"/>
              <a:ext cx="16" cy="10"/>
            </a:xfrm>
            <a:custGeom>
              <a:avLst/>
              <a:gdLst>
                <a:gd name="T0" fmla="*/ 0 w 16"/>
                <a:gd name="T1" fmla="*/ 1 h 20"/>
                <a:gd name="T2" fmla="*/ 2 w 16"/>
                <a:gd name="T3" fmla="*/ 1 h 20"/>
                <a:gd name="T4" fmla="*/ 3 w 16"/>
                <a:gd name="T5" fmla="*/ 2 h 20"/>
                <a:gd name="T6" fmla="*/ 6 w 16"/>
                <a:gd name="T7" fmla="*/ 2 h 20"/>
                <a:gd name="T8" fmla="*/ 9 w 16"/>
                <a:gd name="T9" fmla="*/ 2 h 20"/>
                <a:gd name="T10" fmla="*/ 12 w 16"/>
                <a:gd name="T11" fmla="*/ 2 h 20"/>
                <a:gd name="T12" fmla="*/ 15 w 16"/>
                <a:gd name="T13" fmla="*/ 2 h 20"/>
                <a:gd name="T14" fmla="*/ 16 w 16"/>
                <a:gd name="T15" fmla="*/ 1 h 20"/>
                <a:gd name="T16" fmla="*/ 16 w 16"/>
                <a:gd name="T17" fmla="*/ 1 h 20"/>
                <a:gd name="T18" fmla="*/ 16 w 16"/>
                <a:gd name="T19" fmla="*/ 1 h 20"/>
                <a:gd name="T20" fmla="*/ 15 w 16"/>
                <a:gd name="T21" fmla="*/ 1 h 20"/>
                <a:gd name="T22" fmla="*/ 12 w 16"/>
                <a:gd name="T23" fmla="*/ 1 h 20"/>
                <a:gd name="T24" fmla="*/ 9 w 16"/>
                <a:gd name="T25" fmla="*/ 0 h 20"/>
                <a:gd name="T26" fmla="*/ 6 w 16"/>
                <a:gd name="T27" fmla="*/ 1 h 20"/>
                <a:gd name="T28" fmla="*/ 3 w 16"/>
                <a:gd name="T29" fmla="*/ 1 h 20"/>
                <a:gd name="T30" fmla="*/ 2 w 16"/>
                <a:gd name="T31" fmla="*/ 1 h 20"/>
                <a:gd name="T32" fmla="*/ 0 w 16"/>
                <a:gd name="T33" fmla="*/ 1 h 20"/>
                <a:gd name="T34" fmla="*/ 0 w 16"/>
                <a:gd name="T35" fmla="*/ 1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20"/>
                <a:gd name="T56" fmla="*/ 16 w 16"/>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20">
                  <a:moveTo>
                    <a:pt x="0" y="10"/>
                  </a:moveTo>
                  <a:lnTo>
                    <a:pt x="2" y="13"/>
                  </a:lnTo>
                  <a:lnTo>
                    <a:pt x="3" y="17"/>
                  </a:lnTo>
                  <a:lnTo>
                    <a:pt x="6" y="18"/>
                  </a:lnTo>
                  <a:lnTo>
                    <a:pt x="9" y="20"/>
                  </a:lnTo>
                  <a:lnTo>
                    <a:pt x="12" y="18"/>
                  </a:lnTo>
                  <a:lnTo>
                    <a:pt x="15" y="17"/>
                  </a:lnTo>
                  <a:lnTo>
                    <a:pt x="16" y="13"/>
                  </a:lnTo>
                  <a:lnTo>
                    <a:pt x="16" y="10"/>
                  </a:lnTo>
                  <a:lnTo>
                    <a:pt x="16" y="7"/>
                  </a:lnTo>
                  <a:lnTo>
                    <a:pt x="15" y="4"/>
                  </a:lnTo>
                  <a:lnTo>
                    <a:pt x="12" y="2"/>
                  </a:lnTo>
                  <a:lnTo>
                    <a:pt x="9" y="0"/>
                  </a:lnTo>
                  <a:lnTo>
                    <a:pt x="6" y="2"/>
                  </a:lnTo>
                  <a:lnTo>
                    <a:pt x="3" y="4"/>
                  </a:lnTo>
                  <a:lnTo>
                    <a:pt x="2" y="7"/>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0" name="Freeform 294"/>
            <p:cNvSpPr>
              <a:spLocks/>
            </p:cNvSpPr>
            <p:nvPr/>
          </p:nvSpPr>
          <p:spPr bwMode="auto">
            <a:xfrm>
              <a:off x="1440" y="2789"/>
              <a:ext cx="36" cy="442"/>
            </a:xfrm>
            <a:custGeom>
              <a:avLst/>
              <a:gdLst>
                <a:gd name="T0" fmla="*/ 36 w 36"/>
                <a:gd name="T1" fmla="*/ 56 h 884"/>
                <a:gd name="T2" fmla="*/ 36 w 36"/>
                <a:gd name="T3" fmla="*/ 2 h 884"/>
                <a:gd name="T4" fmla="*/ 0 w 36"/>
                <a:gd name="T5" fmla="*/ 0 h 884"/>
                <a:gd name="T6" fmla="*/ 0 w 36"/>
                <a:gd name="T7" fmla="*/ 55 h 884"/>
                <a:gd name="T8" fmla="*/ 36 w 36"/>
                <a:gd name="T9" fmla="*/ 56 h 884"/>
                <a:gd name="T10" fmla="*/ 0 60000 65536"/>
                <a:gd name="T11" fmla="*/ 0 60000 65536"/>
                <a:gd name="T12" fmla="*/ 0 60000 65536"/>
                <a:gd name="T13" fmla="*/ 0 60000 65536"/>
                <a:gd name="T14" fmla="*/ 0 60000 65536"/>
                <a:gd name="T15" fmla="*/ 0 w 36"/>
                <a:gd name="T16" fmla="*/ 0 h 884"/>
                <a:gd name="T17" fmla="*/ 36 w 36"/>
                <a:gd name="T18" fmla="*/ 884 h 884"/>
              </a:gdLst>
              <a:ahLst/>
              <a:cxnLst>
                <a:cxn ang="T10">
                  <a:pos x="T0" y="T1"/>
                </a:cxn>
                <a:cxn ang="T11">
                  <a:pos x="T2" y="T3"/>
                </a:cxn>
                <a:cxn ang="T12">
                  <a:pos x="T4" y="T5"/>
                </a:cxn>
                <a:cxn ang="T13">
                  <a:pos x="T6" y="T7"/>
                </a:cxn>
                <a:cxn ang="T14">
                  <a:pos x="T8" y="T9"/>
                </a:cxn>
              </a:cxnLst>
              <a:rect l="T15" t="T16" r="T17" b="T18"/>
              <a:pathLst>
                <a:path w="36" h="884">
                  <a:moveTo>
                    <a:pt x="36" y="884"/>
                  </a:moveTo>
                  <a:lnTo>
                    <a:pt x="36" y="17"/>
                  </a:lnTo>
                  <a:lnTo>
                    <a:pt x="0" y="0"/>
                  </a:lnTo>
                  <a:lnTo>
                    <a:pt x="0" y="866"/>
                  </a:lnTo>
                  <a:lnTo>
                    <a:pt x="36" y="884"/>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1" name="Freeform 295"/>
            <p:cNvSpPr>
              <a:spLocks/>
            </p:cNvSpPr>
            <p:nvPr/>
          </p:nvSpPr>
          <p:spPr bwMode="auto">
            <a:xfrm>
              <a:off x="1459" y="2820"/>
              <a:ext cx="360" cy="492"/>
            </a:xfrm>
            <a:custGeom>
              <a:avLst/>
              <a:gdLst>
                <a:gd name="T0" fmla="*/ 324 w 360"/>
                <a:gd name="T1" fmla="*/ 7 h 983"/>
                <a:gd name="T2" fmla="*/ 324 w 360"/>
                <a:gd name="T3" fmla="*/ 10 h 983"/>
                <a:gd name="T4" fmla="*/ 0 w 360"/>
                <a:gd name="T5" fmla="*/ 0 h 983"/>
                <a:gd name="T6" fmla="*/ 0 w 360"/>
                <a:gd name="T7" fmla="*/ 4 h 983"/>
                <a:gd name="T8" fmla="*/ 324 w 360"/>
                <a:gd name="T9" fmla="*/ 14 h 983"/>
                <a:gd name="T10" fmla="*/ 324 w 360"/>
                <a:gd name="T11" fmla="*/ 17 h 983"/>
                <a:gd name="T12" fmla="*/ 0 w 360"/>
                <a:gd name="T13" fmla="*/ 7 h 983"/>
                <a:gd name="T14" fmla="*/ 0 w 360"/>
                <a:gd name="T15" fmla="*/ 10 h 983"/>
                <a:gd name="T16" fmla="*/ 324 w 360"/>
                <a:gd name="T17" fmla="*/ 20 h 983"/>
                <a:gd name="T18" fmla="*/ 324 w 360"/>
                <a:gd name="T19" fmla="*/ 23 h 983"/>
                <a:gd name="T20" fmla="*/ 0 w 360"/>
                <a:gd name="T21" fmla="*/ 14 h 983"/>
                <a:gd name="T22" fmla="*/ 0 w 360"/>
                <a:gd name="T23" fmla="*/ 17 h 983"/>
                <a:gd name="T24" fmla="*/ 324 w 360"/>
                <a:gd name="T25" fmla="*/ 27 h 983"/>
                <a:gd name="T26" fmla="*/ 324 w 360"/>
                <a:gd name="T27" fmla="*/ 61 h 983"/>
                <a:gd name="T28" fmla="*/ 360 w 360"/>
                <a:gd name="T29" fmla="*/ 62 h 983"/>
                <a:gd name="T30" fmla="*/ 360 w 360"/>
                <a:gd name="T31" fmla="*/ 8 h 983"/>
                <a:gd name="T32" fmla="*/ 324 w 360"/>
                <a:gd name="T33" fmla="*/ 7 h 9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983"/>
                <a:gd name="T53" fmla="*/ 360 w 360"/>
                <a:gd name="T54" fmla="*/ 983 h 9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983">
                  <a:moveTo>
                    <a:pt x="324" y="98"/>
                  </a:moveTo>
                  <a:lnTo>
                    <a:pt x="324" y="153"/>
                  </a:lnTo>
                  <a:lnTo>
                    <a:pt x="0" y="0"/>
                  </a:lnTo>
                  <a:lnTo>
                    <a:pt x="0" y="55"/>
                  </a:lnTo>
                  <a:lnTo>
                    <a:pt x="324" y="209"/>
                  </a:lnTo>
                  <a:lnTo>
                    <a:pt x="324" y="258"/>
                  </a:lnTo>
                  <a:lnTo>
                    <a:pt x="0" y="103"/>
                  </a:lnTo>
                  <a:lnTo>
                    <a:pt x="0" y="158"/>
                  </a:lnTo>
                  <a:lnTo>
                    <a:pt x="324" y="313"/>
                  </a:lnTo>
                  <a:lnTo>
                    <a:pt x="324" y="364"/>
                  </a:lnTo>
                  <a:lnTo>
                    <a:pt x="0" y="209"/>
                  </a:lnTo>
                  <a:lnTo>
                    <a:pt x="0" y="264"/>
                  </a:lnTo>
                  <a:lnTo>
                    <a:pt x="324" y="419"/>
                  </a:lnTo>
                  <a:lnTo>
                    <a:pt x="324" y="965"/>
                  </a:lnTo>
                  <a:lnTo>
                    <a:pt x="360" y="983"/>
                  </a:lnTo>
                  <a:lnTo>
                    <a:pt x="360" y="114"/>
                  </a:lnTo>
                  <a:lnTo>
                    <a:pt x="324" y="98"/>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2" name="Freeform 296"/>
            <p:cNvSpPr>
              <a:spLocks/>
            </p:cNvSpPr>
            <p:nvPr/>
          </p:nvSpPr>
          <p:spPr bwMode="auto">
            <a:xfrm>
              <a:off x="2106" y="3217"/>
              <a:ext cx="597" cy="141"/>
            </a:xfrm>
            <a:custGeom>
              <a:avLst/>
              <a:gdLst>
                <a:gd name="T0" fmla="*/ 597 w 597"/>
                <a:gd name="T1" fmla="*/ 9 h 283"/>
                <a:gd name="T2" fmla="*/ 241 w 597"/>
                <a:gd name="T3" fmla="*/ 0 h 283"/>
                <a:gd name="T4" fmla="*/ 0 w 597"/>
                <a:gd name="T5" fmla="*/ 7 h 283"/>
                <a:gd name="T6" fmla="*/ 343 w 597"/>
                <a:gd name="T7" fmla="*/ 17 h 283"/>
                <a:gd name="T8" fmla="*/ 597 w 597"/>
                <a:gd name="T9" fmla="*/ 9 h 283"/>
                <a:gd name="T10" fmla="*/ 0 60000 65536"/>
                <a:gd name="T11" fmla="*/ 0 60000 65536"/>
                <a:gd name="T12" fmla="*/ 0 60000 65536"/>
                <a:gd name="T13" fmla="*/ 0 60000 65536"/>
                <a:gd name="T14" fmla="*/ 0 60000 65536"/>
                <a:gd name="T15" fmla="*/ 0 w 597"/>
                <a:gd name="T16" fmla="*/ 0 h 283"/>
                <a:gd name="T17" fmla="*/ 597 w 597"/>
                <a:gd name="T18" fmla="*/ 283 h 283"/>
              </a:gdLst>
              <a:ahLst/>
              <a:cxnLst>
                <a:cxn ang="T10">
                  <a:pos x="T0" y="T1"/>
                </a:cxn>
                <a:cxn ang="T11">
                  <a:pos x="T2" y="T3"/>
                </a:cxn>
                <a:cxn ang="T12">
                  <a:pos x="T4" y="T5"/>
                </a:cxn>
                <a:cxn ang="T13">
                  <a:pos x="T6" y="T7"/>
                </a:cxn>
                <a:cxn ang="T14">
                  <a:pos x="T8" y="T9"/>
                </a:cxn>
              </a:cxnLst>
              <a:rect l="T15" t="T16" r="T17" b="T18"/>
              <a:pathLst>
                <a:path w="597" h="283">
                  <a:moveTo>
                    <a:pt x="597" y="154"/>
                  </a:moveTo>
                  <a:lnTo>
                    <a:pt x="241" y="0"/>
                  </a:lnTo>
                  <a:lnTo>
                    <a:pt x="0" y="115"/>
                  </a:lnTo>
                  <a:lnTo>
                    <a:pt x="343" y="283"/>
                  </a:lnTo>
                  <a:lnTo>
                    <a:pt x="597" y="154"/>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3" name="Freeform 297"/>
            <p:cNvSpPr>
              <a:spLocks/>
            </p:cNvSpPr>
            <p:nvPr/>
          </p:nvSpPr>
          <p:spPr bwMode="auto">
            <a:xfrm>
              <a:off x="2663" y="3286"/>
              <a:ext cx="36" cy="157"/>
            </a:xfrm>
            <a:custGeom>
              <a:avLst/>
              <a:gdLst>
                <a:gd name="T0" fmla="*/ 36 w 36"/>
                <a:gd name="T1" fmla="*/ 19 h 315"/>
                <a:gd name="T2" fmla="*/ 36 w 36"/>
                <a:gd name="T3" fmla="*/ 1 h 315"/>
                <a:gd name="T4" fmla="*/ 0 w 36"/>
                <a:gd name="T5" fmla="*/ 0 h 315"/>
                <a:gd name="T6" fmla="*/ 0 w 36"/>
                <a:gd name="T7" fmla="*/ 18 h 315"/>
                <a:gd name="T8" fmla="*/ 36 w 36"/>
                <a:gd name="T9" fmla="*/ 19 h 315"/>
                <a:gd name="T10" fmla="*/ 0 60000 65536"/>
                <a:gd name="T11" fmla="*/ 0 60000 65536"/>
                <a:gd name="T12" fmla="*/ 0 60000 65536"/>
                <a:gd name="T13" fmla="*/ 0 60000 65536"/>
                <a:gd name="T14" fmla="*/ 0 60000 65536"/>
                <a:gd name="T15" fmla="*/ 0 w 36"/>
                <a:gd name="T16" fmla="*/ 0 h 315"/>
                <a:gd name="T17" fmla="*/ 36 w 36"/>
                <a:gd name="T18" fmla="*/ 315 h 315"/>
              </a:gdLst>
              <a:ahLst/>
              <a:cxnLst>
                <a:cxn ang="T10">
                  <a:pos x="T0" y="T1"/>
                </a:cxn>
                <a:cxn ang="T11">
                  <a:pos x="T2" y="T3"/>
                </a:cxn>
                <a:cxn ang="T12">
                  <a:pos x="T4" y="T5"/>
                </a:cxn>
                <a:cxn ang="T13">
                  <a:pos x="T6" y="T7"/>
                </a:cxn>
                <a:cxn ang="T14">
                  <a:pos x="T8" y="T9"/>
                </a:cxn>
              </a:cxnLst>
              <a:rect l="T15" t="T16" r="T17" b="T18"/>
              <a:pathLst>
                <a:path w="36" h="315">
                  <a:moveTo>
                    <a:pt x="36" y="315"/>
                  </a:moveTo>
                  <a:lnTo>
                    <a:pt x="36" y="18"/>
                  </a:lnTo>
                  <a:lnTo>
                    <a:pt x="0" y="0"/>
                  </a:lnTo>
                  <a:lnTo>
                    <a:pt x="0" y="297"/>
                  </a:lnTo>
                  <a:lnTo>
                    <a:pt x="36" y="315"/>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4" name="Freeform 298"/>
            <p:cNvSpPr>
              <a:spLocks/>
            </p:cNvSpPr>
            <p:nvPr/>
          </p:nvSpPr>
          <p:spPr bwMode="auto">
            <a:xfrm>
              <a:off x="2266" y="2692"/>
              <a:ext cx="626" cy="729"/>
            </a:xfrm>
            <a:custGeom>
              <a:avLst/>
              <a:gdLst>
                <a:gd name="T0" fmla="*/ 552 w 626"/>
                <a:gd name="T1" fmla="*/ 44 h 1456"/>
                <a:gd name="T2" fmla="*/ 565 w 626"/>
                <a:gd name="T3" fmla="*/ 45 h 1456"/>
                <a:gd name="T4" fmla="*/ 584 w 626"/>
                <a:gd name="T5" fmla="*/ 44 h 1456"/>
                <a:gd name="T6" fmla="*/ 600 w 626"/>
                <a:gd name="T7" fmla="*/ 44 h 1456"/>
                <a:gd name="T8" fmla="*/ 617 w 626"/>
                <a:gd name="T9" fmla="*/ 43 h 1456"/>
                <a:gd name="T10" fmla="*/ 626 w 626"/>
                <a:gd name="T11" fmla="*/ 40 h 1456"/>
                <a:gd name="T12" fmla="*/ 617 w 626"/>
                <a:gd name="T13" fmla="*/ 38 h 1456"/>
                <a:gd name="T14" fmla="*/ 600 w 626"/>
                <a:gd name="T15" fmla="*/ 37 h 1456"/>
                <a:gd name="T16" fmla="*/ 584 w 626"/>
                <a:gd name="T17" fmla="*/ 36 h 1456"/>
                <a:gd name="T18" fmla="*/ 565 w 626"/>
                <a:gd name="T19" fmla="*/ 36 h 1456"/>
                <a:gd name="T20" fmla="*/ 532 w 626"/>
                <a:gd name="T21" fmla="*/ 37 h 1456"/>
                <a:gd name="T22" fmla="*/ 508 w 626"/>
                <a:gd name="T23" fmla="*/ 39 h 1456"/>
                <a:gd name="T24" fmla="*/ 505 w 626"/>
                <a:gd name="T25" fmla="*/ 41 h 1456"/>
                <a:gd name="T26" fmla="*/ 521 w 626"/>
                <a:gd name="T27" fmla="*/ 43 h 1456"/>
                <a:gd name="T28" fmla="*/ 327 w 626"/>
                <a:gd name="T29" fmla="*/ 39 h 1456"/>
                <a:gd name="T30" fmla="*/ 300 w 626"/>
                <a:gd name="T31" fmla="*/ 36 h 1456"/>
                <a:gd name="T32" fmla="*/ 270 w 626"/>
                <a:gd name="T33" fmla="*/ 34 h 1456"/>
                <a:gd name="T34" fmla="*/ 242 w 626"/>
                <a:gd name="T35" fmla="*/ 32 h 1456"/>
                <a:gd name="T36" fmla="*/ 210 w 626"/>
                <a:gd name="T37" fmla="*/ 32 h 1456"/>
                <a:gd name="T38" fmla="*/ 232 w 626"/>
                <a:gd name="T39" fmla="*/ 30 h 1456"/>
                <a:gd name="T40" fmla="*/ 261 w 626"/>
                <a:gd name="T41" fmla="*/ 30 h 1456"/>
                <a:gd name="T42" fmla="*/ 287 w 626"/>
                <a:gd name="T43" fmla="*/ 28 h 1456"/>
                <a:gd name="T44" fmla="*/ 314 w 626"/>
                <a:gd name="T45" fmla="*/ 25 h 1456"/>
                <a:gd name="T46" fmla="*/ 304 w 626"/>
                <a:gd name="T47" fmla="*/ 4 h 1456"/>
                <a:gd name="T48" fmla="*/ 254 w 626"/>
                <a:gd name="T49" fmla="*/ 2 h 1456"/>
                <a:gd name="T50" fmla="*/ 187 w 626"/>
                <a:gd name="T51" fmla="*/ 1 h 1456"/>
                <a:gd name="T52" fmla="*/ 142 w 626"/>
                <a:gd name="T53" fmla="*/ 1 h 1456"/>
                <a:gd name="T54" fmla="*/ 123 w 626"/>
                <a:gd name="T55" fmla="*/ 3 h 1456"/>
                <a:gd name="T56" fmla="*/ 109 w 626"/>
                <a:gd name="T57" fmla="*/ 5 h 1456"/>
                <a:gd name="T58" fmla="*/ 76 w 626"/>
                <a:gd name="T59" fmla="*/ 6 h 1456"/>
                <a:gd name="T60" fmla="*/ 45 w 626"/>
                <a:gd name="T61" fmla="*/ 7 h 1456"/>
                <a:gd name="T62" fmla="*/ 26 w 626"/>
                <a:gd name="T63" fmla="*/ 9 h 1456"/>
                <a:gd name="T64" fmla="*/ 25 w 626"/>
                <a:gd name="T65" fmla="*/ 11 h 1456"/>
                <a:gd name="T66" fmla="*/ 41 w 626"/>
                <a:gd name="T67" fmla="*/ 12 h 1456"/>
                <a:gd name="T68" fmla="*/ 61 w 626"/>
                <a:gd name="T69" fmla="*/ 12 h 1456"/>
                <a:gd name="T70" fmla="*/ 81 w 626"/>
                <a:gd name="T71" fmla="*/ 12 h 1456"/>
                <a:gd name="T72" fmla="*/ 90 w 626"/>
                <a:gd name="T73" fmla="*/ 18 h 1456"/>
                <a:gd name="T74" fmla="*/ 93 w 626"/>
                <a:gd name="T75" fmla="*/ 24 h 1456"/>
                <a:gd name="T76" fmla="*/ 125 w 626"/>
                <a:gd name="T77" fmla="*/ 28 h 1456"/>
                <a:gd name="T78" fmla="*/ 142 w 626"/>
                <a:gd name="T79" fmla="*/ 29 h 1456"/>
                <a:gd name="T80" fmla="*/ 164 w 626"/>
                <a:gd name="T81" fmla="*/ 30 h 1456"/>
                <a:gd name="T82" fmla="*/ 178 w 626"/>
                <a:gd name="T83" fmla="*/ 31 h 1456"/>
                <a:gd name="T84" fmla="*/ 171 w 626"/>
                <a:gd name="T85" fmla="*/ 31 h 1456"/>
                <a:gd name="T86" fmla="*/ 103 w 626"/>
                <a:gd name="T87" fmla="*/ 32 h 1456"/>
                <a:gd name="T88" fmla="*/ 29 w 626"/>
                <a:gd name="T89" fmla="*/ 36 h 1456"/>
                <a:gd name="T90" fmla="*/ 0 w 626"/>
                <a:gd name="T91" fmla="*/ 43 h 1456"/>
                <a:gd name="T92" fmla="*/ 335 w 626"/>
                <a:gd name="T93" fmla="*/ 72 h 1456"/>
                <a:gd name="T94" fmla="*/ 461 w 626"/>
                <a:gd name="T95" fmla="*/ 85 h 1456"/>
                <a:gd name="T96" fmla="*/ 414 w 626"/>
                <a:gd name="T97" fmla="*/ 87 h 1456"/>
                <a:gd name="T98" fmla="*/ 390 w 626"/>
                <a:gd name="T99" fmla="*/ 90 h 1456"/>
                <a:gd name="T100" fmla="*/ 604 w 626"/>
                <a:gd name="T101" fmla="*/ 92 h 1456"/>
                <a:gd name="T102" fmla="*/ 597 w 626"/>
                <a:gd name="T103" fmla="*/ 89 h 1456"/>
                <a:gd name="T104" fmla="*/ 571 w 626"/>
                <a:gd name="T105" fmla="*/ 86 h 1456"/>
                <a:gd name="T106" fmla="*/ 547 w 626"/>
                <a:gd name="T107" fmla="*/ 85 h 1456"/>
                <a:gd name="T108" fmla="*/ 520 w 626"/>
                <a:gd name="T109" fmla="*/ 85 h 1456"/>
                <a:gd name="T110" fmla="*/ 335 w 626"/>
                <a:gd name="T111" fmla="*/ 70 h 1456"/>
                <a:gd name="T112" fmla="*/ 336 w 626"/>
                <a:gd name="T113" fmla="*/ 46 h 1456"/>
                <a:gd name="T114" fmla="*/ 336 w 626"/>
                <a:gd name="T115" fmla="*/ 43 h 1456"/>
                <a:gd name="T116" fmla="*/ 465 w 626"/>
                <a:gd name="T117" fmla="*/ 53 h 1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6"/>
                <a:gd name="T178" fmla="*/ 0 h 1456"/>
                <a:gd name="T179" fmla="*/ 626 w 626"/>
                <a:gd name="T180" fmla="*/ 1456 h 14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6" h="1456">
                  <a:moveTo>
                    <a:pt x="465" y="835"/>
                  </a:moveTo>
                  <a:lnTo>
                    <a:pt x="549" y="703"/>
                  </a:lnTo>
                  <a:lnTo>
                    <a:pt x="552" y="704"/>
                  </a:lnTo>
                  <a:lnTo>
                    <a:pt x="556" y="704"/>
                  </a:lnTo>
                  <a:lnTo>
                    <a:pt x="560" y="706"/>
                  </a:lnTo>
                  <a:lnTo>
                    <a:pt x="565" y="706"/>
                  </a:lnTo>
                  <a:lnTo>
                    <a:pt x="571" y="706"/>
                  </a:lnTo>
                  <a:lnTo>
                    <a:pt x="578" y="704"/>
                  </a:lnTo>
                  <a:lnTo>
                    <a:pt x="584" y="703"/>
                  </a:lnTo>
                  <a:lnTo>
                    <a:pt x="589" y="701"/>
                  </a:lnTo>
                  <a:lnTo>
                    <a:pt x="595" y="698"/>
                  </a:lnTo>
                  <a:lnTo>
                    <a:pt x="600" y="695"/>
                  </a:lnTo>
                  <a:lnTo>
                    <a:pt x="605" y="691"/>
                  </a:lnTo>
                  <a:lnTo>
                    <a:pt x="610" y="686"/>
                  </a:lnTo>
                  <a:lnTo>
                    <a:pt x="617" y="675"/>
                  </a:lnTo>
                  <a:lnTo>
                    <a:pt x="621" y="664"/>
                  </a:lnTo>
                  <a:lnTo>
                    <a:pt x="624" y="651"/>
                  </a:lnTo>
                  <a:lnTo>
                    <a:pt x="626" y="637"/>
                  </a:lnTo>
                  <a:lnTo>
                    <a:pt x="624" y="623"/>
                  </a:lnTo>
                  <a:lnTo>
                    <a:pt x="621" y="610"/>
                  </a:lnTo>
                  <a:lnTo>
                    <a:pt x="617" y="598"/>
                  </a:lnTo>
                  <a:lnTo>
                    <a:pt x="610" y="587"/>
                  </a:lnTo>
                  <a:lnTo>
                    <a:pt x="605" y="582"/>
                  </a:lnTo>
                  <a:lnTo>
                    <a:pt x="600" y="579"/>
                  </a:lnTo>
                  <a:lnTo>
                    <a:pt x="595" y="575"/>
                  </a:lnTo>
                  <a:lnTo>
                    <a:pt x="589" y="572"/>
                  </a:lnTo>
                  <a:lnTo>
                    <a:pt x="584" y="571"/>
                  </a:lnTo>
                  <a:lnTo>
                    <a:pt x="578" y="569"/>
                  </a:lnTo>
                  <a:lnTo>
                    <a:pt x="571" y="567"/>
                  </a:lnTo>
                  <a:lnTo>
                    <a:pt x="565" y="567"/>
                  </a:lnTo>
                  <a:lnTo>
                    <a:pt x="553" y="569"/>
                  </a:lnTo>
                  <a:lnTo>
                    <a:pt x="542" y="572"/>
                  </a:lnTo>
                  <a:lnTo>
                    <a:pt x="532" y="579"/>
                  </a:lnTo>
                  <a:lnTo>
                    <a:pt x="521" y="587"/>
                  </a:lnTo>
                  <a:lnTo>
                    <a:pt x="514" y="598"/>
                  </a:lnTo>
                  <a:lnTo>
                    <a:pt x="508" y="610"/>
                  </a:lnTo>
                  <a:lnTo>
                    <a:pt x="505" y="623"/>
                  </a:lnTo>
                  <a:lnTo>
                    <a:pt x="504" y="637"/>
                  </a:lnTo>
                  <a:lnTo>
                    <a:pt x="505" y="651"/>
                  </a:lnTo>
                  <a:lnTo>
                    <a:pt x="508" y="664"/>
                  </a:lnTo>
                  <a:lnTo>
                    <a:pt x="514" y="675"/>
                  </a:lnTo>
                  <a:lnTo>
                    <a:pt x="521" y="685"/>
                  </a:lnTo>
                  <a:lnTo>
                    <a:pt x="462" y="778"/>
                  </a:lnTo>
                  <a:lnTo>
                    <a:pt x="330" y="618"/>
                  </a:lnTo>
                  <a:lnTo>
                    <a:pt x="327" y="621"/>
                  </a:lnTo>
                  <a:lnTo>
                    <a:pt x="320" y="600"/>
                  </a:lnTo>
                  <a:lnTo>
                    <a:pt x="312" y="580"/>
                  </a:lnTo>
                  <a:lnTo>
                    <a:pt x="300" y="562"/>
                  </a:lnTo>
                  <a:lnTo>
                    <a:pt x="287" y="546"/>
                  </a:lnTo>
                  <a:lnTo>
                    <a:pt x="278" y="538"/>
                  </a:lnTo>
                  <a:lnTo>
                    <a:pt x="270" y="530"/>
                  </a:lnTo>
                  <a:lnTo>
                    <a:pt x="261" y="522"/>
                  </a:lnTo>
                  <a:lnTo>
                    <a:pt x="251" y="515"/>
                  </a:lnTo>
                  <a:lnTo>
                    <a:pt x="242" y="510"/>
                  </a:lnTo>
                  <a:lnTo>
                    <a:pt x="232" y="505"/>
                  </a:lnTo>
                  <a:lnTo>
                    <a:pt x="220" y="500"/>
                  </a:lnTo>
                  <a:lnTo>
                    <a:pt x="210" y="497"/>
                  </a:lnTo>
                  <a:lnTo>
                    <a:pt x="210" y="483"/>
                  </a:lnTo>
                  <a:lnTo>
                    <a:pt x="220" y="481"/>
                  </a:lnTo>
                  <a:lnTo>
                    <a:pt x="232" y="479"/>
                  </a:lnTo>
                  <a:lnTo>
                    <a:pt x="242" y="476"/>
                  </a:lnTo>
                  <a:lnTo>
                    <a:pt x="252" y="471"/>
                  </a:lnTo>
                  <a:lnTo>
                    <a:pt x="261" y="466"/>
                  </a:lnTo>
                  <a:lnTo>
                    <a:pt x="271" y="460"/>
                  </a:lnTo>
                  <a:lnTo>
                    <a:pt x="280" y="453"/>
                  </a:lnTo>
                  <a:lnTo>
                    <a:pt x="287" y="445"/>
                  </a:lnTo>
                  <a:lnTo>
                    <a:pt x="299" y="429"/>
                  </a:lnTo>
                  <a:lnTo>
                    <a:pt x="309" y="411"/>
                  </a:lnTo>
                  <a:lnTo>
                    <a:pt x="314" y="391"/>
                  </a:lnTo>
                  <a:lnTo>
                    <a:pt x="319" y="372"/>
                  </a:lnTo>
                  <a:lnTo>
                    <a:pt x="394" y="372"/>
                  </a:lnTo>
                  <a:lnTo>
                    <a:pt x="304" y="50"/>
                  </a:lnTo>
                  <a:lnTo>
                    <a:pt x="299" y="47"/>
                  </a:lnTo>
                  <a:lnTo>
                    <a:pt x="277" y="36"/>
                  </a:lnTo>
                  <a:lnTo>
                    <a:pt x="254" y="26"/>
                  </a:lnTo>
                  <a:lnTo>
                    <a:pt x="230" y="16"/>
                  </a:lnTo>
                  <a:lnTo>
                    <a:pt x="207" y="8"/>
                  </a:lnTo>
                  <a:lnTo>
                    <a:pt x="187" y="3"/>
                  </a:lnTo>
                  <a:lnTo>
                    <a:pt x="168" y="0"/>
                  </a:lnTo>
                  <a:lnTo>
                    <a:pt x="154" y="1"/>
                  </a:lnTo>
                  <a:lnTo>
                    <a:pt x="142" y="6"/>
                  </a:lnTo>
                  <a:lnTo>
                    <a:pt x="135" y="14"/>
                  </a:lnTo>
                  <a:lnTo>
                    <a:pt x="129" y="24"/>
                  </a:lnTo>
                  <a:lnTo>
                    <a:pt x="123" y="34"/>
                  </a:lnTo>
                  <a:lnTo>
                    <a:pt x="120" y="44"/>
                  </a:lnTo>
                  <a:lnTo>
                    <a:pt x="115" y="58"/>
                  </a:lnTo>
                  <a:lnTo>
                    <a:pt x="109" y="70"/>
                  </a:lnTo>
                  <a:lnTo>
                    <a:pt x="100" y="78"/>
                  </a:lnTo>
                  <a:lnTo>
                    <a:pt x="89" y="83"/>
                  </a:lnTo>
                  <a:lnTo>
                    <a:pt x="76" y="88"/>
                  </a:lnTo>
                  <a:lnTo>
                    <a:pt x="64" y="93"/>
                  </a:lnTo>
                  <a:lnTo>
                    <a:pt x="54" y="99"/>
                  </a:lnTo>
                  <a:lnTo>
                    <a:pt x="45" y="107"/>
                  </a:lnTo>
                  <a:lnTo>
                    <a:pt x="37" y="116"/>
                  </a:lnTo>
                  <a:lnTo>
                    <a:pt x="31" y="124"/>
                  </a:lnTo>
                  <a:lnTo>
                    <a:pt x="26" y="134"/>
                  </a:lnTo>
                  <a:lnTo>
                    <a:pt x="24" y="143"/>
                  </a:lnTo>
                  <a:lnTo>
                    <a:pt x="24" y="153"/>
                  </a:lnTo>
                  <a:lnTo>
                    <a:pt x="25" y="161"/>
                  </a:lnTo>
                  <a:lnTo>
                    <a:pt x="29" y="169"/>
                  </a:lnTo>
                  <a:lnTo>
                    <a:pt x="35" y="176"/>
                  </a:lnTo>
                  <a:lnTo>
                    <a:pt x="41" y="179"/>
                  </a:lnTo>
                  <a:lnTo>
                    <a:pt x="47" y="182"/>
                  </a:lnTo>
                  <a:lnTo>
                    <a:pt x="54" y="184"/>
                  </a:lnTo>
                  <a:lnTo>
                    <a:pt x="61" y="186"/>
                  </a:lnTo>
                  <a:lnTo>
                    <a:pt x="68" y="187"/>
                  </a:lnTo>
                  <a:lnTo>
                    <a:pt x="76" y="189"/>
                  </a:lnTo>
                  <a:lnTo>
                    <a:pt x="81" y="191"/>
                  </a:lnTo>
                  <a:lnTo>
                    <a:pt x="89" y="191"/>
                  </a:lnTo>
                  <a:lnTo>
                    <a:pt x="89" y="235"/>
                  </a:lnTo>
                  <a:lnTo>
                    <a:pt x="90" y="288"/>
                  </a:lnTo>
                  <a:lnTo>
                    <a:pt x="92" y="334"/>
                  </a:lnTo>
                  <a:lnTo>
                    <a:pt x="92" y="352"/>
                  </a:lnTo>
                  <a:lnTo>
                    <a:pt x="93" y="378"/>
                  </a:lnTo>
                  <a:lnTo>
                    <a:pt x="100" y="403"/>
                  </a:lnTo>
                  <a:lnTo>
                    <a:pt x="110" y="425"/>
                  </a:lnTo>
                  <a:lnTo>
                    <a:pt x="125" y="445"/>
                  </a:lnTo>
                  <a:lnTo>
                    <a:pt x="131" y="452"/>
                  </a:lnTo>
                  <a:lnTo>
                    <a:pt x="136" y="456"/>
                  </a:lnTo>
                  <a:lnTo>
                    <a:pt x="142" y="461"/>
                  </a:lnTo>
                  <a:lnTo>
                    <a:pt x="149" y="466"/>
                  </a:lnTo>
                  <a:lnTo>
                    <a:pt x="157" y="469"/>
                  </a:lnTo>
                  <a:lnTo>
                    <a:pt x="164" y="473"/>
                  </a:lnTo>
                  <a:lnTo>
                    <a:pt x="171" y="476"/>
                  </a:lnTo>
                  <a:lnTo>
                    <a:pt x="178" y="478"/>
                  </a:lnTo>
                  <a:lnTo>
                    <a:pt x="178" y="491"/>
                  </a:lnTo>
                  <a:lnTo>
                    <a:pt x="175" y="491"/>
                  </a:lnTo>
                  <a:lnTo>
                    <a:pt x="174" y="491"/>
                  </a:lnTo>
                  <a:lnTo>
                    <a:pt x="171" y="491"/>
                  </a:lnTo>
                  <a:lnTo>
                    <a:pt x="168" y="491"/>
                  </a:lnTo>
                  <a:lnTo>
                    <a:pt x="135" y="494"/>
                  </a:lnTo>
                  <a:lnTo>
                    <a:pt x="103" y="505"/>
                  </a:lnTo>
                  <a:lnTo>
                    <a:pt x="74" y="523"/>
                  </a:lnTo>
                  <a:lnTo>
                    <a:pt x="50" y="546"/>
                  </a:lnTo>
                  <a:lnTo>
                    <a:pt x="29" y="574"/>
                  </a:lnTo>
                  <a:lnTo>
                    <a:pt x="13" y="606"/>
                  </a:lnTo>
                  <a:lnTo>
                    <a:pt x="3" y="642"/>
                  </a:lnTo>
                  <a:lnTo>
                    <a:pt x="0" y="680"/>
                  </a:lnTo>
                  <a:lnTo>
                    <a:pt x="0" y="1042"/>
                  </a:lnTo>
                  <a:lnTo>
                    <a:pt x="335" y="1256"/>
                  </a:lnTo>
                  <a:lnTo>
                    <a:pt x="335" y="1148"/>
                  </a:lnTo>
                  <a:lnTo>
                    <a:pt x="479" y="1088"/>
                  </a:lnTo>
                  <a:lnTo>
                    <a:pt x="479" y="1342"/>
                  </a:lnTo>
                  <a:lnTo>
                    <a:pt x="461" y="1347"/>
                  </a:lnTo>
                  <a:lnTo>
                    <a:pt x="443" y="1357"/>
                  </a:lnTo>
                  <a:lnTo>
                    <a:pt x="429" y="1368"/>
                  </a:lnTo>
                  <a:lnTo>
                    <a:pt x="414" y="1380"/>
                  </a:lnTo>
                  <a:lnTo>
                    <a:pt x="404" y="1394"/>
                  </a:lnTo>
                  <a:lnTo>
                    <a:pt x="395" y="1409"/>
                  </a:lnTo>
                  <a:lnTo>
                    <a:pt x="390" y="1424"/>
                  </a:lnTo>
                  <a:lnTo>
                    <a:pt x="388" y="1438"/>
                  </a:lnTo>
                  <a:lnTo>
                    <a:pt x="388" y="1456"/>
                  </a:lnTo>
                  <a:lnTo>
                    <a:pt x="604" y="1456"/>
                  </a:lnTo>
                  <a:lnTo>
                    <a:pt x="604" y="1438"/>
                  </a:lnTo>
                  <a:lnTo>
                    <a:pt x="602" y="1424"/>
                  </a:lnTo>
                  <a:lnTo>
                    <a:pt x="597" y="1409"/>
                  </a:lnTo>
                  <a:lnTo>
                    <a:pt x="588" y="1396"/>
                  </a:lnTo>
                  <a:lnTo>
                    <a:pt x="578" y="1381"/>
                  </a:lnTo>
                  <a:lnTo>
                    <a:pt x="571" y="1373"/>
                  </a:lnTo>
                  <a:lnTo>
                    <a:pt x="563" y="1366"/>
                  </a:lnTo>
                  <a:lnTo>
                    <a:pt x="555" y="1360"/>
                  </a:lnTo>
                  <a:lnTo>
                    <a:pt x="547" y="1355"/>
                  </a:lnTo>
                  <a:lnTo>
                    <a:pt x="539" y="1350"/>
                  </a:lnTo>
                  <a:lnTo>
                    <a:pt x="530" y="1347"/>
                  </a:lnTo>
                  <a:lnTo>
                    <a:pt x="520" y="1344"/>
                  </a:lnTo>
                  <a:lnTo>
                    <a:pt x="511" y="1342"/>
                  </a:lnTo>
                  <a:lnTo>
                    <a:pt x="511" y="1034"/>
                  </a:lnTo>
                  <a:lnTo>
                    <a:pt x="335" y="1109"/>
                  </a:lnTo>
                  <a:lnTo>
                    <a:pt x="336" y="975"/>
                  </a:lnTo>
                  <a:lnTo>
                    <a:pt x="336" y="835"/>
                  </a:lnTo>
                  <a:lnTo>
                    <a:pt x="336" y="724"/>
                  </a:lnTo>
                  <a:lnTo>
                    <a:pt x="336" y="680"/>
                  </a:lnTo>
                  <a:lnTo>
                    <a:pt x="465" y="8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5" name="Freeform 299"/>
            <p:cNvSpPr>
              <a:spLocks/>
            </p:cNvSpPr>
            <p:nvPr/>
          </p:nvSpPr>
          <p:spPr bwMode="auto">
            <a:xfrm>
              <a:off x="2323" y="2711"/>
              <a:ext cx="294" cy="205"/>
            </a:xfrm>
            <a:custGeom>
              <a:avLst/>
              <a:gdLst>
                <a:gd name="T0" fmla="*/ 66 w 294"/>
                <a:gd name="T1" fmla="*/ 20 h 410"/>
                <a:gd name="T2" fmla="*/ 62 w 294"/>
                <a:gd name="T3" fmla="*/ 8 h 410"/>
                <a:gd name="T4" fmla="*/ 46 w 294"/>
                <a:gd name="T5" fmla="*/ 8 h 410"/>
                <a:gd name="T6" fmla="*/ 40 w 294"/>
                <a:gd name="T7" fmla="*/ 8 h 410"/>
                <a:gd name="T8" fmla="*/ 35 w 294"/>
                <a:gd name="T9" fmla="*/ 8 h 410"/>
                <a:gd name="T10" fmla="*/ 29 w 294"/>
                <a:gd name="T11" fmla="*/ 8 h 410"/>
                <a:gd name="T12" fmla="*/ 22 w 294"/>
                <a:gd name="T13" fmla="*/ 8 h 410"/>
                <a:gd name="T14" fmla="*/ 14 w 294"/>
                <a:gd name="T15" fmla="*/ 7 h 410"/>
                <a:gd name="T16" fmla="*/ 8 w 294"/>
                <a:gd name="T17" fmla="*/ 7 h 410"/>
                <a:gd name="T18" fmla="*/ 4 w 294"/>
                <a:gd name="T19" fmla="*/ 7 h 410"/>
                <a:gd name="T20" fmla="*/ 0 w 294"/>
                <a:gd name="T21" fmla="*/ 7 h 410"/>
                <a:gd name="T22" fmla="*/ 4 w 294"/>
                <a:gd name="T23" fmla="*/ 7 h 410"/>
                <a:gd name="T24" fmla="*/ 11 w 294"/>
                <a:gd name="T25" fmla="*/ 6 h 410"/>
                <a:gd name="T26" fmla="*/ 24 w 294"/>
                <a:gd name="T27" fmla="*/ 6 h 410"/>
                <a:gd name="T28" fmla="*/ 40 w 294"/>
                <a:gd name="T29" fmla="*/ 5 h 410"/>
                <a:gd name="T30" fmla="*/ 52 w 294"/>
                <a:gd name="T31" fmla="*/ 5 h 410"/>
                <a:gd name="T32" fmla="*/ 62 w 294"/>
                <a:gd name="T33" fmla="*/ 5 h 410"/>
                <a:gd name="T34" fmla="*/ 69 w 294"/>
                <a:gd name="T35" fmla="*/ 4 h 410"/>
                <a:gd name="T36" fmla="*/ 77 w 294"/>
                <a:gd name="T37" fmla="*/ 4 h 410"/>
                <a:gd name="T38" fmla="*/ 81 w 294"/>
                <a:gd name="T39" fmla="*/ 3 h 410"/>
                <a:gd name="T40" fmla="*/ 87 w 294"/>
                <a:gd name="T41" fmla="*/ 3 h 410"/>
                <a:gd name="T42" fmla="*/ 90 w 294"/>
                <a:gd name="T43" fmla="*/ 2 h 410"/>
                <a:gd name="T44" fmla="*/ 92 w 294"/>
                <a:gd name="T45" fmla="*/ 2 h 410"/>
                <a:gd name="T46" fmla="*/ 95 w 294"/>
                <a:gd name="T47" fmla="*/ 1 h 410"/>
                <a:gd name="T48" fmla="*/ 98 w 294"/>
                <a:gd name="T49" fmla="*/ 1 h 410"/>
                <a:gd name="T50" fmla="*/ 101 w 294"/>
                <a:gd name="T51" fmla="*/ 1 h 410"/>
                <a:gd name="T52" fmla="*/ 104 w 294"/>
                <a:gd name="T53" fmla="*/ 0 h 410"/>
                <a:gd name="T54" fmla="*/ 111 w 294"/>
                <a:gd name="T55" fmla="*/ 0 h 410"/>
                <a:gd name="T56" fmla="*/ 120 w 294"/>
                <a:gd name="T57" fmla="*/ 0 h 410"/>
                <a:gd name="T58" fmla="*/ 133 w 294"/>
                <a:gd name="T59" fmla="*/ 1 h 410"/>
                <a:gd name="T60" fmla="*/ 147 w 294"/>
                <a:gd name="T61" fmla="*/ 1 h 410"/>
                <a:gd name="T62" fmla="*/ 165 w 294"/>
                <a:gd name="T63" fmla="*/ 1 h 410"/>
                <a:gd name="T64" fmla="*/ 182 w 294"/>
                <a:gd name="T65" fmla="*/ 2 h 410"/>
                <a:gd name="T66" fmla="*/ 202 w 294"/>
                <a:gd name="T67" fmla="*/ 2 h 410"/>
                <a:gd name="T68" fmla="*/ 221 w 294"/>
                <a:gd name="T69" fmla="*/ 3 h 410"/>
                <a:gd name="T70" fmla="*/ 294 w 294"/>
                <a:gd name="T71" fmla="*/ 19 h 410"/>
                <a:gd name="T72" fmla="*/ 231 w 294"/>
                <a:gd name="T73" fmla="*/ 19 h 410"/>
                <a:gd name="T74" fmla="*/ 231 w 294"/>
                <a:gd name="T75" fmla="*/ 20 h 410"/>
                <a:gd name="T76" fmla="*/ 230 w 294"/>
                <a:gd name="T77" fmla="*/ 21 h 410"/>
                <a:gd name="T78" fmla="*/ 224 w 294"/>
                <a:gd name="T79" fmla="*/ 23 h 410"/>
                <a:gd name="T80" fmla="*/ 217 w 294"/>
                <a:gd name="T81" fmla="*/ 23 h 410"/>
                <a:gd name="T82" fmla="*/ 207 w 294"/>
                <a:gd name="T83" fmla="*/ 24 h 410"/>
                <a:gd name="T84" fmla="*/ 195 w 294"/>
                <a:gd name="T85" fmla="*/ 25 h 410"/>
                <a:gd name="T86" fmla="*/ 181 w 294"/>
                <a:gd name="T87" fmla="*/ 26 h 410"/>
                <a:gd name="T88" fmla="*/ 165 w 294"/>
                <a:gd name="T89" fmla="*/ 26 h 410"/>
                <a:gd name="T90" fmla="*/ 149 w 294"/>
                <a:gd name="T91" fmla="*/ 26 h 410"/>
                <a:gd name="T92" fmla="*/ 140 w 294"/>
                <a:gd name="T93" fmla="*/ 26 h 410"/>
                <a:gd name="T94" fmla="*/ 133 w 294"/>
                <a:gd name="T95" fmla="*/ 26 h 410"/>
                <a:gd name="T96" fmla="*/ 124 w 294"/>
                <a:gd name="T97" fmla="*/ 26 h 410"/>
                <a:gd name="T98" fmla="*/ 117 w 294"/>
                <a:gd name="T99" fmla="*/ 26 h 410"/>
                <a:gd name="T100" fmla="*/ 110 w 294"/>
                <a:gd name="T101" fmla="*/ 25 h 410"/>
                <a:gd name="T102" fmla="*/ 103 w 294"/>
                <a:gd name="T103" fmla="*/ 25 h 410"/>
                <a:gd name="T104" fmla="*/ 97 w 294"/>
                <a:gd name="T105" fmla="*/ 25 h 410"/>
                <a:gd name="T106" fmla="*/ 91 w 294"/>
                <a:gd name="T107" fmla="*/ 24 h 410"/>
                <a:gd name="T108" fmla="*/ 81 w 294"/>
                <a:gd name="T109" fmla="*/ 23 h 410"/>
                <a:gd name="T110" fmla="*/ 72 w 294"/>
                <a:gd name="T111" fmla="*/ 22 h 410"/>
                <a:gd name="T112" fmla="*/ 68 w 294"/>
                <a:gd name="T113" fmla="*/ 21 h 410"/>
                <a:gd name="T114" fmla="*/ 66 w 294"/>
                <a:gd name="T115" fmla="*/ 20 h 4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410"/>
                <a:gd name="T176" fmla="*/ 294 w 294"/>
                <a:gd name="T177" fmla="*/ 410 h 4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410">
                  <a:moveTo>
                    <a:pt x="66" y="315"/>
                  </a:moveTo>
                  <a:lnTo>
                    <a:pt x="62" y="118"/>
                  </a:lnTo>
                  <a:lnTo>
                    <a:pt x="46" y="118"/>
                  </a:lnTo>
                  <a:lnTo>
                    <a:pt x="40" y="118"/>
                  </a:lnTo>
                  <a:lnTo>
                    <a:pt x="35" y="118"/>
                  </a:lnTo>
                  <a:lnTo>
                    <a:pt x="29" y="116"/>
                  </a:lnTo>
                  <a:lnTo>
                    <a:pt x="22" y="116"/>
                  </a:lnTo>
                  <a:lnTo>
                    <a:pt x="14" y="114"/>
                  </a:lnTo>
                  <a:lnTo>
                    <a:pt x="8" y="113"/>
                  </a:lnTo>
                  <a:lnTo>
                    <a:pt x="4" y="111"/>
                  </a:lnTo>
                  <a:lnTo>
                    <a:pt x="0" y="110"/>
                  </a:lnTo>
                  <a:lnTo>
                    <a:pt x="4" y="103"/>
                  </a:lnTo>
                  <a:lnTo>
                    <a:pt x="11" y="95"/>
                  </a:lnTo>
                  <a:lnTo>
                    <a:pt x="24" y="87"/>
                  </a:lnTo>
                  <a:lnTo>
                    <a:pt x="40" y="80"/>
                  </a:lnTo>
                  <a:lnTo>
                    <a:pt x="52" y="75"/>
                  </a:lnTo>
                  <a:lnTo>
                    <a:pt x="62" y="70"/>
                  </a:lnTo>
                  <a:lnTo>
                    <a:pt x="69" y="62"/>
                  </a:lnTo>
                  <a:lnTo>
                    <a:pt x="77" y="56"/>
                  </a:lnTo>
                  <a:lnTo>
                    <a:pt x="81" y="48"/>
                  </a:lnTo>
                  <a:lnTo>
                    <a:pt x="87" y="38"/>
                  </a:lnTo>
                  <a:lnTo>
                    <a:pt x="90" y="30"/>
                  </a:lnTo>
                  <a:lnTo>
                    <a:pt x="92" y="21"/>
                  </a:lnTo>
                  <a:lnTo>
                    <a:pt x="95" y="15"/>
                  </a:lnTo>
                  <a:lnTo>
                    <a:pt x="98" y="8"/>
                  </a:lnTo>
                  <a:lnTo>
                    <a:pt x="101" y="4"/>
                  </a:lnTo>
                  <a:lnTo>
                    <a:pt x="104" y="0"/>
                  </a:lnTo>
                  <a:lnTo>
                    <a:pt x="111" y="0"/>
                  </a:lnTo>
                  <a:lnTo>
                    <a:pt x="120" y="0"/>
                  </a:lnTo>
                  <a:lnTo>
                    <a:pt x="133" y="4"/>
                  </a:lnTo>
                  <a:lnTo>
                    <a:pt x="147" y="8"/>
                  </a:lnTo>
                  <a:lnTo>
                    <a:pt x="165" y="15"/>
                  </a:lnTo>
                  <a:lnTo>
                    <a:pt x="182" y="21"/>
                  </a:lnTo>
                  <a:lnTo>
                    <a:pt x="202" y="30"/>
                  </a:lnTo>
                  <a:lnTo>
                    <a:pt x="221" y="39"/>
                  </a:lnTo>
                  <a:lnTo>
                    <a:pt x="294" y="299"/>
                  </a:lnTo>
                  <a:lnTo>
                    <a:pt x="231" y="299"/>
                  </a:lnTo>
                  <a:lnTo>
                    <a:pt x="231" y="315"/>
                  </a:lnTo>
                  <a:lnTo>
                    <a:pt x="230" y="335"/>
                  </a:lnTo>
                  <a:lnTo>
                    <a:pt x="224" y="353"/>
                  </a:lnTo>
                  <a:lnTo>
                    <a:pt x="217" y="367"/>
                  </a:lnTo>
                  <a:lnTo>
                    <a:pt x="207" y="382"/>
                  </a:lnTo>
                  <a:lnTo>
                    <a:pt x="195" y="393"/>
                  </a:lnTo>
                  <a:lnTo>
                    <a:pt x="181" y="401"/>
                  </a:lnTo>
                  <a:lnTo>
                    <a:pt x="165" y="408"/>
                  </a:lnTo>
                  <a:lnTo>
                    <a:pt x="149" y="410"/>
                  </a:lnTo>
                  <a:lnTo>
                    <a:pt x="140" y="410"/>
                  </a:lnTo>
                  <a:lnTo>
                    <a:pt x="133" y="408"/>
                  </a:lnTo>
                  <a:lnTo>
                    <a:pt x="124" y="406"/>
                  </a:lnTo>
                  <a:lnTo>
                    <a:pt x="117" y="403"/>
                  </a:lnTo>
                  <a:lnTo>
                    <a:pt x="110" y="398"/>
                  </a:lnTo>
                  <a:lnTo>
                    <a:pt x="103" y="393"/>
                  </a:lnTo>
                  <a:lnTo>
                    <a:pt x="97" y="388"/>
                  </a:lnTo>
                  <a:lnTo>
                    <a:pt x="91" y="382"/>
                  </a:lnTo>
                  <a:lnTo>
                    <a:pt x="81" y="367"/>
                  </a:lnTo>
                  <a:lnTo>
                    <a:pt x="72" y="351"/>
                  </a:lnTo>
                  <a:lnTo>
                    <a:pt x="68" y="335"/>
                  </a:lnTo>
                  <a:lnTo>
                    <a:pt x="66" y="315"/>
                  </a:lnTo>
                  <a:close/>
                </a:path>
              </a:pathLst>
            </a:custGeom>
            <a:solidFill>
              <a:srgbClr val="BF38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6" name="Freeform 300"/>
            <p:cNvSpPr>
              <a:spLocks/>
            </p:cNvSpPr>
            <p:nvPr/>
          </p:nvSpPr>
          <p:spPr bwMode="auto">
            <a:xfrm>
              <a:off x="2326" y="2712"/>
              <a:ext cx="289" cy="202"/>
            </a:xfrm>
            <a:custGeom>
              <a:avLst/>
              <a:gdLst>
                <a:gd name="T0" fmla="*/ 63 w 289"/>
                <a:gd name="T1" fmla="*/ 20 h 404"/>
                <a:gd name="T2" fmla="*/ 60 w 289"/>
                <a:gd name="T3" fmla="*/ 7 h 404"/>
                <a:gd name="T4" fmla="*/ 45 w 289"/>
                <a:gd name="T5" fmla="*/ 7 h 404"/>
                <a:gd name="T6" fmla="*/ 39 w 289"/>
                <a:gd name="T7" fmla="*/ 7 h 404"/>
                <a:gd name="T8" fmla="*/ 33 w 289"/>
                <a:gd name="T9" fmla="*/ 7 h 404"/>
                <a:gd name="T10" fmla="*/ 27 w 289"/>
                <a:gd name="T11" fmla="*/ 7 h 404"/>
                <a:gd name="T12" fmla="*/ 20 w 289"/>
                <a:gd name="T13" fmla="*/ 7 h 404"/>
                <a:gd name="T14" fmla="*/ 14 w 289"/>
                <a:gd name="T15" fmla="*/ 7 h 404"/>
                <a:gd name="T16" fmla="*/ 8 w 289"/>
                <a:gd name="T17" fmla="*/ 7 h 404"/>
                <a:gd name="T18" fmla="*/ 4 w 289"/>
                <a:gd name="T19" fmla="*/ 7 h 404"/>
                <a:gd name="T20" fmla="*/ 0 w 289"/>
                <a:gd name="T21" fmla="*/ 7 h 404"/>
                <a:gd name="T22" fmla="*/ 4 w 289"/>
                <a:gd name="T23" fmla="*/ 7 h 404"/>
                <a:gd name="T24" fmla="*/ 11 w 289"/>
                <a:gd name="T25" fmla="*/ 6 h 404"/>
                <a:gd name="T26" fmla="*/ 23 w 289"/>
                <a:gd name="T27" fmla="*/ 6 h 404"/>
                <a:gd name="T28" fmla="*/ 39 w 289"/>
                <a:gd name="T29" fmla="*/ 5 h 404"/>
                <a:gd name="T30" fmla="*/ 50 w 289"/>
                <a:gd name="T31" fmla="*/ 5 h 404"/>
                <a:gd name="T32" fmla="*/ 59 w 289"/>
                <a:gd name="T33" fmla="*/ 5 h 404"/>
                <a:gd name="T34" fmla="*/ 68 w 289"/>
                <a:gd name="T35" fmla="*/ 4 h 404"/>
                <a:gd name="T36" fmla="*/ 74 w 289"/>
                <a:gd name="T37" fmla="*/ 4 h 404"/>
                <a:gd name="T38" fmla="*/ 79 w 289"/>
                <a:gd name="T39" fmla="*/ 3 h 404"/>
                <a:gd name="T40" fmla="*/ 84 w 289"/>
                <a:gd name="T41" fmla="*/ 3 h 404"/>
                <a:gd name="T42" fmla="*/ 88 w 289"/>
                <a:gd name="T43" fmla="*/ 2 h 404"/>
                <a:gd name="T44" fmla="*/ 91 w 289"/>
                <a:gd name="T45" fmla="*/ 2 h 404"/>
                <a:gd name="T46" fmla="*/ 94 w 289"/>
                <a:gd name="T47" fmla="*/ 1 h 404"/>
                <a:gd name="T48" fmla="*/ 95 w 289"/>
                <a:gd name="T49" fmla="*/ 1 h 404"/>
                <a:gd name="T50" fmla="*/ 98 w 289"/>
                <a:gd name="T51" fmla="*/ 1 h 404"/>
                <a:gd name="T52" fmla="*/ 101 w 289"/>
                <a:gd name="T53" fmla="*/ 0 h 404"/>
                <a:gd name="T54" fmla="*/ 108 w 289"/>
                <a:gd name="T55" fmla="*/ 0 h 404"/>
                <a:gd name="T56" fmla="*/ 117 w 289"/>
                <a:gd name="T57" fmla="*/ 0 h 404"/>
                <a:gd name="T58" fmla="*/ 130 w 289"/>
                <a:gd name="T59" fmla="*/ 1 h 404"/>
                <a:gd name="T60" fmla="*/ 144 w 289"/>
                <a:gd name="T61" fmla="*/ 1 h 404"/>
                <a:gd name="T62" fmla="*/ 162 w 289"/>
                <a:gd name="T63" fmla="*/ 1 h 404"/>
                <a:gd name="T64" fmla="*/ 179 w 289"/>
                <a:gd name="T65" fmla="*/ 2 h 404"/>
                <a:gd name="T66" fmla="*/ 198 w 289"/>
                <a:gd name="T67" fmla="*/ 2 h 404"/>
                <a:gd name="T68" fmla="*/ 217 w 289"/>
                <a:gd name="T69" fmla="*/ 3 h 404"/>
                <a:gd name="T70" fmla="*/ 289 w 289"/>
                <a:gd name="T71" fmla="*/ 19 h 404"/>
                <a:gd name="T72" fmla="*/ 227 w 289"/>
                <a:gd name="T73" fmla="*/ 19 h 404"/>
                <a:gd name="T74" fmla="*/ 227 w 289"/>
                <a:gd name="T75" fmla="*/ 20 h 404"/>
                <a:gd name="T76" fmla="*/ 225 w 289"/>
                <a:gd name="T77" fmla="*/ 21 h 404"/>
                <a:gd name="T78" fmla="*/ 221 w 289"/>
                <a:gd name="T79" fmla="*/ 22 h 404"/>
                <a:gd name="T80" fmla="*/ 212 w 289"/>
                <a:gd name="T81" fmla="*/ 23 h 404"/>
                <a:gd name="T82" fmla="*/ 204 w 289"/>
                <a:gd name="T83" fmla="*/ 24 h 404"/>
                <a:gd name="T84" fmla="*/ 191 w 289"/>
                <a:gd name="T85" fmla="*/ 25 h 404"/>
                <a:gd name="T86" fmla="*/ 178 w 289"/>
                <a:gd name="T87" fmla="*/ 25 h 404"/>
                <a:gd name="T88" fmla="*/ 162 w 289"/>
                <a:gd name="T89" fmla="*/ 26 h 404"/>
                <a:gd name="T90" fmla="*/ 146 w 289"/>
                <a:gd name="T91" fmla="*/ 26 h 404"/>
                <a:gd name="T92" fmla="*/ 137 w 289"/>
                <a:gd name="T93" fmla="*/ 26 h 404"/>
                <a:gd name="T94" fmla="*/ 130 w 289"/>
                <a:gd name="T95" fmla="*/ 26 h 404"/>
                <a:gd name="T96" fmla="*/ 123 w 289"/>
                <a:gd name="T97" fmla="*/ 26 h 404"/>
                <a:gd name="T98" fmla="*/ 115 w 289"/>
                <a:gd name="T99" fmla="*/ 25 h 404"/>
                <a:gd name="T100" fmla="*/ 108 w 289"/>
                <a:gd name="T101" fmla="*/ 25 h 404"/>
                <a:gd name="T102" fmla="*/ 101 w 289"/>
                <a:gd name="T103" fmla="*/ 25 h 404"/>
                <a:gd name="T104" fmla="*/ 94 w 289"/>
                <a:gd name="T105" fmla="*/ 24 h 404"/>
                <a:gd name="T106" fmla="*/ 88 w 289"/>
                <a:gd name="T107" fmla="*/ 24 h 404"/>
                <a:gd name="T108" fmla="*/ 78 w 289"/>
                <a:gd name="T109" fmla="*/ 23 h 404"/>
                <a:gd name="T110" fmla="*/ 69 w 289"/>
                <a:gd name="T111" fmla="*/ 22 h 404"/>
                <a:gd name="T112" fmla="*/ 65 w 289"/>
                <a:gd name="T113" fmla="*/ 21 h 404"/>
                <a:gd name="T114" fmla="*/ 63 w 289"/>
                <a:gd name="T115" fmla="*/ 20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9"/>
                <a:gd name="T175" fmla="*/ 0 h 404"/>
                <a:gd name="T176" fmla="*/ 289 w 2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9" h="404">
                  <a:moveTo>
                    <a:pt x="63" y="311"/>
                  </a:moveTo>
                  <a:lnTo>
                    <a:pt x="60" y="114"/>
                  </a:lnTo>
                  <a:lnTo>
                    <a:pt x="45" y="114"/>
                  </a:lnTo>
                  <a:lnTo>
                    <a:pt x="39" y="114"/>
                  </a:lnTo>
                  <a:lnTo>
                    <a:pt x="33" y="114"/>
                  </a:lnTo>
                  <a:lnTo>
                    <a:pt x="27" y="114"/>
                  </a:lnTo>
                  <a:lnTo>
                    <a:pt x="20" y="112"/>
                  </a:lnTo>
                  <a:lnTo>
                    <a:pt x="14" y="112"/>
                  </a:lnTo>
                  <a:lnTo>
                    <a:pt x="8" y="111"/>
                  </a:lnTo>
                  <a:lnTo>
                    <a:pt x="4" y="109"/>
                  </a:lnTo>
                  <a:lnTo>
                    <a:pt x="0" y="108"/>
                  </a:lnTo>
                  <a:lnTo>
                    <a:pt x="4" y="101"/>
                  </a:lnTo>
                  <a:lnTo>
                    <a:pt x="11" y="93"/>
                  </a:lnTo>
                  <a:lnTo>
                    <a:pt x="23" y="86"/>
                  </a:lnTo>
                  <a:lnTo>
                    <a:pt x="39" y="80"/>
                  </a:lnTo>
                  <a:lnTo>
                    <a:pt x="50" y="75"/>
                  </a:lnTo>
                  <a:lnTo>
                    <a:pt x="59" y="70"/>
                  </a:lnTo>
                  <a:lnTo>
                    <a:pt x="68" y="62"/>
                  </a:lnTo>
                  <a:lnTo>
                    <a:pt x="74" y="55"/>
                  </a:lnTo>
                  <a:lnTo>
                    <a:pt x="79" y="47"/>
                  </a:lnTo>
                  <a:lnTo>
                    <a:pt x="84" y="37"/>
                  </a:lnTo>
                  <a:lnTo>
                    <a:pt x="88" y="29"/>
                  </a:lnTo>
                  <a:lnTo>
                    <a:pt x="91" y="21"/>
                  </a:lnTo>
                  <a:lnTo>
                    <a:pt x="94" y="15"/>
                  </a:lnTo>
                  <a:lnTo>
                    <a:pt x="95" y="8"/>
                  </a:lnTo>
                  <a:lnTo>
                    <a:pt x="98" y="3"/>
                  </a:lnTo>
                  <a:lnTo>
                    <a:pt x="101" y="0"/>
                  </a:lnTo>
                  <a:lnTo>
                    <a:pt x="108" y="0"/>
                  </a:lnTo>
                  <a:lnTo>
                    <a:pt x="117" y="0"/>
                  </a:lnTo>
                  <a:lnTo>
                    <a:pt x="130" y="3"/>
                  </a:lnTo>
                  <a:lnTo>
                    <a:pt x="144" y="8"/>
                  </a:lnTo>
                  <a:lnTo>
                    <a:pt x="162" y="15"/>
                  </a:lnTo>
                  <a:lnTo>
                    <a:pt x="179" y="21"/>
                  </a:lnTo>
                  <a:lnTo>
                    <a:pt x="198" y="31"/>
                  </a:lnTo>
                  <a:lnTo>
                    <a:pt x="217" y="39"/>
                  </a:lnTo>
                  <a:lnTo>
                    <a:pt x="289" y="295"/>
                  </a:lnTo>
                  <a:lnTo>
                    <a:pt x="227" y="295"/>
                  </a:lnTo>
                  <a:lnTo>
                    <a:pt x="227" y="311"/>
                  </a:lnTo>
                  <a:lnTo>
                    <a:pt x="225" y="329"/>
                  </a:lnTo>
                  <a:lnTo>
                    <a:pt x="221" y="347"/>
                  </a:lnTo>
                  <a:lnTo>
                    <a:pt x="212" y="364"/>
                  </a:lnTo>
                  <a:lnTo>
                    <a:pt x="204" y="377"/>
                  </a:lnTo>
                  <a:lnTo>
                    <a:pt x="191" y="388"/>
                  </a:lnTo>
                  <a:lnTo>
                    <a:pt x="178" y="396"/>
                  </a:lnTo>
                  <a:lnTo>
                    <a:pt x="162" y="403"/>
                  </a:lnTo>
                  <a:lnTo>
                    <a:pt x="146" y="404"/>
                  </a:lnTo>
                  <a:lnTo>
                    <a:pt x="137" y="404"/>
                  </a:lnTo>
                  <a:lnTo>
                    <a:pt x="130" y="403"/>
                  </a:lnTo>
                  <a:lnTo>
                    <a:pt x="123" y="401"/>
                  </a:lnTo>
                  <a:lnTo>
                    <a:pt x="115" y="398"/>
                  </a:lnTo>
                  <a:lnTo>
                    <a:pt x="108" y="393"/>
                  </a:lnTo>
                  <a:lnTo>
                    <a:pt x="101" y="388"/>
                  </a:lnTo>
                  <a:lnTo>
                    <a:pt x="94" y="383"/>
                  </a:lnTo>
                  <a:lnTo>
                    <a:pt x="88" y="377"/>
                  </a:lnTo>
                  <a:lnTo>
                    <a:pt x="78" y="362"/>
                  </a:lnTo>
                  <a:lnTo>
                    <a:pt x="69" y="346"/>
                  </a:lnTo>
                  <a:lnTo>
                    <a:pt x="65" y="329"/>
                  </a:lnTo>
                  <a:lnTo>
                    <a:pt x="63" y="311"/>
                  </a:lnTo>
                  <a:close/>
                </a:path>
              </a:pathLst>
            </a:custGeom>
            <a:solidFill>
              <a:srgbClr val="C444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7" name="Freeform 301"/>
            <p:cNvSpPr>
              <a:spLocks/>
            </p:cNvSpPr>
            <p:nvPr/>
          </p:nvSpPr>
          <p:spPr bwMode="auto">
            <a:xfrm>
              <a:off x="2329" y="2713"/>
              <a:ext cx="283" cy="200"/>
            </a:xfrm>
            <a:custGeom>
              <a:avLst/>
              <a:gdLst>
                <a:gd name="T0" fmla="*/ 62 w 283"/>
                <a:gd name="T1" fmla="*/ 20 h 399"/>
                <a:gd name="T2" fmla="*/ 57 w 283"/>
                <a:gd name="T3" fmla="*/ 7 h 399"/>
                <a:gd name="T4" fmla="*/ 43 w 283"/>
                <a:gd name="T5" fmla="*/ 7 h 399"/>
                <a:gd name="T6" fmla="*/ 37 w 283"/>
                <a:gd name="T7" fmla="*/ 7 h 399"/>
                <a:gd name="T8" fmla="*/ 31 w 283"/>
                <a:gd name="T9" fmla="*/ 7 h 399"/>
                <a:gd name="T10" fmla="*/ 26 w 283"/>
                <a:gd name="T11" fmla="*/ 7 h 399"/>
                <a:gd name="T12" fmla="*/ 20 w 283"/>
                <a:gd name="T13" fmla="*/ 7 h 399"/>
                <a:gd name="T14" fmla="*/ 14 w 283"/>
                <a:gd name="T15" fmla="*/ 7 h 399"/>
                <a:gd name="T16" fmla="*/ 8 w 283"/>
                <a:gd name="T17" fmla="*/ 7 h 399"/>
                <a:gd name="T18" fmla="*/ 4 w 283"/>
                <a:gd name="T19" fmla="*/ 7 h 399"/>
                <a:gd name="T20" fmla="*/ 0 w 283"/>
                <a:gd name="T21" fmla="*/ 7 h 399"/>
                <a:gd name="T22" fmla="*/ 4 w 283"/>
                <a:gd name="T23" fmla="*/ 7 h 399"/>
                <a:gd name="T24" fmla="*/ 10 w 283"/>
                <a:gd name="T25" fmla="*/ 6 h 399"/>
                <a:gd name="T26" fmla="*/ 21 w 283"/>
                <a:gd name="T27" fmla="*/ 6 h 399"/>
                <a:gd name="T28" fmla="*/ 36 w 283"/>
                <a:gd name="T29" fmla="*/ 5 h 399"/>
                <a:gd name="T30" fmla="*/ 47 w 283"/>
                <a:gd name="T31" fmla="*/ 5 h 399"/>
                <a:gd name="T32" fmla="*/ 57 w 283"/>
                <a:gd name="T33" fmla="*/ 5 h 399"/>
                <a:gd name="T34" fmla="*/ 66 w 283"/>
                <a:gd name="T35" fmla="*/ 4 h 399"/>
                <a:gd name="T36" fmla="*/ 72 w 283"/>
                <a:gd name="T37" fmla="*/ 4 h 399"/>
                <a:gd name="T38" fmla="*/ 78 w 283"/>
                <a:gd name="T39" fmla="*/ 3 h 399"/>
                <a:gd name="T40" fmla="*/ 82 w 283"/>
                <a:gd name="T41" fmla="*/ 3 h 399"/>
                <a:gd name="T42" fmla="*/ 85 w 283"/>
                <a:gd name="T43" fmla="*/ 2 h 399"/>
                <a:gd name="T44" fmla="*/ 88 w 283"/>
                <a:gd name="T45" fmla="*/ 2 h 399"/>
                <a:gd name="T46" fmla="*/ 91 w 283"/>
                <a:gd name="T47" fmla="*/ 1 h 399"/>
                <a:gd name="T48" fmla="*/ 94 w 283"/>
                <a:gd name="T49" fmla="*/ 1 h 399"/>
                <a:gd name="T50" fmla="*/ 97 w 283"/>
                <a:gd name="T51" fmla="*/ 1 h 399"/>
                <a:gd name="T52" fmla="*/ 99 w 283"/>
                <a:gd name="T53" fmla="*/ 0 h 399"/>
                <a:gd name="T54" fmla="*/ 105 w 283"/>
                <a:gd name="T55" fmla="*/ 0 h 399"/>
                <a:gd name="T56" fmla="*/ 115 w 283"/>
                <a:gd name="T57" fmla="*/ 1 h 399"/>
                <a:gd name="T58" fmla="*/ 127 w 283"/>
                <a:gd name="T59" fmla="*/ 1 h 399"/>
                <a:gd name="T60" fmla="*/ 141 w 283"/>
                <a:gd name="T61" fmla="*/ 1 h 399"/>
                <a:gd name="T62" fmla="*/ 159 w 283"/>
                <a:gd name="T63" fmla="*/ 1 h 399"/>
                <a:gd name="T64" fmla="*/ 176 w 283"/>
                <a:gd name="T65" fmla="*/ 2 h 399"/>
                <a:gd name="T66" fmla="*/ 195 w 283"/>
                <a:gd name="T67" fmla="*/ 2 h 399"/>
                <a:gd name="T68" fmla="*/ 214 w 283"/>
                <a:gd name="T69" fmla="*/ 3 h 399"/>
                <a:gd name="T70" fmla="*/ 283 w 283"/>
                <a:gd name="T71" fmla="*/ 19 h 399"/>
                <a:gd name="T72" fmla="*/ 222 w 283"/>
                <a:gd name="T73" fmla="*/ 19 h 399"/>
                <a:gd name="T74" fmla="*/ 222 w 283"/>
                <a:gd name="T75" fmla="*/ 20 h 399"/>
                <a:gd name="T76" fmla="*/ 221 w 283"/>
                <a:gd name="T77" fmla="*/ 21 h 399"/>
                <a:gd name="T78" fmla="*/ 217 w 283"/>
                <a:gd name="T79" fmla="*/ 22 h 399"/>
                <a:gd name="T80" fmla="*/ 209 w 283"/>
                <a:gd name="T81" fmla="*/ 23 h 399"/>
                <a:gd name="T82" fmla="*/ 199 w 283"/>
                <a:gd name="T83" fmla="*/ 24 h 399"/>
                <a:gd name="T84" fmla="*/ 188 w 283"/>
                <a:gd name="T85" fmla="*/ 24 h 399"/>
                <a:gd name="T86" fmla="*/ 173 w 283"/>
                <a:gd name="T87" fmla="*/ 25 h 399"/>
                <a:gd name="T88" fmla="*/ 159 w 283"/>
                <a:gd name="T89" fmla="*/ 25 h 399"/>
                <a:gd name="T90" fmla="*/ 143 w 283"/>
                <a:gd name="T91" fmla="*/ 25 h 399"/>
                <a:gd name="T92" fmla="*/ 134 w 283"/>
                <a:gd name="T93" fmla="*/ 25 h 399"/>
                <a:gd name="T94" fmla="*/ 127 w 283"/>
                <a:gd name="T95" fmla="*/ 25 h 399"/>
                <a:gd name="T96" fmla="*/ 120 w 283"/>
                <a:gd name="T97" fmla="*/ 25 h 399"/>
                <a:gd name="T98" fmla="*/ 112 w 283"/>
                <a:gd name="T99" fmla="*/ 25 h 399"/>
                <a:gd name="T100" fmla="*/ 105 w 283"/>
                <a:gd name="T101" fmla="*/ 25 h 399"/>
                <a:gd name="T102" fmla="*/ 98 w 283"/>
                <a:gd name="T103" fmla="*/ 24 h 399"/>
                <a:gd name="T104" fmla="*/ 91 w 283"/>
                <a:gd name="T105" fmla="*/ 24 h 399"/>
                <a:gd name="T106" fmla="*/ 85 w 283"/>
                <a:gd name="T107" fmla="*/ 24 h 399"/>
                <a:gd name="T108" fmla="*/ 75 w 283"/>
                <a:gd name="T109" fmla="*/ 23 h 399"/>
                <a:gd name="T110" fmla="*/ 68 w 283"/>
                <a:gd name="T111" fmla="*/ 22 h 399"/>
                <a:gd name="T112" fmla="*/ 63 w 283"/>
                <a:gd name="T113" fmla="*/ 21 h 399"/>
                <a:gd name="T114" fmla="*/ 62 w 283"/>
                <a:gd name="T115" fmla="*/ 20 h 3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399"/>
                <a:gd name="T176" fmla="*/ 283 w 283"/>
                <a:gd name="T177" fmla="*/ 399 h 3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399">
                  <a:moveTo>
                    <a:pt x="62" y="308"/>
                  </a:moveTo>
                  <a:lnTo>
                    <a:pt x="57" y="112"/>
                  </a:lnTo>
                  <a:lnTo>
                    <a:pt x="43" y="112"/>
                  </a:lnTo>
                  <a:lnTo>
                    <a:pt x="37" y="112"/>
                  </a:lnTo>
                  <a:lnTo>
                    <a:pt x="31" y="112"/>
                  </a:lnTo>
                  <a:lnTo>
                    <a:pt x="26" y="110"/>
                  </a:lnTo>
                  <a:lnTo>
                    <a:pt x="20" y="110"/>
                  </a:lnTo>
                  <a:lnTo>
                    <a:pt x="14" y="109"/>
                  </a:lnTo>
                  <a:lnTo>
                    <a:pt x="8" y="107"/>
                  </a:lnTo>
                  <a:lnTo>
                    <a:pt x="4" y="106"/>
                  </a:lnTo>
                  <a:lnTo>
                    <a:pt x="0" y="104"/>
                  </a:lnTo>
                  <a:lnTo>
                    <a:pt x="4" y="99"/>
                  </a:lnTo>
                  <a:lnTo>
                    <a:pt x="10" y="91"/>
                  </a:lnTo>
                  <a:lnTo>
                    <a:pt x="21" y="84"/>
                  </a:lnTo>
                  <a:lnTo>
                    <a:pt x="36" y="78"/>
                  </a:lnTo>
                  <a:lnTo>
                    <a:pt x="47" y="75"/>
                  </a:lnTo>
                  <a:lnTo>
                    <a:pt x="57" y="68"/>
                  </a:lnTo>
                  <a:lnTo>
                    <a:pt x="66" y="62"/>
                  </a:lnTo>
                  <a:lnTo>
                    <a:pt x="72" y="53"/>
                  </a:lnTo>
                  <a:lnTo>
                    <a:pt x="78" y="45"/>
                  </a:lnTo>
                  <a:lnTo>
                    <a:pt x="82" y="37"/>
                  </a:lnTo>
                  <a:lnTo>
                    <a:pt x="85" y="29"/>
                  </a:lnTo>
                  <a:lnTo>
                    <a:pt x="88" y="21"/>
                  </a:lnTo>
                  <a:lnTo>
                    <a:pt x="91" y="14"/>
                  </a:lnTo>
                  <a:lnTo>
                    <a:pt x="94" y="8"/>
                  </a:lnTo>
                  <a:lnTo>
                    <a:pt x="97" y="3"/>
                  </a:lnTo>
                  <a:lnTo>
                    <a:pt x="99" y="0"/>
                  </a:lnTo>
                  <a:lnTo>
                    <a:pt x="105" y="0"/>
                  </a:lnTo>
                  <a:lnTo>
                    <a:pt x="115" y="1"/>
                  </a:lnTo>
                  <a:lnTo>
                    <a:pt x="127" y="4"/>
                  </a:lnTo>
                  <a:lnTo>
                    <a:pt x="141" y="9"/>
                  </a:lnTo>
                  <a:lnTo>
                    <a:pt x="159" y="14"/>
                  </a:lnTo>
                  <a:lnTo>
                    <a:pt x="176" y="22"/>
                  </a:lnTo>
                  <a:lnTo>
                    <a:pt x="195" y="31"/>
                  </a:lnTo>
                  <a:lnTo>
                    <a:pt x="214" y="39"/>
                  </a:lnTo>
                  <a:lnTo>
                    <a:pt x="283" y="291"/>
                  </a:lnTo>
                  <a:lnTo>
                    <a:pt x="222" y="291"/>
                  </a:lnTo>
                  <a:lnTo>
                    <a:pt x="222" y="308"/>
                  </a:lnTo>
                  <a:lnTo>
                    <a:pt x="221" y="326"/>
                  </a:lnTo>
                  <a:lnTo>
                    <a:pt x="217" y="344"/>
                  </a:lnTo>
                  <a:lnTo>
                    <a:pt x="209" y="358"/>
                  </a:lnTo>
                  <a:lnTo>
                    <a:pt x="199" y="373"/>
                  </a:lnTo>
                  <a:lnTo>
                    <a:pt x="188" y="383"/>
                  </a:lnTo>
                  <a:lnTo>
                    <a:pt x="173" y="393"/>
                  </a:lnTo>
                  <a:lnTo>
                    <a:pt x="159" y="397"/>
                  </a:lnTo>
                  <a:lnTo>
                    <a:pt x="143" y="399"/>
                  </a:lnTo>
                  <a:lnTo>
                    <a:pt x="134" y="399"/>
                  </a:lnTo>
                  <a:lnTo>
                    <a:pt x="127" y="397"/>
                  </a:lnTo>
                  <a:lnTo>
                    <a:pt x="120" y="396"/>
                  </a:lnTo>
                  <a:lnTo>
                    <a:pt x="112" y="393"/>
                  </a:lnTo>
                  <a:lnTo>
                    <a:pt x="105" y="388"/>
                  </a:lnTo>
                  <a:lnTo>
                    <a:pt x="98" y="383"/>
                  </a:lnTo>
                  <a:lnTo>
                    <a:pt x="91" y="378"/>
                  </a:lnTo>
                  <a:lnTo>
                    <a:pt x="85" y="371"/>
                  </a:lnTo>
                  <a:lnTo>
                    <a:pt x="75" y="358"/>
                  </a:lnTo>
                  <a:lnTo>
                    <a:pt x="68" y="342"/>
                  </a:lnTo>
                  <a:lnTo>
                    <a:pt x="63" y="326"/>
                  </a:lnTo>
                  <a:lnTo>
                    <a:pt x="62" y="308"/>
                  </a:lnTo>
                  <a:close/>
                </a:path>
              </a:pathLst>
            </a:custGeom>
            <a:solidFill>
              <a:srgbClr val="CC54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8" name="Freeform 302"/>
            <p:cNvSpPr>
              <a:spLocks/>
            </p:cNvSpPr>
            <p:nvPr/>
          </p:nvSpPr>
          <p:spPr bwMode="auto">
            <a:xfrm>
              <a:off x="2331" y="2714"/>
              <a:ext cx="280" cy="197"/>
            </a:xfrm>
            <a:custGeom>
              <a:avLst/>
              <a:gdLst>
                <a:gd name="T0" fmla="*/ 61 w 280"/>
                <a:gd name="T1" fmla="*/ 19 h 395"/>
                <a:gd name="T2" fmla="*/ 57 w 280"/>
                <a:gd name="T3" fmla="*/ 6 h 395"/>
                <a:gd name="T4" fmla="*/ 42 w 280"/>
                <a:gd name="T5" fmla="*/ 6 h 395"/>
                <a:gd name="T6" fmla="*/ 32 w 280"/>
                <a:gd name="T7" fmla="*/ 6 h 395"/>
                <a:gd name="T8" fmla="*/ 19 w 280"/>
                <a:gd name="T9" fmla="*/ 6 h 395"/>
                <a:gd name="T10" fmla="*/ 9 w 280"/>
                <a:gd name="T11" fmla="*/ 6 h 395"/>
                <a:gd name="T12" fmla="*/ 0 w 280"/>
                <a:gd name="T13" fmla="*/ 6 h 395"/>
                <a:gd name="T14" fmla="*/ 3 w 280"/>
                <a:gd name="T15" fmla="*/ 6 h 395"/>
                <a:gd name="T16" fmla="*/ 11 w 280"/>
                <a:gd name="T17" fmla="*/ 5 h 395"/>
                <a:gd name="T18" fmla="*/ 21 w 280"/>
                <a:gd name="T19" fmla="*/ 5 h 395"/>
                <a:gd name="T20" fmla="*/ 35 w 280"/>
                <a:gd name="T21" fmla="*/ 4 h 395"/>
                <a:gd name="T22" fmla="*/ 47 w 280"/>
                <a:gd name="T23" fmla="*/ 4 h 395"/>
                <a:gd name="T24" fmla="*/ 55 w 280"/>
                <a:gd name="T25" fmla="*/ 4 h 395"/>
                <a:gd name="T26" fmla="*/ 64 w 280"/>
                <a:gd name="T27" fmla="*/ 3 h 395"/>
                <a:gd name="T28" fmla="*/ 70 w 280"/>
                <a:gd name="T29" fmla="*/ 3 h 395"/>
                <a:gd name="T30" fmla="*/ 76 w 280"/>
                <a:gd name="T31" fmla="*/ 2 h 395"/>
                <a:gd name="T32" fmla="*/ 80 w 280"/>
                <a:gd name="T33" fmla="*/ 2 h 395"/>
                <a:gd name="T34" fmla="*/ 83 w 280"/>
                <a:gd name="T35" fmla="*/ 1 h 395"/>
                <a:gd name="T36" fmla="*/ 86 w 280"/>
                <a:gd name="T37" fmla="*/ 1 h 395"/>
                <a:gd name="T38" fmla="*/ 89 w 280"/>
                <a:gd name="T39" fmla="*/ 0 h 395"/>
                <a:gd name="T40" fmla="*/ 92 w 280"/>
                <a:gd name="T41" fmla="*/ 0 h 395"/>
                <a:gd name="T42" fmla="*/ 95 w 280"/>
                <a:gd name="T43" fmla="*/ 0 h 395"/>
                <a:gd name="T44" fmla="*/ 97 w 280"/>
                <a:gd name="T45" fmla="*/ 0 h 395"/>
                <a:gd name="T46" fmla="*/ 103 w 280"/>
                <a:gd name="T47" fmla="*/ 0 h 395"/>
                <a:gd name="T48" fmla="*/ 113 w 280"/>
                <a:gd name="T49" fmla="*/ 0 h 395"/>
                <a:gd name="T50" fmla="*/ 125 w 280"/>
                <a:gd name="T51" fmla="*/ 0 h 395"/>
                <a:gd name="T52" fmla="*/ 139 w 280"/>
                <a:gd name="T53" fmla="*/ 0 h 395"/>
                <a:gd name="T54" fmla="*/ 155 w 280"/>
                <a:gd name="T55" fmla="*/ 0 h 395"/>
                <a:gd name="T56" fmla="*/ 173 w 280"/>
                <a:gd name="T57" fmla="*/ 1 h 395"/>
                <a:gd name="T58" fmla="*/ 192 w 280"/>
                <a:gd name="T59" fmla="*/ 1 h 395"/>
                <a:gd name="T60" fmla="*/ 210 w 280"/>
                <a:gd name="T61" fmla="*/ 2 h 395"/>
                <a:gd name="T62" fmla="*/ 280 w 280"/>
                <a:gd name="T63" fmla="*/ 18 h 395"/>
                <a:gd name="T64" fmla="*/ 220 w 280"/>
                <a:gd name="T65" fmla="*/ 18 h 395"/>
                <a:gd name="T66" fmla="*/ 220 w 280"/>
                <a:gd name="T67" fmla="*/ 19 h 395"/>
                <a:gd name="T68" fmla="*/ 219 w 280"/>
                <a:gd name="T69" fmla="*/ 20 h 395"/>
                <a:gd name="T70" fmla="*/ 215 w 280"/>
                <a:gd name="T71" fmla="*/ 21 h 395"/>
                <a:gd name="T72" fmla="*/ 207 w 280"/>
                <a:gd name="T73" fmla="*/ 22 h 395"/>
                <a:gd name="T74" fmla="*/ 197 w 280"/>
                <a:gd name="T75" fmla="*/ 23 h 395"/>
                <a:gd name="T76" fmla="*/ 186 w 280"/>
                <a:gd name="T77" fmla="*/ 23 h 395"/>
                <a:gd name="T78" fmla="*/ 171 w 280"/>
                <a:gd name="T79" fmla="*/ 24 h 395"/>
                <a:gd name="T80" fmla="*/ 157 w 280"/>
                <a:gd name="T81" fmla="*/ 24 h 395"/>
                <a:gd name="T82" fmla="*/ 141 w 280"/>
                <a:gd name="T83" fmla="*/ 24 h 395"/>
                <a:gd name="T84" fmla="*/ 132 w 280"/>
                <a:gd name="T85" fmla="*/ 24 h 395"/>
                <a:gd name="T86" fmla="*/ 125 w 280"/>
                <a:gd name="T87" fmla="*/ 24 h 395"/>
                <a:gd name="T88" fmla="*/ 118 w 280"/>
                <a:gd name="T89" fmla="*/ 24 h 395"/>
                <a:gd name="T90" fmla="*/ 110 w 280"/>
                <a:gd name="T91" fmla="*/ 24 h 395"/>
                <a:gd name="T92" fmla="*/ 103 w 280"/>
                <a:gd name="T93" fmla="*/ 23 h 395"/>
                <a:gd name="T94" fmla="*/ 96 w 280"/>
                <a:gd name="T95" fmla="*/ 23 h 395"/>
                <a:gd name="T96" fmla="*/ 90 w 280"/>
                <a:gd name="T97" fmla="*/ 23 h 395"/>
                <a:gd name="T98" fmla="*/ 84 w 280"/>
                <a:gd name="T99" fmla="*/ 22 h 395"/>
                <a:gd name="T100" fmla="*/ 74 w 280"/>
                <a:gd name="T101" fmla="*/ 22 h 395"/>
                <a:gd name="T102" fmla="*/ 67 w 280"/>
                <a:gd name="T103" fmla="*/ 21 h 395"/>
                <a:gd name="T104" fmla="*/ 63 w 280"/>
                <a:gd name="T105" fmla="*/ 20 h 395"/>
                <a:gd name="T106" fmla="*/ 61 w 280"/>
                <a:gd name="T107" fmla="*/ 19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0"/>
                <a:gd name="T163" fmla="*/ 0 h 395"/>
                <a:gd name="T164" fmla="*/ 280 w 280"/>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0" h="395">
                  <a:moveTo>
                    <a:pt x="61" y="305"/>
                  </a:moveTo>
                  <a:lnTo>
                    <a:pt x="57" y="109"/>
                  </a:lnTo>
                  <a:lnTo>
                    <a:pt x="42" y="109"/>
                  </a:lnTo>
                  <a:lnTo>
                    <a:pt x="32" y="109"/>
                  </a:lnTo>
                  <a:lnTo>
                    <a:pt x="19" y="108"/>
                  </a:lnTo>
                  <a:lnTo>
                    <a:pt x="9" y="106"/>
                  </a:lnTo>
                  <a:lnTo>
                    <a:pt x="0" y="103"/>
                  </a:lnTo>
                  <a:lnTo>
                    <a:pt x="3" y="98"/>
                  </a:lnTo>
                  <a:lnTo>
                    <a:pt x="11" y="90"/>
                  </a:lnTo>
                  <a:lnTo>
                    <a:pt x="21" y="83"/>
                  </a:lnTo>
                  <a:lnTo>
                    <a:pt x="35" y="78"/>
                  </a:lnTo>
                  <a:lnTo>
                    <a:pt x="47" y="74"/>
                  </a:lnTo>
                  <a:lnTo>
                    <a:pt x="55" y="69"/>
                  </a:lnTo>
                  <a:lnTo>
                    <a:pt x="64" y="61"/>
                  </a:lnTo>
                  <a:lnTo>
                    <a:pt x="70" y="54"/>
                  </a:lnTo>
                  <a:lnTo>
                    <a:pt x="76" y="46"/>
                  </a:lnTo>
                  <a:lnTo>
                    <a:pt x="80" y="38"/>
                  </a:lnTo>
                  <a:lnTo>
                    <a:pt x="83" y="30"/>
                  </a:lnTo>
                  <a:lnTo>
                    <a:pt x="86" y="21"/>
                  </a:lnTo>
                  <a:lnTo>
                    <a:pt x="89" y="15"/>
                  </a:lnTo>
                  <a:lnTo>
                    <a:pt x="92" y="8"/>
                  </a:lnTo>
                  <a:lnTo>
                    <a:pt x="95" y="3"/>
                  </a:lnTo>
                  <a:lnTo>
                    <a:pt x="97" y="0"/>
                  </a:lnTo>
                  <a:lnTo>
                    <a:pt x="103" y="0"/>
                  </a:lnTo>
                  <a:lnTo>
                    <a:pt x="113" y="2"/>
                  </a:lnTo>
                  <a:lnTo>
                    <a:pt x="125" y="5"/>
                  </a:lnTo>
                  <a:lnTo>
                    <a:pt x="139" y="10"/>
                  </a:lnTo>
                  <a:lnTo>
                    <a:pt x="155" y="15"/>
                  </a:lnTo>
                  <a:lnTo>
                    <a:pt x="173" y="23"/>
                  </a:lnTo>
                  <a:lnTo>
                    <a:pt x="192" y="31"/>
                  </a:lnTo>
                  <a:lnTo>
                    <a:pt x="210" y="39"/>
                  </a:lnTo>
                  <a:lnTo>
                    <a:pt x="280" y="289"/>
                  </a:lnTo>
                  <a:lnTo>
                    <a:pt x="220" y="289"/>
                  </a:lnTo>
                  <a:lnTo>
                    <a:pt x="220" y="305"/>
                  </a:lnTo>
                  <a:lnTo>
                    <a:pt x="219" y="323"/>
                  </a:lnTo>
                  <a:lnTo>
                    <a:pt x="215" y="339"/>
                  </a:lnTo>
                  <a:lnTo>
                    <a:pt x="207" y="356"/>
                  </a:lnTo>
                  <a:lnTo>
                    <a:pt x="197" y="369"/>
                  </a:lnTo>
                  <a:lnTo>
                    <a:pt x="186" y="380"/>
                  </a:lnTo>
                  <a:lnTo>
                    <a:pt x="171" y="388"/>
                  </a:lnTo>
                  <a:lnTo>
                    <a:pt x="157" y="393"/>
                  </a:lnTo>
                  <a:lnTo>
                    <a:pt x="141" y="395"/>
                  </a:lnTo>
                  <a:lnTo>
                    <a:pt x="132" y="395"/>
                  </a:lnTo>
                  <a:lnTo>
                    <a:pt x="125" y="393"/>
                  </a:lnTo>
                  <a:lnTo>
                    <a:pt x="118" y="392"/>
                  </a:lnTo>
                  <a:lnTo>
                    <a:pt x="110" y="388"/>
                  </a:lnTo>
                  <a:lnTo>
                    <a:pt x="103" y="383"/>
                  </a:lnTo>
                  <a:lnTo>
                    <a:pt x="96" y="379"/>
                  </a:lnTo>
                  <a:lnTo>
                    <a:pt x="90" y="374"/>
                  </a:lnTo>
                  <a:lnTo>
                    <a:pt x="84" y="367"/>
                  </a:lnTo>
                  <a:lnTo>
                    <a:pt x="74" y="354"/>
                  </a:lnTo>
                  <a:lnTo>
                    <a:pt x="67" y="338"/>
                  </a:lnTo>
                  <a:lnTo>
                    <a:pt x="63" y="321"/>
                  </a:lnTo>
                  <a:lnTo>
                    <a:pt x="61" y="305"/>
                  </a:lnTo>
                  <a:close/>
                </a:path>
              </a:pathLst>
            </a:custGeom>
            <a:solidFill>
              <a:srgbClr val="D160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89" name="Freeform 303"/>
            <p:cNvSpPr>
              <a:spLocks/>
            </p:cNvSpPr>
            <p:nvPr/>
          </p:nvSpPr>
          <p:spPr bwMode="auto">
            <a:xfrm>
              <a:off x="2334" y="2714"/>
              <a:ext cx="274" cy="195"/>
            </a:xfrm>
            <a:custGeom>
              <a:avLst/>
              <a:gdLst>
                <a:gd name="T0" fmla="*/ 58 w 274"/>
                <a:gd name="T1" fmla="*/ 19 h 390"/>
                <a:gd name="T2" fmla="*/ 54 w 274"/>
                <a:gd name="T3" fmla="*/ 7 h 390"/>
                <a:gd name="T4" fmla="*/ 41 w 274"/>
                <a:gd name="T5" fmla="*/ 7 h 390"/>
                <a:gd name="T6" fmla="*/ 31 w 274"/>
                <a:gd name="T7" fmla="*/ 7 h 390"/>
                <a:gd name="T8" fmla="*/ 19 w 274"/>
                <a:gd name="T9" fmla="*/ 7 h 390"/>
                <a:gd name="T10" fmla="*/ 9 w 274"/>
                <a:gd name="T11" fmla="*/ 7 h 390"/>
                <a:gd name="T12" fmla="*/ 0 w 274"/>
                <a:gd name="T13" fmla="*/ 7 h 390"/>
                <a:gd name="T14" fmla="*/ 3 w 274"/>
                <a:gd name="T15" fmla="*/ 6 h 390"/>
                <a:gd name="T16" fmla="*/ 9 w 274"/>
                <a:gd name="T17" fmla="*/ 6 h 390"/>
                <a:gd name="T18" fmla="*/ 19 w 274"/>
                <a:gd name="T19" fmla="*/ 6 h 390"/>
                <a:gd name="T20" fmla="*/ 34 w 274"/>
                <a:gd name="T21" fmla="*/ 5 h 390"/>
                <a:gd name="T22" fmla="*/ 45 w 274"/>
                <a:gd name="T23" fmla="*/ 5 h 390"/>
                <a:gd name="T24" fmla="*/ 54 w 274"/>
                <a:gd name="T25" fmla="*/ 5 h 390"/>
                <a:gd name="T26" fmla="*/ 63 w 274"/>
                <a:gd name="T27" fmla="*/ 4 h 390"/>
                <a:gd name="T28" fmla="*/ 68 w 274"/>
                <a:gd name="T29" fmla="*/ 4 h 390"/>
                <a:gd name="T30" fmla="*/ 74 w 274"/>
                <a:gd name="T31" fmla="*/ 3 h 390"/>
                <a:gd name="T32" fmla="*/ 79 w 274"/>
                <a:gd name="T33" fmla="*/ 3 h 390"/>
                <a:gd name="T34" fmla="*/ 81 w 274"/>
                <a:gd name="T35" fmla="*/ 2 h 390"/>
                <a:gd name="T36" fmla="*/ 84 w 274"/>
                <a:gd name="T37" fmla="*/ 2 h 390"/>
                <a:gd name="T38" fmla="*/ 87 w 274"/>
                <a:gd name="T39" fmla="*/ 1 h 390"/>
                <a:gd name="T40" fmla="*/ 89 w 274"/>
                <a:gd name="T41" fmla="*/ 1 h 390"/>
                <a:gd name="T42" fmla="*/ 92 w 274"/>
                <a:gd name="T43" fmla="*/ 1 h 390"/>
                <a:gd name="T44" fmla="*/ 94 w 274"/>
                <a:gd name="T45" fmla="*/ 0 h 390"/>
                <a:gd name="T46" fmla="*/ 100 w 274"/>
                <a:gd name="T47" fmla="*/ 0 h 390"/>
                <a:gd name="T48" fmla="*/ 110 w 274"/>
                <a:gd name="T49" fmla="*/ 1 h 390"/>
                <a:gd name="T50" fmla="*/ 122 w 274"/>
                <a:gd name="T51" fmla="*/ 1 h 390"/>
                <a:gd name="T52" fmla="*/ 136 w 274"/>
                <a:gd name="T53" fmla="*/ 1 h 390"/>
                <a:gd name="T54" fmla="*/ 152 w 274"/>
                <a:gd name="T55" fmla="*/ 1 h 390"/>
                <a:gd name="T56" fmla="*/ 170 w 274"/>
                <a:gd name="T57" fmla="*/ 2 h 390"/>
                <a:gd name="T58" fmla="*/ 187 w 274"/>
                <a:gd name="T59" fmla="*/ 2 h 390"/>
                <a:gd name="T60" fmla="*/ 206 w 274"/>
                <a:gd name="T61" fmla="*/ 3 h 390"/>
                <a:gd name="T62" fmla="*/ 274 w 274"/>
                <a:gd name="T63" fmla="*/ 18 h 390"/>
                <a:gd name="T64" fmla="*/ 216 w 274"/>
                <a:gd name="T65" fmla="*/ 18 h 390"/>
                <a:gd name="T66" fmla="*/ 216 w 274"/>
                <a:gd name="T67" fmla="*/ 19 h 390"/>
                <a:gd name="T68" fmla="*/ 215 w 274"/>
                <a:gd name="T69" fmla="*/ 20 h 390"/>
                <a:gd name="T70" fmla="*/ 210 w 274"/>
                <a:gd name="T71" fmla="*/ 21 h 390"/>
                <a:gd name="T72" fmla="*/ 203 w 274"/>
                <a:gd name="T73" fmla="*/ 22 h 390"/>
                <a:gd name="T74" fmla="*/ 193 w 274"/>
                <a:gd name="T75" fmla="*/ 23 h 390"/>
                <a:gd name="T76" fmla="*/ 181 w 274"/>
                <a:gd name="T77" fmla="*/ 24 h 390"/>
                <a:gd name="T78" fmla="*/ 167 w 274"/>
                <a:gd name="T79" fmla="*/ 24 h 390"/>
                <a:gd name="T80" fmla="*/ 152 w 274"/>
                <a:gd name="T81" fmla="*/ 25 h 390"/>
                <a:gd name="T82" fmla="*/ 136 w 274"/>
                <a:gd name="T83" fmla="*/ 25 h 390"/>
                <a:gd name="T84" fmla="*/ 129 w 274"/>
                <a:gd name="T85" fmla="*/ 25 h 390"/>
                <a:gd name="T86" fmla="*/ 122 w 274"/>
                <a:gd name="T87" fmla="*/ 25 h 390"/>
                <a:gd name="T88" fmla="*/ 113 w 274"/>
                <a:gd name="T89" fmla="*/ 25 h 390"/>
                <a:gd name="T90" fmla="*/ 107 w 274"/>
                <a:gd name="T91" fmla="*/ 24 h 390"/>
                <a:gd name="T92" fmla="*/ 100 w 274"/>
                <a:gd name="T93" fmla="*/ 24 h 390"/>
                <a:gd name="T94" fmla="*/ 93 w 274"/>
                <a:gd name="T95" fmla="*/ 24 h 390"/>
                <a:gd name="T96" fmla="*/ 87 w 274"/>
                <a:gd name="T97" fmla="*/ 24 h 390"/>
                <a:gd name="T98" fmla="*/ 81 w 274"/>
                <a:gd name="T99" fmla="*/ 23 h 390"/>
                <a:gd name="T100" fmla="*/ 71 w 274"/>
                <a:gd name="T101" fmla="*/ 22 h 390"/>
                <a:gd name="T102" fmla="*/ 64 w 274"/>
                <a:gd name="T103" fmla="*/ 21 h 390"/>
                <a:gd name="T104" fmla="*/ 60 w 274"/>
                <a:gd name="T105" fmla="*/ 20 h 390"/>
                <a:gd name="T106" fmla="*/ 58 w 274"/>
                <a:gd name="T107" fmla="*/ 19 h 3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
                <a:gd name="T163" fmla="*/ 0 h 390"/>
                <a:gd name="T164" fmla="*/ 274 w 274"/>
                <a:gd name="T165" fmla="*/ 390 h 3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 h="390">
                  <a:moveTo>
                    <a:pt x="58" y="300"/>
                  </a:moveTo>
                  <a:lnTo>
                    <a:pt x="54" y="107"/>
                  </a:lnTo>
                  <a:lnTo>
                    <a:pt x="41" y="106"/>
                  </a:lnTo>
                  <a:lnTo>
                    <a:pt x="31" y="106"/>
                  </a:lnTo>
                  <a:lnTo>
                    <a:pt x="19" y="104"/>
                  </a:lnTo>
                  <a:lnTo>
                    <a:pt x="9" y="103"/>
                  </a:lnTo>
                  <a:lnTo>
                    <a:pt x="0" y="99"/>
                  </a:lnTo>
                  <a:lnTo>
                    <a:pt x="3" y="94"/>
                  </a:lnTo>
                  <a:lnTo>
                    <a:pt x="9" y="88"/>
                  </a:lnTo>
                  <a:lnTo>
                    <a:pt x="19" y="83"/>
                  </a:lnTo>
                  <a:lnTo>
                    <a:pt x="34" y="78"/>
                  </a:lnTo>
                  <a:lnTo>
                    <a:pt x="45" y="73"/>
                  </a:lnTo>
                  <a:lnTo>
                    <a:pt x="54" y="68"/>
                  </a:lnTo>
                  <a:lnTo>
                    <a:pt x="63" y="60"/>
                  </a:lnTo>
                  <a:lnTo>
                    <a:pt x="68" y="54"/>
                  </a:lnTo>
                  <a:lnTo>
                    <a:pt x="74" y="45"/>
                  </a:lnTo>
                  <a:lnTo>
                    <a:pt x="79" y="37"/>
                  </a:lnTo>
                  <a:lnTo>
                    <a:pt x="81" y="29"/>
                  </a:lnTo>
                  <a:lnTo>
                    <a:pt x="84" y="21"/>
                  </a:lnTo>
                  <a:lnTo>
                    <a:pt x="87" y="14"/>
                  </a:lnTo>
                  <a:lnTo>
                    <a:pt x="89" y="10"/>
                  </a:lnTo>
                  <a:lnTo>
                    <a:pt x="92" y="5"/>
                  </a:lnTo>
                  <a:lnTo>
                    <a:pt x="94" y="0"/>
                  </a:lnTo>
                  <a:lnTo>
                    <a:pt x="100" y="0"/>
                  </a:lnTo>
                  <a:lnTo>
                    <a:pt x="110" y="1"/>
                  </a:lnTo>
                  <a:lnTo>
                    <a:pt x="122" y="5"/>
                  </a:lnTo>
                  <a:lnTo>
                    <a:pt x="136" y="10"/>
                  </a:lnTo>
                  <a:lnTo>
                    <a:pt x="152" y="14"/>
                  </a:lnTo>
                  <a:lnTo>
                    <a:pt x="170" y="23"/>
                  </a:lnTo>
                  <a:lnTo>
                    <a:pt x="187" y="31"/>
                  </a:lnTo>
                  <a:lnTo>
                    <a:pt x="206" y="39"/>
                  </a:lnTo>
                  <a:lnTo>
                    <a:pt x="274" y="285"/>
                  </a:lnTo>
                  <a:lnTo>
                    <a:pt x="216" y="285"/>
                  </a:lnTo>
                  <a:lnTo>
                    <a:pt x="216" y="300"/>
                  </a:lnTo>
                  <a:lnTo>
                    <a:pt x="215" y="318"/>
                  </a:lnTo>
                  <a:lnTo>
                    <a:pt x="210" y="334"/>
                  </a:lnTo>
                  <a:lnTo>
                    <a:pt x="203" y="350"/>
                  </a:lnTo>
                  <a:lnTo>
                    <a:pt x="193" y="364"/>
                  </a:lnTo>
                  <a:lnTo>
                    <a:pt x="181" y="375"/>
                  </a:lnTo>
                  <a:lnTo>
                    <a:pt x="167" y="383"/>
                  </a:lnTo>
                  <a:lnTo>
                    <a:pt x="152" y="388"/>
                  </a:lnTo>
                  <a:lnTo>
                    <a:pt x="136" y="390"/>
                  </a:lnTo>
                  <a:lnTo>
                    <a:pt x="129" y="390"/>
                  </a:lnTo>
                  <a:lnTo>
                    <a:pt x="122" y="388"/>
                  </a:lnTo>
                  <a:lnTo>
                    <a:pt x="113" y="386"/>
                  </a:lnTo>
                  <a:lnTo>
                    <a:pt x="107" y="383"/>
                  </a:lnTo>
                  <a:lnTo>
                    <a:pt x="100" y="378"/>
                  </a:lnTo>
                  <a:lnTo>
                    <a:pt x="93" y="375"/>
                  </a:lnTo>
                  <a:lnTo>
                    <a:pt x="87" y="370"/>
                  </a:lnTo>
                  <a:lnTo>
                    <a:pt x="81" y="364"/>
                  </a:lnTo>
                  <a:lnTo>
                    <a:pt x="71" y="349"/>
                  </a:lnTo>
                  <a:lnTo>
                    <a:pt x="64" y="334"/>
                  </a:lnTo>
                  <a:lnTo>
                    <a:pt x="60" y="318"/>
                  </a:lnTo>
                  <a:lnTo>
                    <a:pt x="58" y="300"/>
                  </a:lnTo>
                  <a:close/>
                </a:path>
              </a:pathLst>
            </a:custGeom>
            <a:solidFill>
              <a:srgbClr val="D66B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0" name="Freeform 304"/>
            <p:cNvSpPr>
              <a:spLocks/>
            </p:cNvSpPr>
            <p:nvPr/>
          </p:nvSpPr>
          <p:spPr bwMode="auto">
            <a:xfrm>
              <a:off x="2337" y="2715"/>
              <a:ext cx="269" cy="193"/>
            </a:xfrm>
            <a:custGeom>
              <a:avLst/>
              <a:gdLst>
                <a:gd name="T0" fmla="*/ 57 w 269"/>
                <a:gd name="T1" fmla="*/ 19 h 385"/>
                <a:gd name="T2" fmla="*/ 52 w 269"/>
                <a:gd name="T3" fmla="*/ 7 h 385"/>
                <a:gd name="T4" fmla="*/ 41 w 269"/>
                <a:gd name="T5" fmla="*/ 7 h 385"/>
                <a:gd name="T6" fmla="*/ 29 w 269"/>
                <a:gd name="T7" fmla="*/ 7 h 385"/>
                <a:gd name="T8" fmla="*/ 19 w 269"/>
                <a:gd name="T9" fmla="*/ 7 h 385"/>
                <a:gd name="T10" fmla="*/ 9 w 269"/>
                <a:gd name="T11" fmla="*/ 7 h 385"/>
                <a:gd name="T12" fmla="*/ 0 w 269"/>
                <a:gd name="T13" fmla="*/ 7 h 385"/>
                <a:gd name="T14" fmla="*/ 3 w 269"/>
                <a:gd name="T15" fmla="*/ 6 h 385"/>
                <a:gd name="T16" fmla="*/ 9 w 269"/>
                <a:gd name="T17" fmla="*/ 6 h 385"/>
                <a:gd name="T18" fmla="*/ 18 w 269"/>
                <a:gd name="T19" fmla="*/ 6 h 385"/>
                <a:gd name="T20" fmla="*/ 32 w 269"/>
                <a:gd name="T21" fmla="*/ 5 h 385"/>
                <a:gd name="T22" fmla="*/ 44 w 269"/>
                <a:gd name="T23" fmla="*/ 5 h 385"/>
                <a:gd name="T24" fmla="*/ 52 w 269"/>
                <a:gd name="T25" fmla="*/ 5 h 385"/>
                <a:gd name="T26" fmla="*/ 60 w 269"/>
                <a:gd name="T27" fmla="*/ 4 h 385"/>
                <a:gd name="T28" fmla="*/ 65 w 269"/>
                <a:gd name="T29" fmla="*/ 4 h 385"/>
                <a:gd name="T30" fmla="*/ 71 w 269"/>
                <a:gd name="T31" fmla="*/ 3 h 385"/>
                <a:gd name="T32" fmla="*/ 76 w 269"/>
                <a:gd name="T33" fmla="*/ 3 h 385"/>
                <a:gd name="T34" fmla="*/ 78 w 269"/>
                <a:gd name="T35" fmla="*/ 2 h 385"/>
                <a:gd name="T36" fmla="*/ 81 w 269"/>
                <a:gd name="T37" fmla="*/ 2 h 385"/>
                <a:gd name="T38" fmla="*/ 84 w 269"/>
                <a:gd name="T39" fmla="*/ 1 h 385"/>
                <a:gd name="T40" fmla="*/ 87 w 269"/>
                <a:gd name="T41" fmla="*/ 1 h 385"/>
                <a:gd name="T42" fmla="*/ 90 w 269"/>
                <a:gd name="T43" fmla="*/ 1 h 385"/>
                <a:gd name="T44" fmla="*/ 93 w 269"/>
                <a:gd name="T45" fmla="*/ 0 h 385"/>
                <a:gd name="T46" fmla="*/ 99 w 269"/>
                <a:gd name="T47" fmla="*/ 0 h 385"/>
                <a:gd name="T48" fmla="*/ 107 w 269"/>
                <a:gd name="T49" fmla="*/ 1 h 385"/>
                <a:gd name="T50" fmla="*/ 119 w 269"/>
                <a:gd name="T51" fmla="*/ 1 h 385"/>
                <a:gd name="T52" fmla="*/ 133 w 269"/>
                <a:gd name="T53" fmla="*/ 1 h 385"/>
                <a:gd name="T54" fmla="*/ 149 w 269"/>
                <a:gd name="T55" fmla="*/ 1 h 385"/>
                <a:gd name="T56" fmla="*/ 165 w 269"/>
                <a:gd name="T57" fmla="*/ 2 h 385"/>
                <a:gd name="T58" fmla="*/ 184 w 269"/>
                <a:gd name="T59" fmla="*/ 2 h 385"/>
                <a:gd name="T60" fmla="*/ 201 w 269"/>
                <a:gd name="T61" fmla="*/ 3 h 385"/>
                <a:gd name="T62" fmla="*/ 269 w 269"/>
                <a:gd name="T63" fmla="*/ 18 h 385"/>
                <a:gd name="T64" fmla="*/ 212 w 269"/>
                <a:gd name="T65" fmla="*/ 18 h 385"/>
                <a:gd name="T66" fmla="*/ 212 w 269"/>
                <a:gd name="T67" fmla="*/ 19 h 385"/>
                <a:gd name="T68" fmla="*/ 210 w 269"/>
                <a:gd name="T69" fmla="*/ 20 h 385"/>
                <a:gd name="T70" fmla="*/ 206 w 269"/>
                <a:gd name="T71" fmla="*/ 21 h 385"/>
                <a:gd name="T72" fmla="*/ 199 w 269"/>
                <a:gd name="T73" fmla="*/ 22 h 385"/>
                <a:gd name="T74" fmla="*/ 188 w 269"/>
                <a:gd name="T75" fmla="*/ 23 h 385"/>
                <a:gd name="T76" fmla="*/ 177 w 269"/>
                <a:gd name="T77" fmla="*/ 24 h 385"/>
                <a:gd name="T78" fmla="*/ 164 w 269"/>
                <a:gd name="T79" fmla="*/ 24 h 385"/>
                <a:gd name="T80" fmla="*/ 149 w 269"/>
                <a:gd name="T81" fmla="*/ 24 h 385"/>
                <a:gd name="T82" fmla="*/ 133 w 269"/>
                <a:gd name="T83" fmla="*/ 25 h 385"/>
                <a:gd name="T84" fmla="*/ 126 w 269"/>
                <a:gd name="T85" fmla="*/ 25 h 385"/>
                <a:gd name="T86" fmla="*/ 119 w 269"/>
                <a:gd name="T87" fmla="*/ 24 h 385"/>
                <a:gd name="T88" fmla="*/ 112 w 269"/>
                <a:gd name="T89" fmla="*/ 24 h 385"/>
                <a:gd name="T90" fmla="*/ 104 w 269"/>
                <a:gd name="T91" fmla="*/ 24 h 385"/>
                <a:gd name="T92" fmla="*/ 97 w 269"/>
                <a:gd name="T93" fmla="*/ 24 h 385"/>
                <a:gd name="T94" fmla="*/ 91 w 269"/>
                <a:gd name="T95" fmla="*/ 24 h 385"/>
                <a:gd name="T96" fmla="*/ 86 w 269"/>
                <a:gd name="T97" fmla="*/ 23 h 385"/>
                <a:gd name="T98" fmla="*/ 80 w 269"/>
                <a:gd name="T99" fmla="*/ 23 h 385"/>
                <a:gd name="T100" fmla="*/ 70 w 269"/>
                <a:gd name="T101" fmla="*/ 22 h 385"/>
                <a:gd name="T102" fmla="*/ 63 w 269"/>
                <a:gd name="T103" fmla="*/ 21 h 385"/>
                <a:gd name="T104" fmla="*/ 58 w 269"/>
                <a:gd name="T105" fmla="*/ 20 h 385"/>
                <a:gd name="T106" fmla="*/ 57 w 269"/>
                <a:gd name="T107" fmla="*/ 19 h 3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9"/>
                <a:gd name="T163" fmla="*/ 0 h 385"/>
                <a:gd name="T164" fmla="*/ 269 w 269"/>
                <a:gd name="T165" fmla="*/ 385 h 3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9" h="385">
                  <a:moveTo>
                    <a:pt x="57" y="297"/>
                  </a:moveTo>
                  <a:lnTo>
                    <a:pt x="52" y="105"/>
                  </a:lnTo>
                  <a:lnTo>
                    <a:pt x="41" y="105"/>
                  </a:lnTo>
                  <a:lnTo>
                    <a:pt x="29" y="105"/>
                  </a:lnTo>
                  <a:lnTo>
                    <a:pt x="19" y="103"/>
                  </a:lnTo>
                  <a:lnTo>
                    <a:pt x="9" y="102"/>
                  </a:lnTo>
                  <a:lnTo>
                    <a:pt x="0" y="98"/>
                  </a:lnTo>
                  <a:lnTo>
                    <a:pt x="3" y="93"/>
                  </a:lnTo>
                  <a:lnTo>
                    <a:pt x="9" y="87"/>
                  </a:lnTo>
                  <a:lnTo>
                    <a:pt x="18" y="82"/>
                  </a:lnTo>
                  <a:lnTo>
                    <a:pt x="32" y="77"/>
                  </a:lnTo>
                  <a:lnTo>
                    <a:pt x="44" y="74"/>
                  </a:lnTo>
                  <a:lnTo>
                    <a:pt x="52" y="67"/>
                  </a:lnTo>
                  <a:lnTo>
                    <a:pt x="60" y="61"/>
                  </a:lnTo>
                  <a:lnTo>
                    <a:pt x="65" y="54"/>
                  </a:lnTo>
                  <a:lnTo>
                    <a:pt x="71" y="46"/>
                  </a:lnTo>
                  <a:lnTo>
                    <a:pt x="76" y="38"/>
                  </a:lnTo>
                  <a:lnTo>
                    <a:pt x="78" y="30"/>
                  </a:lnTo>
                  <a:lnTo>
                    <a:pt x="81" y="22"/>
                  </a:lnTo>
                  <a:lnTo>
                    <a:pt x="84" y="15"/>
                  </a:lnTo>
                  <a:lnTo>
                    <a:pt x="87" y="10"/>
                  </a:lnTo>
                  <a:lnTo>
                    <a:pt x="90" y="5"/>
                  </a:lnTo>
                  <a:lnTo>
                    <a:pt x="93" y="0"/>
                  </a:lnTo>
                  <a:lnTo>
                    <a:pt x="99" y="0"/>
                  </a:lnTo>
                  <a:lnTo>
                    <a:pt x="107" y="2"/>
                  </a:lnTo>
                  <a:lnTo>
                    <a:pt x="119" y="5"/>
                  </a:lnTo>
                  <a:lnTo>
                    <a:pt x="133" y="10"/>
                  </a:lnTo>
                  <a:lnTo>
                    <a:pt x="149" y="15"/>
                  </a:lnTo>
                  <a:lnTo>
                    <a:pt x="165" y="23"/>
                  </a:lnTo>
                  <a:lnTo>
                    <a:pt x="184" y="31"/>
                  </a:lnTo>
                  <a:lnTo>
                    <a:pt x="201" y="40"/>
                  </a:lnTo>
                  <a:lnTo>
                    <a:pt x="269" y="283"/>
                  </a:lnTo>
                  <a:lnTo>
                    <a:pt x="212" y="283"/>
                  </a:lnTo>
                  <a:lnTo>
                    <a:pt x="212" y="297"/>
                  </a:lnTo>
                  <a:lnTo>
                    <a:pt x="210" y="315"/>
                  </a:lnTo>
                  <a:lnTo>
                    <a:pt x="206" y="332"/>
                  </a:lnTo>
                  <a:lnTo>
                    <a:pt x="199" y="346"/>
                  </a:lnTo>
                  <a:lnTo>
                    <a:pt x="188" y="359"/>
                  </a:lnTo>
                  <a:lnTo>
                    <a:pt x="177" y="371"/>
                  </a:lnTo>
                  <a:lnTo>
                    <a:pt x="164" y="379"/>
                  </a:lnTo>
                  <a:lnTo>
                    <a:pt x="149" y="384"/>
                  </a:lnTo>
                  <a:lnTo>
                    <a:pt x="133" y="385"/>
                  </a:lnTo>
                  <a:lnTo>
                    <a:pt x="126" y="385"/>
                  </a:lnTo>
                  <a:lnTo>
                    <a:pt x="119" y="384"/>
                  </a:lnTo>
                  <a:lnTo>
                    <a:pt x="112" y="382"/>
                  </a:lnTo>
                  <a:lnTo>
                    <a:pt x="104" y="379"/>
                  </a:lnTo>
                  <a:lnTo>
                    <a:pt x="97" y="374"/>
                  </a:lnTo>
                  <a:lnTo>
                    <a:pt x="91" y="371"/>
                  </a:lnTo>
                  <a:lnTo>
                    <a:pt x="86" y="366"/>
                  </a:lnTo>
                  <a:lnTo>
                    <a:pt x="80" y="359"/>
                  </a:lnTo>
                  <a:lnTo>
                    <a:pt x="70" y="346"/>
                  </a:lnTo>
                  <a:lnTo>
                    <a:pt x="63" y="330"/>
                  </a:lnTo>
                  <a:lnTo>
                    <a:pt x="58" y="314"/>
                  </a:lnTo>
                  <a:lnTo>
                    <a:pt x="57" y="297"/>
                  </a:lnTo>
                  <a:close/>
                </a:path>
              </a:pathLst>
            </a:custGeom>
            <a:solidFill>
              <a:srgbClr val="DD7C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1" name="Freeform 305"/>
            <p:cNvSpPr>
              <a:spLocks/>
            </p:cNvSpPr>
            <p:nvPr/>
          </p:nvSpPr>
          <p:spPr bwMode="auto">
            <a:xfrm>
              <a:off x="2340" y="2717"/>
              <a:ext cx="265" cy="189"/>
            </a:xfrm>
            <a:custGeom>
              <a:avLst/>
              <a:gdLst>
                <a:gd name="T0" fmla="*/ 54 w 265"/>
                <a:gd name="T1" fmla="*/ 19 h 378"/>
                <a:gd name="T2" fmla="*/ 49 w 265"/>
                <a:gd name="T3" fmla="*/ 7 h 378"/>
                <a:gd name="T4" fmla="*/ 39 w 265"/>
                <a:gd name="T5" fmla="*/ 7 h 378"/>
                <a:gd name="T6" fmla="*/ 28 w 265"/>
                <a:gd name="T7" fmla="*/ 7 h 378"/>
                <a:gd name="T8" fmla="*/ 18 w 265"/>
                <a:gd name="T9" fmla="*/ 6 h 378"/>
                <a:gd name="T10" fmla="*/ 7 w 265"/>
                <a:gd name="T11" fmla="*/ 6 h 378"/>
                <a:gd name="T12" fmla="*/ 0 w 265"/>
                <a:gd name="T13" fmla="*/ 6 h 378"/>
                <a:gd name="T14" fmla="*/ 3 w 265"/>
                <a:gd name="T15" fmla="*/ 6 h 378"/>
                <a:gd name="T16" fmla="*/ 7 w 265"/>
                <a:gd name="T17" fmla="*/ 6 h 378"/>
                <a:gd name="T18" fmla="*/ 16 w 265"/>
                <a:gd name="T19" fmla="*/ 5 h 378"/>
                <a:gd name="T20" fmla="*/ 31 w 265"/>
                <a:gd name="T21" fmla="*/ 5 h 378"/>
                <a:gd name="T22" fmla="*/ 42 w 265"/>
                <a:gd name="T23" fmla="*/ 5 h 378"/>
                <a:gd name="T24" fmla="*/ 51 w 265"/>
                <a:gd name="T25" fmla="*/ 5 h 378"/>
                <a:gd name="T26" fmla="*/ 58 w 265"/>
                <a:gd name="T27" fmla="*/ 4 h 378"/>
                <a:gd name="T28" fmla="*/ 64 w 265"/>
                <a:gd name="T29" fmla="*/ 3 h 378"/>
                <a:gd name="T30" fmla="*/ 68 w 265"/>
                <a:gd name="T31" fmla="*/ 3 h 378"/>
                <a:gd name="T32" fmla="*/ 73 w 265"/>
                <a:gd name="T33" fmla="*/ 3 h 378"/>
                <a:gd name="T34" fmla="*/ 77 w 265"/>
                <a:gd name="T35" fmla="*/ 2 h 378"/>
                <a:gd name="T36" fmla="*/ 80 w 265"/>
                <a:gd name="T37" fmla="*/ 2 h 378"/>
                <a:gd name="T38" fmla="*/ 83 w 265"/>
                <a:gd name="T39" fmla="*/ 1 h 378"/>
                <a:gd name="T40" fmla="*/ 84 w 265"/>
                <a:gd name="T41" fmla="*/ 1 h 378"/>
                <a:gd name="T42" fmla="*/ 87 w 265"/>
                <a:gd name="T43" fmla="*/ 1 h 378"/>
                <a:gd name="T44" fmla="*/ 90 w 265"/>
                <a:gd name="T45" fmla="*/ 0 h 378"/>
                <a:gd name="T46" fmla="*/ 96 w 265"/>
                <a:gd name="T47" fmla="*/ 0 h 378"/>
                <a:gd name="T48" fmla="*/ 104 w 265"/>
                <a:gd name="T49" fmla="*/ 0 h 378"/>
                <a:gd name="T50" fmla="*/ 117 w 265"/>
                <a:gd name="T51" fmla="*/ 1 h 378"/>
                <a:gd name="T52" fmla="*/ 130 w 265"/>
                <a:gd name="T53" fmla="*/ 1 h 378"/>
                <a:gd name="T54" fmla="*/ 146 w 265"/>
                <a:gd name="T55" fmla="*/ 1 h 378"/>
                <a:gd name="T56" fmla="*/ 162 w 265"/>
                <a:gd name="T57" fmla="*/ 2 h 378"/>
                <a:gd name="T58" fmla="*/ 181 w 265"/>
                <a:gd name="T59" fmla="*/ 2 h 378"/>
                <a:gd name="T60" fmla="*/ 198 w 265"/>
                <a:gd name="T61" fmla="*/ 3 h 378"/>
                <a:gd name="T62" fmla="*/ 265 w 265"/>
                <a:gd name="T63" fmla="*/ 18 h 378"/>
                <a:gd name="T64" fmla="*/ 207 w 265"/>
                <a:gd name="T65" fmla="*/ 18 h 378"/>
                <a:gd name="T66" fmla="*/ 207 w 265"/>
                <a:gd name="T67" fmla="*/ 19 h 378"/>
                <a:gd name="T68" fmla="*/ 206 w 265"/>
                <a:gd name="T69" fmla="*/ 20 h 378"/>
                <a:gd name="T70" fmla="*/ 201 w 265"/>
                <a:gd name="T71" fmla="*/ 21 h 378"/>
                <a:gd name="T72" fmla="*/ 194 w 265"/>
                <a:gd name="T73" fmla="*/ 22 h 378"/>
                <a:gd name="T74" fmla="*/ 184 w 265"/>
                <a:gd name="T75" fmla="*/ 22 h 378"/>
                <a:gd name="T76" fmla="*/ 174 w 265"/>
                <a:gd name="T77" fmla="*/ 23 h 378"/>
                <a:gd name="T78" fmla="*/ 161 w 265"/>
                <a:gd name="T79" fmla="*/ 24 h 378"/>
                <a:gd name="T80" fmla="*/ 146 w 265"/>
                <a:gd name="T81" fmla="*/ 24 h 378"/>
                <a:gd name="T82" fmla="*/ 130 w 265"/>
                <a:gd name="T83" fmla="*/ 24 h 378"/>
                <a:gd name="T84" fmla="*/ 123 w 265"/>
                <a:gd name="T85" fmla="*/ 24 h 378"/>
                <a:gd name="T86" fmla="*/ 116 w 265"/>
                <a:gd name="T87" fmla="*/ 24 h 378"/>
                <a:gd name="T88" fmla="*/ 109 w 265"/>
                <a:gd name="T89" fmla="*/ 24 h 378"/>
                <a:gd name="T90" fmla="*/ 101 w 265"/>
                <a:gd name="T91" fmla="*/ 24 h 378"/>
                <a:gd name="T92" fmla="*/ 94 w 265"/>
                <a:gd name="T93" fmla="*/ 23 h 378"/>
                <a:gd name="T94" fmla="*/ 88 w 265"/>
                <a:gd name="T95" fmla="*/ 23 h 378"/>
                <a:gd name="T96" fmla="*/ 83 w 265"/>
                <a:gd name="T97" fmla="*/ 23 h 378"/>
                <a:gd name="T98" fmla="*/ 77 w 265"/>
                <a:gd name="T99" fmla="*/ 22 h 378"/>
                <a:gd name="T100" fmla="*/ 67 w 265"/>
                <a:gd name="T101" fmla="*/ 22 h 378"/>
                <a:gd name="T102" fmla="*/ 60 w 265"/>
                <a:gd name="T103" fmla="*/ 21 h 378"/>
                <a:gd name="T104" fmla="*/ 55 w 265"/>
                <a:gd name="T105" fmla="*/ 20 h 378"/>
                <a:gd name="T106" fmla="*/ 54 w 265"/>
                <a:gd name="T107" fmla="*/ 19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378"/>
                <a:gd name="T164" fmla="*/ 265 w 265"/>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378">
                  <a:moveTo>
                    <a:pt x="54" y="292"/>
                  </a:moveTo>
                  <a:lnTo>
                    <a:pt x="49" y="101"/>
                  </a:lnTo>
                  <a:lnTo>
                    <a:pt x="39" y="99"/>
                  </a:lnTo>
                  <a:lnTo>
                    <a:pt x="28" y="99"/>
                  </a:lnTo>
                  <a:lnTo>
                    <a:pt x="18" y="98"/>
                  </a:lnTo>
                  <a:lnTo>
                    <a:pt x="7" y="96"/>
                  </a:lnTo>
                  <a:lnTo>
                    <a:pt x="0" y="93"/>
                  </a:lnTo>
                  <a:lnTo>
                    <a:pt x="3" y="88"/>
                  </a:lnTo>
                  <a:lnTo>
                    <a:pt x="7" y="83"/>
                  </a:lnTo>
                  <a:lnTo>
                    <a:pt x="16" y="80"/>
                  </a:lnTo>
                  <a:lnTo>
                    <a:pt x="31" y="75"/>
                  </a:lnTo>
                  <a:lnTo>
                    <a:pt x="42" y="70"/>
                  </a:lnTo>
                  <a:lnTo>
                    <a:pt x="51" y="65"/>
                  </a:lnTo>
                  <a:lnTo>
                    <a:pt x="58" y="58"/>
                  </a:lnTo>
                  <a:lnTo>
                    <a:pt x="64" y="50"/>
                  </a:lnTo>
                  <a:lnTo>
                    <a:pt x="68" y="42"/>
                  </a:lnTo>
                  <a:lnTo>
                    <a:pt x="73" y="36"/>
                  </a:lnTo>
                  <a:lnTo>
                    <a:pt x="77" y="27"/>
                  </a:lnTo>
                  <a:lnTo>
                    <a:pt x="80" y="19"/>
                  </a:lnTo>
                  <a:lnTo>
                    <a:pt x="83" y="13"/>
                  </a:lnTo>
                  <a:lnTo>
                    <a:pt x="84" y="8"/>
                  </a:lnTo>
                  <a:lnTo>
                    <a:pt x="87" y="3"/>
                  </a:lnTo>
                  <a:lnTo>
                    <a:pt x="90" y="0"/>
                  </a:lnTo>
                  <a:lnTo>
                    <a:pt x="96" y="0"/>
                  </a:lnTo>
                  <a:lnTo>
                    <a:pt x="104" y="0"/>
                  </a:lnTo>
                  <a:lnTo>
                    <a:pt x="117" y="3"/>
                  </a:lnTo>
                  <a:lnTo>
                    <a:pt x="130" y="8"/>
                  </a:lnTo>
                  <a:lnTo>
                    <a:pt x="146" y="13"/>
                  </a:lnTo>
                  <a:lnTo>
                    <a:pt x="162" y="21"/>
                  </a:lnTo>
                  <a:lnTo>
                    <a:pt x="181" y="29"/>
                  </a:lnTo>
                  <a:lnTo>
                    <a:pt x="198" y="37"/>
                  </a:lnTo>
                  <a:lnTo>
                    <a:pt x="265" y="275"/>
                  </a:lnTo>
                  <a:lnTo>
                    <a:pt x="207" y="275"/>
                  </a:lnTo>
                  <a:lnTo>
                    <a:pt x="207" y="292"/>
                  </a:lnTo>
                  <a:lnTo>
                    <a:pt x="206" y="310"/>
                  </a:lnTo>
                  <a:lnTo>
                    <a:pt x="201" y="326"/>
                  </a:lnTo>
                  <a:lnTo>
                    <a:pt x="194" y="341"/>
                  </a:lnTo>
                  <a:lnTo>
                    <a:pt x="184" y="352"/>
                  </a:lnTo>
                  <a:lnTo>
                    <a:pt x="174" y="363"/>
                  </a:lnTo>
                  <a:lnTo>
                    <a:pt x="161" y="372"/>
                  </a:lnTo>
                  <a:lnTo>
                    <a:pt x="146" y="376"/>
                  </a:lnTo>
                  <a:lnTo>
                    <a:pt x="130" y="378"/>
                  </a:lnTo>
                  <a:lnTo>
                    <a:pt x="123" y="378"/>
                  </a:lnTo>
                  <a:lnTo>
                    <a:pt x="116" y="376"/>
                  </a:lnTo>
                  <a:lnTo>
                    <a:pt x="109" y="375"/>
                  </a:lnTo>
                  <a:lnTo>
                    <a:pt x="101" y="372"/>
                  </a:lnTo>
                  <a:lnTo>
                    <a:pt x="94" y="367"/>
                  </a:lnTo>
                  <a:lnTo>
                    <a:pt x="88" y="363"/>
                  </a:lnTo>
                  <a:lnTo>
                    <a:pt x="83" y="359"/>
                  </a:lnTo>
                  <a:lnTo>
                    <a:pt x="77" y="352"/>
                  </a:lnTo>
                  <a:lnTo>
                    <a:pt x="67" y="339"/>
                  </a:lnTo>
                  <a:lnTo>
                    <a:pt x="60" y="324"/>
                  </a:lnTo>
                  <a:lnTo>
                    <a:pt x="55" y="308"/>
                  </a:lnTo>
                  <a:lnTo>
                    <a:pt x="54" y="292"/>
                  </a:lnTo>
                  <a:close/>
                </a:path>
              </a:pathLst>
            </a:custGeom>
            <a:solidFill>
              <a:srgbClr val="E287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2" name="Freeform 306"/>
            <p:cNvSpPr>
              <a:spLocks/>
            </p:cNvSpPr>
            <p:nvPr/>
          </p:nvSpPr>
          <p:spPr bwMode="auto">
            <a:xfrm>
              <a:off x="2343" y="2718"/>
              <a:ext cx="259" cy="186"/>
            </a:xfrm>
            <a:custGeom>
              <a:avLst/>
              <a:gdLst>
                <a:gd name="T0" fmla="*/ 52 w 259"/>
                <a:gd name="T1" fmla="*/ 18 h 374"/>
                <a:gd name="T2" fmla="*/ 48 w 259"/>
                <a:gd name="T3" fmla="*/ 6 h 374"/>
                <a:gd name="T4" fmla="*/ 38 w 259"/>
                <a:gd name="T5" fmla="*/ 6 h 374"/>
                <a:gd name="T6" fmla="*/ 28 w 259"/>
                <a:gd name="T7" fmla="*/ 6 h 374"/>
                <a:gd name="T8" fmla="*/ 17 w 259"/>
                <a:gd name="T9" fmla="*/ 6 h 374"/>
                <a:gd name="T10" fmla="*/ 7 w 259"/>
                <a:gd name="T11" fmla="*/ 5 h 374"/>
                <a:gd name="T12" fmla="*/ 0 w 259"/>
                <a:gd name="T13" fmla="*/ 5 h 374"/>
                <a:gd name="T14" fmla="*/ 3 w 259"/>
                <a:gd name="T15" fmla="*/ 5 h 374"/>
                <a:gd name="T16" fmla="*/ 7 w 259"/>
                <a:gd name="T17" fmla="*/ 5 h 374"/>
                <a:gd name="T18" fmla="*/ 15 w 259"/>
                <a:gd name="T19" fmla="*/ 4 h 374"/>
                <a:gd name="T20" fmla="*/ 29 w 259"/>
                <a:gd name="T21" fmla="*/ 4 h 374"/>
                <a:gd name="T22" fmla="*/ 39 w 259"/>
                <a:gd name="T23" fmla="*/ 4 h 374"/>
                <a:gd name="T24" fmla="*/ 48 w 259"/>
                <a:gd name="T25" fmla="*/ 4 h 374"/>
                <a:gd name="T26" fmla="*/ 55 w 259"/>
                <a:gd name="T27" fmla="*/ 3 h 374"/>
                <a:gd name="T28" fmla="*/ 62 w 259"/>
                <a:gd name="T29" fmla="*/ 3 h 374"/>
                <a:gd name="T30" fmla="*/ 67 w 259"/>
                <a:gd name="T31" fmla="*/ 2 h 374"/>
                <a:gd name="T32" fmla="*/ 71 w 259"/>
                <a:gd name="T33" fmla="*/ 2 h 374"/>
                <a:gd name="T34" fmla="*/ 74 w 259"/>
                <a:gd name="T35" fmla="*/ 1 h 374"/>
                <a:gd name="T36" fmla="*/ 77 w 259"/>
                <a:gd name="T37" fmla="*/ 1 h 374"/>
                <a:gd name="T38" fmla="*/ 80 w 259"/>
                <a:gd name="T39" fmla="*/ 0 h 374"/>
                <a:gd name="T40" fmla="*/ 81 w 259"/>
                <a:gd name="T41" fmla="*/ 0 h 374"/>
                <a:gd name="T42" fmla="*/ 84 w 259"/>
                <a:gd name="T43" fmla="*/ 0 h 374"/>
                <a:gd name="T44" fmla="*/ 87 w 259"/>
                <a:gd name="T45" fmla="*/ 0 h 374"/>
                <a:gd name="T46" fmla="*/ 93 w 259"/>
                <a:gd name="T47" fmla="*/ 0 h 374"/>
                <a:gd name="T48" fmla="*/ 101 w 259"/>
                <a:gd name="T49" fmla="*/ 0 h 374"/>
                <a:gd name="T50" fmla="*/ 113 w 259"/>
                <a:gd name="T51" fmla="*/ 0 h 374"/>
                <a:gd name="T52" fmla="*/ 127 w 259"/>
                <a:gd name="T53" fmla="*/ 0 h 374"/>
                <a:gd name="T54" fmla="*/ 142 w 259"/>
                <a:gd name="T55" fmla="*/ 0 h 374"/>
                <a:gd name="T56" fmla="*/ 159 w 259"/>
                <a:gd name="T57" fmla="*/ 1 h 374"/>
                <a:gd name="T58" fmla="*/ 177 w 259"/>
                <a:gd name="T59" fmla="*/ 1 h 374"/>
                <a:gd name="T60" fmla="*/ 194 w 259"/>
                <a:gd name="T61" fmla="*/ 2 h 374"/>
                <a:gd name="T62" fmla="*/ 259 w 259"/>
                <a:gd name="T63" fmla="*/ 17 h 374"/>
                <a:gd name="T64" fmla="*/ 203 w 259"/>
                <a:gd name="T65" fmla="*/ 17 h 374"/>
                <a:gd name="T66" fmla="*/ 203 w 259"/>
                <a:gd name="T67" fmla="*/ 18 h 374"/>
                <a:gd name="T68" fmla="*/ 201 w 259"/>
                <a:gd name="T69" fmla="*/ 19 h 374"/>
                <a:gd name="T70" fmla="*/ 197 w 259"/>
                <a:gd name="T71" fmla="*/ 20 h 374"/>
                <a:gd name="T72" fmla="*/ 190 w 259"/>
                <a:gd name="T73" fmla="*/ 20 h 374"/>
                <a:gd name="T74" fmla="*/ 181 w 259"/>
                <a:gd name="T75" fmla="*/ 21 h 374"/>
                <a:gd name="T76" fmla="*/ 169 w 259"/>
                <a:gd name="T77" fmla="*/ 22 h 374"/>
                <a:gd name="T78" fmla="*/ 156 w 259"/>
                <a:gd name="T79" fmla="*/ 22 h 374"/>
                <a:gd name="T80" fmla="*/ 143 w 259"/>
                <a:gd name="T81" fmla="*/ 23 h 374"/>
                <a:gd name="T82" fmla="*/ 127 w 259"/>
                <a:gd name="T83" fmla="*/ 23 h 374"/>
                <a:gd name="T84" fmla="*/ 120 w 259"/>
                <a:gd name="T85" fmla="*/ 23 h 374"/>
                <a:gd name="T86" fmla="*/ 113 w 259"/>
                <a:gd name="T87" fmla="*/ 23 h 374"/>
                <a:gd name="T88" fmla="*/ 106 w 259"/>
                <a:gd name="T89" fmla="*/ 23 h 374"/>
                <a:gd name="T90" fmla="*/ 98 w 259"/>
                <a:gd name="T91" fmla="*/ 22 h 374"/>
                <a:gd name="T92" fmla="*/ 91 w 259"/>
                <a:gd name="T93" fmla="*/ 22 h 374"/>
                <a:gd name="T94" fmla="*/ 85 w 259"/>
                <a:gd name="T95" fmla="*/ 22 h 374"/>
                <a:gd name="T96" fmla="*/ 80 w 259"/>
                <a:gd name="T97" fmla="*/ 22 h 374"/>
                <a:gd name="T98" fmla="*/ 74 w 259"/>
                <a:gd name="T99" fmla="*/ 21 h 374"/>
                <a:gd name="T100" fmla="*/ 64 w 259"/>
                <a:gd name="T101" fmla="*/ 20 h 374"/>
                <a:gd name="T102" fmla="*/ 58 w 259"/>
                <a:gd name="T103" fmla="*/ 19 h 374"/>
                <a:gd name="T104" fmla="*/ 54 w 259"/>
                <a:gd name="T105" fmla="*/ 19 h 374"/>
                <a:gd name="T106" fmla="*/ 52 w 259"/>
                <a:gd name="T107" fmla="*/ 18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374"/>
                <a:gd name="T164" fmla="*/ 259 w 259"/>
                <a:gd name="T165" fmla="*/ 374 h 3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374">
                  <a:moveTo>
                    <a:pt x="52" y="289"/>
                  </a:moveTo>
                  <a:lnTo>
                    <a:pt x="48" y="98"/>
                  </a:lnTo>
                  <a:lnTo>
                    <a:pt x="38" y="98"/>
                  </a:lnTo>
                  <a:lnTo>
                    <a:pt x="28" y="98"/>
                  </a:lnTo>
                  <a:lnTo>
                    <a:pt x="17" y="97"/>
                  </a:lnTo>
                  <a:lnTo>
                    <a:pt x="7" y="95"/>
                  </a:lnTo>
                  <a:lnTo>
                    <a:pt x="0" y="92"/>
                  </a:lnTo>
                  <a:lnTo>
                    <a:pt x="3" y="87"/>
                  </a:lnTo>
                  <a:lnTo>
                    <a:pt x="7" y="82"/>
                  </a:lnTo>
                  <a:lnTo>
                    <a:pt x="15" y="79"/>
                  </a:lnTo>
                  <a:lnTo>
                    <a:pt x="29" y="74"/>
                  </a:lnTo>
                  <a:lnTo>
                    <a:pt x="39" y="70"/>
                  </a:lnTo>
                  <a:lnTo>
                    <a:pt x="48" y="64"/>
                  </a:lnTo>
                  <a:lnTo>
                    <a:pt x="55" y="59"/>
                  </a:lnTo>
                  <a:lnTo>
                    <a:pt x="62" y="51"/>
                  </a:lnTo>
                  <a:lnTo>
                    <a:pt x="67" y="43"/>
                  </a:lnTo>
                  <a:lnTo>
                    <a:pt x="71" y="36"/>
                  </a:lnTo>
                  <a:lnTo>
                    <a:pt x="74" y="28"/>
                  </a:lnTo>
                  <a:lnTo>
                    <a:pt x="77" y="20"/>
                  </a:lnTo>
                  <a:lnTo>
                    <a:pt x="80" y="13"/>
                  </a:lnTo>
                  <a:lnTo>
                    <a:pt x="81" y="8"/>
                  </a:lnTo>
                  <a:lnTo>
                    <a:pt x="84" y="4"/>
                  </a:lnTo>
                  <a:lnTo>
                    <a:pt x="87" y="0"/>
                  </a:lnTo>
                  <a:lnTo>
                    <a:pt x="93" y="0"/>
                  </a:lnTo>
                  <a:lnTo>
                    <a:pt x="101" y="2"/>
                  </a:lnTo>
                  <a:lnTo>
                    <a:pt x="113" y="4"/>
                  </a:lnTo>
                  <a:lnTo>
                    <a:pt x="127" y="8"/>
                  </a:lnTo>
                  <a:lnTo>
                    <a:pt x="142" y="13"/>
                  </a:lnTo>
                  <a:lnTo>
                    <a:pt x="159" y="20"/>
                  </a:lnTo>
                  <a:lnTo>
                    <a:pt x="177" y="28"/>
                  </a:lnTo>
                  <a:lnTo>
                    <a:pt x="194" y="36"/>
                  </a:lnTo>
                  <a:lnTo>
                    <a:pt x="259" y="273"/>
                  </a:lnTo>
                  <a:lnTo>
                    <a:pt x="203" y="273"/>
                  </a:lnTo>
                  <a:lnTo>
                    <a:pt x="203" y="289"/>
                  </a:lnTo>
                  <a:lnTo>
                    <a:pt x="201" y="305"/>
                  </a:lnTo>
                  <a:lnTo>
                    <a:pt x="197" y="322"/>
                  </a:lnTo>
                  <a:lnTo>
                    <a:pt x="190" y="336"/>
                  </a:lnTo>
                  <a:lnTo>
                    <a:pt x="181" y="348"/>
                  </a:lnTo>
                  <a:lnTo>
                    <a:pt x="169" y="359"/>
                  </a:lnTo>
                  <a:lnTo>
                    <a:pt x="156" y="367"/>
                  </a:lnTo>
                  <a:lnTo>
                    <a:pt x="143" y="372"/>
                  </a:lnTo>
                  <a:lnTo>
                    <a:pt x="127" y="374"/>
                  </a:lnTo>
                  <a:lnTo>
                    <a:pt x="120" y="374"/>
                  </a:lnTo>
                  <a:lnTo>
                    <a:pt x="113" y="372"/>
                  </a:lnTo>
                  <a:lnTo>
                    <a:pt x="106" y="371"/>
                  </a:lnTo>
                  <a:lnTo>
                    <a:pt x="98" y="367"/>
                  </a:lnTo>
                  <a:lnTo>
                    <a:pt x="91" y="362"/>
                  </a:lnTo>
                  <a:lnTo>
                    <a:pt x="85" y="359"/>
                  </a:lnTo>
                  <a:lnTo>
                    <a:pt x="80" y="354"/>
                  </a:lnTo>
                  <a:lnTo>
                    <a:pt x="74" y="348"/>
                  </a:lnTo>
                  <a:lnTo>
                    <a:pt x="64" y="335"/>
                  </a:lnTo>
                  <a:lnTo>
                    <a:pt x="58" y="320"/>
                  </a:lnTo>
                  <a:lnTo>
                    <a:pt x="54" y="305"/>
                  </a:lnTo>
                  <a:lnTo>
                    <a:pt x="52" y="289"/>
                  </a:lnTo>
                  <a:close/>
                </a:path>
              </a:pathLst>
            </a:custGeom>
            <a:solidFill>
              <a:srgbClr val="EA96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3" name="Freeform 307"/>
            <p:cNvSpPr>
              <a:spLocks/>
            </p:cNvSpPr>
            <p:nvPr/>
          </p:nvSpPr>
          <p:spPr bwMode="auto">
            <a:xfrm>
              <a:off x="2346" y="2718"/>
              <a:ext cx="255" cy="185"/>
            </a:xfrm>
            <a:custGeom>
              <a:avLst/>
              <a:gdLst>
                <a:gd name="T0" fmla="*/ 51 w 255"/>
                <a:gd name="T1" fmla="*/ 18 h 369"/>
                <a:gd name="T2" fmla="*/ 46 w 255"/>
                <a:gd name="T3" fmla="*/ 6 h 369"/>
                <a:gd name="T4" fmla="*/ 36 w 255"/>
                <a:gd name="T5" fmla="*/ 6 h 369"/>
                <a:gd name="T6" fmla="*/ 26 w 255"/>
                <a:gd name="T7" fmla="*/ 6 h 369"/>
                <a:gd name="T8" fmla="*/ 16 w 255"/>
                <a:gd name="T9" fmla="*/ 6 h 369"/>
                <a:gd name="T10" fmla="*/ 7 w 255"/>
                <a:gd name="T11" fmla="*/ 6 h 369"/>
                <a:gd name="T12" fmla="*/ 0 w 255"/>
                <a:gd name="T13" fmla="*/ 6 h 369"/>
                <a:gd name="T14" fmla="*/ 3 w 255"/>
                <a:gd name="T15" fmla="*/ 6 h 369"/>
                <a:gd name="T16" fmla="*/ 6 w 255"/>
                <a:gd name="T17" fmla="*/ 6 h 369"/>
                <a:gd name="T18" fmla="*/ 13 w 255"/>
                <a:gd name="T19" fmla="*/ 5 h 369"/>
                <a:gd name="T20" fmla="*/ 26 w 255"/>
                <a:gd name="T21" fmla="*/ 5 h 369"/>
                <a:gd name="T22" fmla="*/ 38 w 255"/>
                <a:gd name="T23" fmla="*/ 5 h 369"/>
                <a:gd name="T24" fmla="*/ 46 w 255"/>
                <a:gd name="T25" fmla="*/ 4 h 369"/>
                <a:gd name="T26" fmla="*/ 54 w 255"/>
                <a:gd name="T27" fmla="*/ 4 h 369"/>
                <a:gd name="T28" fmla="*/ 59 w 255"/>
                <a:gd name="T29" fmla="*/ 4 h 369"/>
                <a:gd name="T30" fmla="*/ 64 w 255"/>
                <a:gd name="T31" fmla="*/ 3 h 369"/>
                <a:gd name="T32" fmla="*/ 68 w 255"/>
                <a:gd name="T33" fmla="*/ 3 h 369"/>
                <a:gd name="T34" fmla="*/ 71 w 255"/>
                <a:gd name="T35" fmla="*/ 2 h 369"/>
                <a:gd name="T36" fmla="*/ 74 w 255"/>
                <a:gd name="T37" fmla="*/ 2 h 369"/>
                <a:gd name="T38" fmla="*/ 77 w 255"/>
                <a:gd name="T39" fmla="*/ 1 h 369"/>
                <a:gd name="T40" fmla="*/ 80 w 255"/>
                <a:gd name="T41" fmla="*/ 1 h 369"/>
                <a:gd name="T42" fmla="*/ 81 w 255"/>
                <a:gd name="T43" fmla="*/ 1 h 369"/>
                <a:gd name="T44" fmla="*/ 84 w 255"/>
                <a:gd name="T45" fmla="*/ 0 h 369"/>
                <a:gd name="T46" fmla="*/ 90 w 255"/>
                <a:gd name="T47" fmla="*/ 0 h 369"/>
                <a:gd name="T48" fmla="*/ 98 w 255"/>
                <a:gd name="T49" fmla="*/ 1 h 369"/>
                <a:gd name="T50" fmla="*/ 110 w 255"/>
                <a:gd name="T51" fmla="*/ 1 h 369"/>
                <a:gd name="T52" fmla="*/ 124 w 255"/>
                <a:gd name="T53" fmla="*/ 1 h 369"/>
                <a:gd name="T54" fmla="*/ 139 w 255"/>
                <a:gd name="T55" fmla="*/ 1 h 369"/>
                <a:gd name="T56" fmla="*/ 155 w 255"/>
                <a:gd name="T57" fmla="*/ 2 h 369"/>
                <a:gd name="T58" fmla="*/ 172 w 255"/>
                <a:gd name="T59" fmla="*/ 2 h 369"/>
                <a:gd name="T60" fmla="*/ 190 w 255"/>
                <a:gd name="T61" fmla="*/ 3 h 369"/>
                <a:gd name="T62" fmla="*/ 255 w 255"/>
                <a:gd name="T63" fmla="*/ 17 h 369"/>
                <a:gd name="T64" fmla="*/ 198 w 255"/>
                <a:gd name="T65" fmla="*/ 17 h 369"/>
                <a:gd name="T66" fmla="*/ 198 w 255"/>
                <a:gd name="T67" fmla="*/ 18 h 369"/>
                <a:gd name="T68" fmla="*/ 197 w 255"/>
                <a:gd name="T69" fmla="*/ 19 h 369"/>
                <a:gd name="T70" fmla="*/ 192 w 255"/>
                <a:gd name="T71" fmla="*/ 20 h 369"/>
                <a:gd name="T72" fmla="*/ 185 w 255"/>
                <a:gd name="T73" fmla="*/ 21 h 369"/>
                <a:gd name="T74" fmla="*/ 177 w 255"/>
                <a:gd name="T75" fmla="*/ 22 h 369"/>
                <a:gd name="T76" fmla="*/ 165 w 255"/>
                <a:gd name="T77" fmla="*/ 23 h 369"/>
                <a:gd name="T78" fmla="*/ 153 w 255"/>
                <a:gd name="T79" fmla="*/ 23 h 369"/>
                <a:gd name="T80" fmla="*/ 139 w 255"/>
                <a:gd name="T81" fmla="*/ 23 h 369"/>
                <a:gd name="T82" fmla="*/ 124 w 255"/>
                <a:gd name="T83" fmla="*/ 24 h 369"/>
                <a:gd name="T84" fmla="*/ 117 w 255"/>
                <a:gd name="T85" fmla="*/ 24 h 369"/>
                <a:gd name="T86" fmla="*/ 110 w 255"/>
                <a:gd name="T87" fmla="*/ 23 h 369"/>
                <a:gd name="T88" fmla="*/ 103 w 255"/>
                <a:gd name="T89" fmla="*/ 23 h 369"/>
                <a:gd name="T90" fmla="*/ 95 w 255"/>
                <a:gd name="T91" fmla="*/ 23 h 369"/>
                <a:gd name="T92" fmla="*/ 90 w 255"/>
                <a:gd name="T93" fmla="*/ 23 h 369"/>
                <a:gd name="T94" fmla="*/ 82 w 255"/>
                <a:gd name="T95" fmla="*/ 23 h 369"/>
                <a:gd name="T96" fmla="*/ 78 w 255"/>
                <a:gd name="T97" fmla="*/ 22 h 369"/>
                <a:gd name="T98" fmla="*/ 72 w 255"/>
                <a:gd name="T99" fmla="*/ 22 h 369"/>
                <a:gd name="T100" fmla="*/ 62 w 255"/>
                <a:gd name="T101" fmla="*/ 21 h 369"/>
                <a:gd name="T102" fmla="*/ 56 w 255"/>
                <a:gd name="T103" fmla="*/ 20 h 369"/>
                <a:gd name="T104" fmla="*/ 52 w 255"/>
                <a:gd name="T105" fmla="*/ 19 h 369"/>
                <a:gd name="T106" fmla="*/ 51 w 255"/>
                <a:gd name="T107" fmla="*/ 18 h 3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369"/>
                <a:gd name="T164" fmla="*/ 255 w 255"/>
                <a:gd name="T165" fmla="*/ 369 h 3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369">
                  <a:moveTo>
                    <a:pt x="51" y="285"/>
                  </a:moveTo>
                  <a:lnTo>
                    <a:pt x="46" y="96"/>
                  </a:lnTo>
                  <a:lnTo>
                    <a:pt x="36" y="95"/>
                  </a:lnTo>
                  <a:lnTo>
                    <a:pt x="26" y="95"/>
                  </a:lnTo>
                  <a:lnTo>
                    <a:pt x="16" y="93"/>
                  </a:lnTo>
                  <a:lnTo>
                    <a:pt x="7" y="91"/>
                  </a:lnTo>
                  <a:lnTo>
                    <a:pt x="0" y="90"/>
                  </a:lnTo>
                  <a:lnTo>
                    <a:pt x="3" y="85"/>
                  </a:lnTo>
                  <a:lnTo>
                    <a:pt x="6" y="82"/>
                  </a:lnTo>
                  <a:lnTo>
                    <a:pt x="13" y="78"/>
                  </a:lnTo>
                  <a:lnTo>
                    <a:pt x="26" y="73"/>
                  </a:lnTo>
                  <a:lnTo>
                    <a:pt x="38" y="68"/>
                  </a:lnTo>
                  <a:lnTo>
                    <a:pt x="46" y="64"/>
                  </a:lnTo>
                  <a:lnTo>
                    <a:pt x="54" y="57"/>
                  </a:lnTo>
                  <a:lnTo>
                    <a:pt x="59" y="51"/>
                  </a:lnTo>
                  <a:lnTo>
                    <a:pt x="64" y="42"/>
                  </a:lnTo>
                  <a:lnTo>
                    <a:pt x="68" y="34"/>
                  </a:lnTo>
                  <a:lnTo>
                    <a:pt x="71" y="28"/>
                  </a:lnTo>
                  <a:lnTo>
                    <a:pt x="74" y="20"/>
                  </a:lnTo>
                  <a:lnTo>
                    <a:pt x="77" y="13"/>
                  </a:lnTo>
                  <a:lnTo>
                    <a:pt x="80" y="8"/>
                  </a:lnTo>
                  <a:lnTo>
                    <a:pt x="81" y="3"/>
                  </a:lnTo>
                  <a:lnTo>
                    <a:pt x="84" y="0"/>
                  </a:lnTo>
                  <a:lnTo>
                    <a:pt x="90" y="0"/>
                  </a:lnTo>
                  <a:lnTo>
                    <a:pt x="98" y="2"/>
                  </a:lnTo>
                  <a:lnTo>
                    <a:pt x="110" y="3"/>
                  </a:lnTo>
                  <a:lnTo>
                    <a:pt x="124" y="8"/>
                  </a:lnTo>
                  <a:lnTo>
                    <a:pt x="139" y="13"/>
                  </a:lnTo>
                  <a:lnTo>
                    <a:pt x="155" y="20"/>
                  </a:lnTo>
                  <a:lnTo>
                    <a:pt x="172" y="28"/>
                  </a:lnTo>
                  <a:lnTo>
                    <a:pt x="190" y="36"/>
                  </a:lnTo>
                  <a:lnTo>
                    <a:pt x="255" y="269"/>
                  </a:lnTo>
                  <a:lnTo>
                    <a:pt x="198" y="269"/>
                  </a:lnTo>
                  <a:lnTo>
                    <a:pt x="198" y="285"/>
                  </a:lnTo>
                  <a:lnTo>
                    <a:pt x="197" y="302"/>
                  </a:lnTo>
                  <a:lnTo>
                    <a:pt x="192" y="318"/>
                  </a:lnTo>
                  <a:lnTo>
                    <a:pt x="185" y="331"/>
                  </a:lnTo>
                  <a:lnTo>
                    <a:pt x="177" y="344"/>
                  </a:lnTo>
                  <a:lnTo>
                    <a:pt x="165" y="354"/>
                  </a:lnTo>
                  <a:lnTo>
                    <a:pt x="153" y="362"/>
                  </a:lnTo>
                  <a:lnTo>
                    <a:pt x="139" y="367"/>
                  </a:lnTo>
                  <a:lnTo>
                    <a:pt x="124" y="369"/>
                  </a:lnTo>
                  <a:lnTo>
                    <a:pt x="117" y="369"/>
                  </a:lnTo>
                  <a:lnTo>
                    <a:pt x="110" y="367"/>
                  </a:lnTo>
                  <a:lnTo>
                    <a:pt x="103" y="365"/>
                  </a:lnTo>
                  <a:lnTo>
                    <a:pt x="95" y="362"/>
                  </a:lnTo>
                  <a:lnTo>
                    <a:pt x="90" y="359"/>
                  </a:lnTo>
                  <a:lnTo>
                    <a:pt x="82" y="354"/>
                  </a:lnTo>
                  <a:lnTo>
                    <a:pt x="78" y="349"/>
                  </a:lnTo>
                  <a:lnTo>
                    <a:pt x="72" y="344"/>
                  </a:lnTo>
                  <a:lnTo>
                    <a:pt x="62" y="331"/>
                  </a:lnTo>
                  <a:lnTo>
                    <a:pt x="56" y="316"/>
                  </a:lnTo>
                  <a:lnTo>
                    <a:pt x="52" y="302"/>
                  </a:lnTo>
                  <a:lnTo>
                    <a:pt x="51" y="285"/>
                  </a:lnTo>
                  <a:close/>
                </a:path>
              </a:pathLst>
            </a:custGeom>
            <a:solidFill>
              <a:srgbClr val="EFA3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4" name="Freeform 308"/>
            <p:cNvSpPr>
              <a:spLocks/>
            </p:cNvSpPr>
            <p:nvPr/>
          </p:nvSpPr>
          <p:spPr bwMode="auto">
            <a:xfrm>
              <a:off x="2298" y="2956"/>
              <a:ext cx="272" cy="333"/>
            </a:xfrm>
            <a:custGeom>
              <a:avLst/>
              <a:gdLst>
                <a:gd name="T0" fmla="*/ 41 w 272"/>
                <a:gd name="T1" fmla="*/ 2 h 667"/>
                <a:gd name="T2" fmla="*/ 51 w 272"/>
                <a:gd name="T3" fmla="*/ 2 h 667"/>
                <a:gd name="T4" fmla="*/ 61 w 272"/>
                <a:gd name="T5" fmla="*/ 1 h 667"/>
                <a:gd name="T6" fmla="*/ 73 w 272"/>
                <a:gd name="T7" fmla="*/ 1 h 667"/>
                <a:gd name="T8" fmla="*/ 84 w 272"/>
                <a:gd name="T9" fmla="*/ 0 h 667"/>
                <a:gd name="T10" fmla="*/ 97 w 272"/>
                <a:gd name="T11" fmla="*/ 0 h 667"/>
                <a:gd name="T12" fmla="*/ 110 w 272"/>
                <a:gd name="T13" fmla="*/ 0 h 667"/>
                <a:gd name="T14" fmla="*/ 123 w 272"/>
                <a:gd name="T15" fmla="*/ 0 h 667"/>
                <a:gd name="T16" fmla="*/ 136 w 272"/>
                <a:gd name="T17" fmla="*/ 0 h 667"/>
                <a:gd name="T18" fmla="*/ 149 w 272"/>
                <a:gd name="T19" fmla="*/ 0 h 667"/>
                <a:gd name="T20" fmla="*/ 162 w 272"/>
                <a:gd name="T21" fmla="*/ 0 h 667"/>
                <a:gd name="T22" fmla="*/ 175 w 272"/>
                <a:gd name="T23" fmla="*/ 0 h 667"/>
                <a:gd name="T24" fmla="*/ 188 w 272"/>
                <a:gd name="T25" fmla="*/ 0 h 667"/>
                <a:gd name="T26" fmla="*/ 200 w 272"/>
                <a:gd name="T27" fmla="*/ 1 h 667"/>
                <a:gd name="T28" fmla="*/ 212 w 272"/>
                <a:gd name="T29" fmla="*/ 1 h 667"/>
                <a:gd name="T30" fmla="*/ 222 w 272"/>
                <a:gd name="T31" fmla="*/ 2 h 667"/>
                <a:gd name="T32" fmla="*/ 232 w 272"/>
                <a:gd name="T33" fmla="*/ 2 h 667"/>
                <a:gd name="T34" fmla="*/ 249 w 272"/>
                <a:gd name="T35" fmla="*/ 4 h 667"/>
                <a:gd name="T36" fmla="*/ 262 w 272"/>
                <a:gd name="T37" fmla="*/ 5 h 667"/>
                <a:gd name="T38" fmla="*/ 269 w 272"/>
                <a:gd name="T39" fmla="*/ 7 h 667"/>
                <a:gd name="T40" fmla="*/ 272 w 272"/>
                <a:gd name="T41" fmla="*/ 9 h 667"/>
                <a:gd name="T42" fmla="*/ 272 w 272"/>
                <a:gd name="T43" fmla="*/ 13 h 667"/>
                <a:gd name="T44" fmla="*/ 272 w 272"/>
                <a:gd name="T45" fmla="*/ 22 h 667"/>
                <a:gd name="T46" fmla="*/ 271 w 272"/>
                <a:gd name="T47" fmla="*/ 33 h 667"/>
                <a:gd name="T48" fmla="*/ 271 w 272"/>
                <a:gd name="T49" fmla="*/ 41 h 667"/>
                <a:gd name="T50" fmla="*/ 0 w 272"/>
                <a:gd name="T51" fmla="*/ 30 h 667"/>
                <a:gd name="T52" fmla="*/ 0 w 272"/>
                <a:gd name="T53" fmla="*/ 9 h 667"/>
                <a:gd name="T54" fmla="*/ 3 w 272"/>
                <a:gd name="T55" fmla="*/ 7 h 667"/>
                <a:gd name="T56" fmla="*/ 10 w 272"/>
                <a:gd name="T57" fmla="*/ 5 h 667"/>
                <a:gd name="T58" fmla="*/ 23 w 272"/>
                <a:gd name="T59" fmla="*/ 4 h 667"/>
                <a:gd name="T60" fmla="*/ 41 w 272"/>
                <a:gd name="T61" fmla="*/ 2 h 6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2"/>
                <a:gd name="T94" fmla="*/ 0 h 667"/>
                <a:gd name="T95" fmla="*/ 272 w 272"/>
                <a:gd name="T96" fmla="*/ 667 h 6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2" h="667">
                  <a:moveTo>
                    <a:pt x="41" y="45"/>
                  </a:moveTo>
                  <a:lnTo>
                    <a:pt x="51" y="35"/>
                  </a:lnTo>
                  <a:lnTo>
                    <a:pt x="61" y="26"/>
                  </a:lnTo>
                  <a:lnTo>
                    <a:pt x="73" y="18"/>
                  </a:lnTo>
                  <a:lnTo>
                    <a:pt x="84" y="11"/>
                  </a:lnTo>
                  <a:lnTo>
                    <a:pt x="97" y="6"/>
                  </a:lnTo>
                  <a:lnTo>
                    <a:pt x="110" y="3"/>
                  </a:lnTo>
                  <a:lnTo>
                    <a:pt x="123" y="0"/>
                  </a:lnTo>
                  <a:lnTo>
                    <a:pt x="136" y="0"/>
                  </a:lnTo>
                  <a:lnTo>
                    <a:pt x="149" y="0"/>
                  </a:lnTo>
                  <a:lnTo>
                    <a:pt x="162" y="3"/>
                  </a:lnTo>
                  <a:lnTo>
                    <a:pt x="175" y="6"/>
                  </a:lnTo>
                  <a:lnTo>
                    <a:pt x="188" y="11"/>
                  </a:lnTo>
                  <a:lnTo>
                    <a:pt x="200" y="18"/>
                  </a:lnTo>
                  <a:lnTo>
                    <a:pt x="212" y="26"/>
                  </a:lnTo>
                  <a:lnTo>
                    <a:pt x="222" y="35"/>
                  </a:lnTo>
                  <a:lnTo>
                    <a:pt x="232" y="45"/>
                  </a:lnTo>
                  <a:lnTo>
                    <a:pt x="249" y="68"/>
                  </a:lnTo>
                  <a:lnTo>
                    <a:pt x="262" y="94"/>
                  </a:lnTo>
                  <a:lnTo>
                    <a:pt x="269" y="124"/>
                  </a:lnTo>
                  <a:lnTo>
                    <a:pt x="272" y="153"/>
                  </a:lnTo>
                  <a:lnTo>
                    <a:pt x="272" y="216"/>
                  </a:lnTo>
                  <a:lnTo>
                    <a:pt x="272" y="367"/>
                  </a:lnTo>
                  <a:lnTo>
                    <a:pt x="271" y="538"/>
                  </a:lnTo>
                  <a:lnTo>
                    <a:pt x="271" y="667"/>
                  </a:lnTo>
                  <a:lnTo>
                    <a:pt x="0" y="494"/>
                  </a:lnTo>
                  <a:lnTo>
                    <a:pt x="0" y="153"/>
                  </a:lnTo>
                  <a:lnTo>
                    <a:pt x="3" y="124"/>
                  </a:lnTo>
                  <a:lnTo>
                    <a:pt x="10" y="94"/>
                  </a:lnTo>
                  <a:lnTo>
                    <a:pt x="23" y="68"/>
                  </a:lnTo>
                  <a:lnTo>
                    <a:pt x="41" y="45"/>
                  </a:lnTo>
                  <a:close/>
                </a:path>
              </a:pathLst>
            </a:custGeom>
            <a:solidFill>
              <a:srgbClr val="164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5" name="Freeform 309"/>
            <p:cNvSpPr>
              <a:spLocks/>
            </p:cNvSpPr>
            <p:nvPr/>
          </p:nvSpPr>
          <p:spPr bwMode="auto">
            <a:xfrm>
              <a:off x="2300" y="2957"/>
              <a:ext cx="269" cy="330"/>
            </a:xfrm>
            <a:custGeom>
              <a:avLst/>
              <a:gdLst>
                <a:gd name="T0" fmla="*/ 39 w 269"/>
                <a:gd name="T1" fmla="*/ 2 h 661"/>
                <a:gd name="T2" fmla="*/ 49 w 269"/>
                <a:gd name="T3" fmla="*/ 2 h 661"/>
                <a:gd name="T4" fmla="*/ 59 w 269"/>
                <a:gd name="T5" fmla="*/ 1 h 661"/>
                <a:gd name="T6" fmla="*/ 71 w 269"/>
                <a:gd name="T7" fmla="*/ 1 h 661"/>
                <a:gd name="T8" fmla="*/ 82 w 269"/>
                <a:gd name="T9" fmla="*/ 0 h 661"/>
                <a:gd name="T10" fmla="*/ 95 w 269"/>
                <a:gd name="T11" fmla="*/ 0 h 661"/>
                <a:gd name="T12" fmla="*/ 108 w 269"/>
                <a:gd name="T13" fmla="*/ 0 h 661"/>
                <a:gd name="T14" fmla="*/ 121 w 269"/>
                <a:gd name="T15" fmla="*/ 0 h 661"/>
                <a:gd name="T16" fmla="*/ 134 w 269"/>
                <a:gd name="T17" fmla="*/ 0 h 661"/>
                <a:gd name="T18" fmla="*/ 147 w 269"/>
                <a:gd name="T19" fmla="*/ 0 h 661"/>
                <a:gd name="T20" fmla="*/ 160 w 269"/>
                <a:gd name="T21" fmla="*/ 0 h 661"/>
                <a:gd name="T22" fmla="*/ 173 w 269"/>
                <a:gd name="T23" fmla="*/ 0 h 661"/>
                <a:gd name="T24" fmla="*/ 186 w 269"/>
                <a:gd name="T25" fmla="*/ 0 h 661"/>
                <a:gd name="T26" fmla="*/ 198 w 269"/>
                <a:gd name="T27" fmla="*/ 1 h 661"/>
                <a:gd name="T28" fmla="*/ 210 w 269"/>
                <a:gd name="T29" fmla="*/ 1 h 661"/>
                <a:gd name="T30" fmla="*/ 220 w 269"/>
                <a:gd name="T31" fmla="*/ 2 h 661"/>
                <a:gd name="T32" fmla="*/ 230 w 269"/>
                <a:gd name="T33" fmla="*/ 2 h 661"/>
                <a:gd name="T34" fmla="*/ 246 w 269"/>
                <a:gd name="T35" fmla="*/ 4 h 661"/>
                <a:gd name="T36" fmla="*/ 259 w 269"/>
                <a:gd name="T37" fmla="*/ 5 h 661"/>
                <a:gd name="T38" fmla="*/ 266 w 269"/>
                <a:gd name="T39" fmla="*/ 7 h 661"/>
                <a:gd name="T40" fmla="*/ 269 w 269"/>
                <a:gd name="T41" fmla="*/ 9 h 661"/>
                <a:gd name="T42" fmla="*/ 269 w 269"/>
                <a:gd name="T43" fmla="*/ 13 h 661"/>
                <a:gd name="T44" fmla="*/ 269 w 269"/>
                <a:gd name="T45" fmla="*/ 22 h 661"/>
                <a:gd name="T46" fmla="*/ 267 w 269"/>
                <a:gd name="T47" fmla="*/ 33 h 661"/>
                <a:gd name="T48" fmla="*/ 267 w 269"/>
                <a:gd name="T49" fmla="*/ 41 h 661"/>
                <a:gd name="T50" fmla="*/ 0 w 269"/>
                <a:gd name="T51" fmla="*/ 30 h 661"/>
                <a:gd name="T52" fmla="*/ 0 w 269"/>
                <a:gd name="T53" fmla="*/ 9 h 661"/>
                <a:gd name="T54" fmla="*/ 3 w 269"/>
                <a:gd name="T55" fmla="*/ 7 h 661"/>
                <a:gd name="T56" fmla="*/ 10 w 269"/>
                <a:gd name="T57" fmla="*/ 5 h 661"/>
                <a:gd name="T58" fmla="*/ 21 w 269"/>
                <a:gd name="T59" fmla="*/ 4 h 661"/>
                <a:gd name="T60" fmla="*/ 39 w 269"/>
                <a:gd name="T61" fmla="*/ 2 h 6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
                <a:gd name="T94" fmla="*/ 0 h 661"/>
                <a:gd name="T95" fmla="*/ 269 w 269"/>
                <a:gd name="T96" fmla="*/ 661 h 6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 h="661">
                  <a:moveTo>
                    <a:pt x="39" y="44"/>
                  </a:moveTo>
                  <a:lnTo>
                    <a:pt x="49" y="34"/>
                  </a:lnTo>
                  <a:lnTo>
                    <a:pt x="59" y="26"/>
                  </a:lnTo>
                  <a:lnTo>
                    <a:pt x="71" y="18"/>
                  </a:lnTo>
                  <a:lnTo>
                    <a:pt x="82" y="12"/>
                  </a:lnTo>
                  <a:lnTo>
                    <a:pt x="95" y="7"/>
                  </a:lnTo>
                  <a:lnTo>
                    <a:pt x="108" y="3"/>
                  </a:lnTo>
                  <a:lnTo>
                    <a:pt x="121" y="0"/>
                  </a:lnTo>
                  <a:lnTo>
                    <a:pt x="134" y="0"/>
                  </a:lnTo>
                  <a:lnTo>
                    <a:pt x="147" y="0"/>
                  </a:lnTo>
                  <a:lnTo>
                    <a:pt x="160" y="3"/>
                  </a:lnTo>
                  <a:lnTo>
                    <a:pt x="173" y="7"/>
                  </a:lnTo>
                  <a:lnTo>
                    <a:pt x="186" y="12"/>
                  </a:lnTo>
                  <a:lnTo>
                    <a:pt x="198" y="18"/>
                  </a:lnTo>
                  <a:lnTo>
                    <a:pt x="210" y="26"/>
                  </a:lnTo>
                  <a:lnTo>
                    <a:pt x="220" y="34"/>
                  </a:lnTo>
                  <a:lnTo>
                    <a:pt x="230" y="44"/>
                  </a:lnTo>
                  <a:lnTo>
                    <a:pt x="246" y="67"/>
                  </a:lnTo>
                  <a:lnTo>
                    <a:pt x="259" y="93"/>
                  </a:lnTo>
                  <a:lnTo>
                    <a:pt x="266" y="123"/>
                  </a:lnTo>
                  <a:lnTo>
                    <a:pt x="269" y="152"/>
                  </a:lnTo>
                  <a:lnTo>
                    <a:pt x="269" y="215"/>
                  </a:lnTo>
                  <a:lnTo>
                    <a:pt x="269" y="364"/>
                  </a:lnTo>
                  <a:lnTo>
                    <a:pt x="267" y="534"/>
                  </a:lnTo>
                  <a:lnTo>
                    <a:pt x="267" y="661"/>
                  </a:lnTo>
                  <a:lnTo>
                    <a:pt x="0" y="489"/>
                  </a:lnTo>
                  <a:lnTo>
                    <a:pt x="0" y="152"/>
                  </a:lnTo>
                  <a:lnTo>
                    <a:pt x="3" y="123"/>
                  </a:lnTo>
                  <a:lnTo>
                    <a:pt x="10" y="93"/>
                  </a:lnTo>
                  <a:lnTo>
                    <a:pt x="21" y="67"/>
                  </a:lnTo>
                  <a:lnTo>
                    <a:pt x="39" y="44"/>
                  </a:lnTo>
                  <a:close/>
                </a:path>
              </a:pathLst>
            </a:custGeom>
            <a:solidFill>
              <a:srgbClr val="1E4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6" name="Freeform 310"/>
            <p:cNvSpPr>
              <a:spLocks/>
            </p:cNvSpPr>
            <p:nvPr/>
          </p:nvSpPr>
          <p:spPr bwMode="auto">
            <a:xfrm>
              <a:off x="2300" y="2957"/>
              <a:ext cx="267" cy="328"/>
            </a:xfrm>
            <a:custGeom>
              <a:avLst/>
              <a:gdLst>
                <a:gd name="T0" fmla="*/ 39 w 267"/>
                <a:gd name="T1" fmla="*/ 3 h 655"/>
                <a:gd name="T2" fmla="*/ 49 w 267"/>
                <a:gd name="T3" fmla="*/ 3 h 655"/>
                <a:gd name="T4" fmla="*/ 59 w 267"/>
                <a:gd name="T5" fmla="*/ 2 h 655"/>
                <a:gd name="T6" fmla="*/ 71 w 267"/>
                <a:gd name="T7" fmla="*/ 2 h 655"/>
                <a:gd name="T8" fmla="*/ 82 w 267"/>
                <a:gd name="T9" fmla="*/ 1 h 655"/>
                <a:gd name="T10" fmla="*/ 95 w 267"/>
                <a:gd name="T11" fmla="*/ 1 h 655"/>
                <a:gd name="T12" fmla="*/ 108 w 267"/>
                <a:gd name="T13" fmla="*/ 1 h 655"/>
                <a:gd name="T14" fmla="*/ 121 w 267"/>
                <a:gd name="T15" fmla="*/ 0 h 655"/>
                <a:gd name="T16" fmla="*/ 134 w 267"/>
                <a:gd name="T17" fmla="*/ 0 h 655"/>
                <a:gd name="T18" fmla="*/ 147 w 267"/>
                <a:gd name="T19" fmla="*/ 0 h 655"/>
                <a:gd name="T20" fmla="*/ 160 w 267"/>
                <a:gd name="T21" fmla="*/ 1 h 655"/>
                <a:gd name="T22" fmla="*/ 172 w 267"/>
                <a:gd name="T23" fmla="*/ 1 h 655"/>
                <a:gd name="T24" fmla="*/ 185 w 267"/>
                <a:gd name="T25" fmla="*/ 1 h 655"/>
                <a:gd name="T26" fmla="*/ 196 w 267"/>
                <a:gd name="T27" fmla="*/ 2 h 655"/>
                <a:gd name="T28" fmla="*/ 208 w 267"/>
                <a:gd name="T29" fmla="*/ 2 h 655"/>
                <a:gd name="T30" fmla="*/ 218 w 267"/>
                <a:gd name="T31" fmla="*/ 3 h 655"/>
                <a:gd name="T32" fmla="*/ 228 w 267"/>
                <a:gd name="T33" fmla="*/ 3 h 655"/>
                <a:gd name="T34" fmla="*/ 244 w 267"/>
                <a:gd name="T35" fmla="*/ 5 h 655"/>
                <a:gd name="T36" fmla="*/ 257 w 267"/>
                <a:gd name="T37" fmla="*/ 6 h 655"/>
                <a:gd name="T38" fmla="*/ 265 w 267"/>
                <a:gd name="T39" fmla="*/ 8 h 655"/>
                <a:gd name="T40" fmla="*/ 267 w 267"/>
                <a:gd name="T41" fmla="*/ 10 h 655"/>
                <a:gd name="T42" fmla="*/ 267 w 267"/>
                <a:gd name="T43" fmla="*/ 14 h 655"/>
                <a:gd name="T44" fmla="*/ 267 w 267"/>
                <a:gd name="T45" fmla="*/ 23 h 655"/>
                <a:gd name="T46" fmla="*/ 266 w 267"/>
                <a:gd name="T47" fmla="*/ 33 h 655"/>
                <a:gd name="T48" fmla="*/ 266 w 267"/>
                <a:gd name="T49" fmla="*/ 41 h 655"/>
                <a:gd name="T50" fmla="*/ 0 w 267"/>
                <a:gd name="T51" fmla="*/ 31 h 655"/>
                <a:gd name="T52" fmla="*/ 0 w 267"/>
                <a:gd name="T53" fmla="*/ 10 h 655"/>
                <a:gd name="T54" fmla="*/ 3 w 267"/>
                <a:gd name="T55" fmla="*/ 8 h 655"/>
                <a:gd name="T56" fmla="*/ 10 w 267"/>
                <a:gd name="T57" fmla="*/ 6 h 655"/>
                <a:gd name="T58" fmla="*/ 23 w 267"/>
                <a:gd name="T59" fmla="*/ 5 h 655"/>
                <a:gd name="T60" fmla="*/ 39 w 267"/>
                <a:gd name="T61" fmla="*/ 3 h 6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655"/>
                <a:gd name="T95" fmla="*/ 267 w 267"/>
                <a:gd name="T96" fmla="*/ 655 h 6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655">
                  <a:moveTo>
                    <a:pt x="39" y="44"/>
                  </a:moveTo>
                  <a:lnTo>
                    <a:pt x="49" y="34"/>
                  </a:lnTo>
                  <a:lnTo>
                    <a:pt x="59" y="26"/>
                  </a:lnTo>
                  <a:lnTo>
                    <a:pt x="71" y="18"/>
                  </a:lnTo>
                  <a:lnTo>
                    <a:pt x="82" y="11"/>
                  </a:lnTo>
                  <a:lnTo>
                    <a:pt x="95" y="6"/>
                  </a:lnTo>
                  <a:lnTo>
                    <a:pt x="108" y="3"/>
                  </a:lnTo>
                  <a:lnTo>
                    <a:pt x="121" y="0"/>
                  </a:lnTo>
                  <a:lnTo>
                    <a:pt x="134" y="0"/>
                  </a:lnTo>
                  <a:lnTo>
                    <a:pt x="147" y="0"/>
                  </a:lnTo>
                  <a:lnTo>
                    <a:pt x="160" y="3"/>
                  </a:lnTo>
                  <a:lnTo>
                    <a:pt x="172" y="6"/>
                  </a:lnTo>
                  <a:lnTo>
                    <a:pt x="185" y="11"/>
                  </a:lnTo>
                  <a:lnTo>
                    <a:pt x="196" y="18"/>
                  </a:lnTo>
                  <a:lnTo>
                    <a:pt x="208" y="26"/>
                  </a:lnTo>
                  <a:lnTo>
                    <a:pt x="218" y="34"/>
                  </a:lnTo>
                  <a:lnTo>
                    <a:pt x="228" y="44"/>
                  </a:lnTo>
                  <a:lnTo>
                    <a:pt x="244" y="67"/>
                  </a:lnTo>
                  <a:lnTo>
                    <a:pt x="257" y="93"/>
                  </a:lnTo>
                  <a:lnTo>
                    <a:pt x="265" y="121"/>
                  </a:lnTo>
                  <a:lnTo>
                    <a:pt x="267" y="150"/>
                  </a:lnTo>
                  <a:lnTo>
                    <a:pt x="267" y="213"/>
                  </a:lnTo>
                  <a:lnTo>
                    <a:pt x="267" y="360"/>
                  </a:lnTo>
                  <a:lnTo>
                    <a:pt x="266" y="528"/>
                  </a:lnTo>
                  <a:lnTo>
                    <a:pt x="266" y="655"/>
                  </a:lnTo>
                  <a:lnTo>
                    <a:pt x="0" y="484"/>
                  </a:lnTo>
                  <a:lnTo>
                    <a:pt x="0" y="150"/>
                  </a:lnTo>
                  <a:lnTo>
                    <a:pt x="3" y="121"/>
                  </a:lnTo>
                  <a:lnTo>
                    <a:pt x="10" y="93"/>
                  </a:lnTo>
                  <a:lnTo>
                    <a:pt x="23" y="67"/>
                  </a:lnTo>
                  <a:lnTo>
                    <a:pt x="39" y="44"/>
                  </a:lnTo>
                  <a:close/>
                </a:path>
              </a:pathLst>
            </a:custGeom>
            <a:solidFill>
              <a:srgbClr val="235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7" name="Freeform 311"/>
            <p:cNvSpPr>
              <a:spLocks/>
            </p:cNvSpPr>
            <p:nvPr/>
          </p:nvSpPr>
          <p:spPr bwMode="auto">
            <a:xfrm>
              <a:off x="2301" y="2958"/>
              <a:ext cx="265" cy="325"/>
            </a:xfrm>
            <a:custGeom>
              <a:avLst/>
              <a:gdLst>
                <a:gd name="T0" fmla="*/ 39 w 265"/>
                <a:gd name="T1" fmla="*/ 3 h 650"/>
                <a:gd name="T2" fmla="*/ 49 w 265"/>
                <a:gd name="T3" fmla="*/ 3 h 650"/>
                <a:gd name="T4" fmla="*/ 59 w 265"/>
                <a:gd name="T5" fmla="*/ 2 h 650"/>
                <a:gd name="T6" fmla="*/ 70 w 265"/>
                <a:gd name="T7" fmla="*/ 2 h 650"/>
                <a:gd name="T8" fmla="*/ 81 w 265"/>
                <a:gd name="T9" fmla="*/ 1 h 650"/>
                <a:gd name="T10" fmla="*/ 94 w 265"/>
                <a:gd name="T11" fmla="*/ 1 h 650"/>
                <a:gd name="T12" fmla="*/ 106 w 265"/>
                <a:gd name="T13" fmla="*/ 1 h 650"/>
                <a:gd name="T14" fmla="*/ 119 w 265"/>
                <a:gd name="T15" fmla="*/ 0 h 650"/>
                <a:gd name="T16" fmla="*/ 132 w 265"/>
                <a:gd name="T17" fmla="*/ 0 h 650"/>
                <a:gd name="T18" fmla="*/ 145 w 265"/>
                <a:gd name="T19" fmla="*/ 0 h 650"/>
                <a:gd name="T20" fmla="*/ 158 w 265"/>
                <a:gd name="T21" fmla="*/ 1 h 650"/>
                <a:gd name="T22" fmla="*/ 171 w 265"/>
                <a:gd name="T23" fmla="*/ 1 h 650"/>
                <a:gd name="T24" fmla="*/ 184 w 265"/>
                <a:gd name="T25" fmla="*/ 1 h 650"/>
                <a:gd name="T26" fmla="*/ 195 w 265"/>
                <a:gd name="T27" fmla="*/ 2 h 650"/>
                <a:gd name="T28" fmla="*/ 206 w 265"/>
                <a:gd name="T29" fmla="*/ 2 h 650"/>
                <a:gd name="T30" fmla="*/ 216 w 265"/>
                <a:gd name="T31" fmla="*/ 3 h 650"/>
                <a:gd name="T32" fmla="*/ 226 w 265"/>
                <a:gd name="T33" fmla="*/ 3 h 650"/>
                <a:gd name="T34" fmla="*/ 242 w 265"/>
                <a:gd name="T35" fmla="*/ 5 h 650"/>
                <a:gd name="T36" fmla="*/ 255 w 265"/>
                <a:gd name="T37" fmla="*/ 6 h 650"/>
                <a:gd name="T38" fmla="*/ 262 w 265"/>
                <a:gd name="T39" fmla="*/ 8 h 650"/>
                <a:gd name="T40" fmla="*/ 265 w 265"/>
                <a:gd name="T41" fmla="*/ 10 h 650"/>
                <a:gd name="T42" fmla="*/ 265 w 265"/>
                <a:gd name="T43" fmla="*/ 14 h 650"/>
                <a:gd name="T44" fmla="*/ 265 w 265"/>
                <a:gd name="T45" fmla="*/ 23 h 650"/>
                <a:gd name="T46" fmla="*/ 264 w 265"/>
                <a:gd name="T47" fmla="*/ 33 h 650"/>
                <a:gd name="T48" fmla="*/ 264 w 265"/>
                <a:gd name="T49" fmla="*/ 41 h 650"/>
                <a:gd name="T50" fmla="*/ 0 w 265"/>
                <a:gd name="T51" fmla="*/ 30 h 650"/>
                <a:gd name="T52" fmla="*/ 0 w 265"/>
                <a:gd name="T53" fmla="*/ 10 h 650"/>
                <a:gd name="T54" fmla="*/ 3 w 265"/>
                <a:gd name="T55" fmla="*/ 8 h 650"/>
                <a:gd name="T56" fmla="*/ 10 w 265"/>
                <a:gd name="T57" fmla="*/ 6 h 650"/>
                <a:gd name="T58" fmla="*/ 23 w 265"/>
                <a:gd name="T59" fmla="*/ 5 h 650"/>
                <a:gd name="T60" fmla="*/ 39 w 265"/>
                <a:gd name="T61" fmla="*/ 3 h 6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5"/>
                <a:gd name="T94" fmla="*/ 0 h 650"/>
                <a:gd name="T95" fmla="*/ 265 w 265"/>
                <a:gd name="T96" fmla="*/ 650 h 6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5" h="650">
                  <a:moveTo>
                    <a:pt x="39" y="44"/>
                  </a:moveTo>
                  <a:lnTo>
                    <a:pt x="49" y="35"/>
                  </a:lnTo>
                  <a:lnTo>
                    <a:pt x="59" y="25"/>
                  </a:lnTo>
                  <a:lnTo>
                    <a:pt x="70" y="18"/>
                  </a:lnTo>
                  <a:lnTo>
                    <a:pt x="81" y="12"/>
                  </a:lnTo>
                  <a:lnTo>
                    <a:pt x="94" y="7"/>
                  </a:lnTo>
                  <a:lnTo>
                    <a:pt x="106" y="4"/>
                  </a:lnTo>
                  <a:lnTo>
                    <a:pt x="119" y="0"/>
                  </a:lnTo>
                  <a:lnTo>
                    <a:pt x="132" y="0"/>
                  </a:lnTo>
                  <a:lnTo>
                    <a:pt x="145" y="0"/>
                  </a:lnTo>
                  <a:lnTo>
                    <a:pt x="158" y="4"/>
                  </a:lnTo>
                  <a:lnTo>
                    <a:pt x="171" y="7"/>
                  </a:lnTo>
                  <a:lnTo>
                    <a:pt x="184" y="12"/>
                  </a:lnTo>
                  <a:lnTo>
                    <a:pt x="195" y="18"/>
                  </a:lnTo>
                  <a:lnTo>
                    <a:pt x="206" y="25"/>
                  </a:lnTo>
                  <a:lnTo>
                    <a:pt x="216" y="35"/>
                  </a:lnTo>
                  <a:lnTo>
                    <a:pt x="226" y="44"/>
                  </a:lnTo>
                  <a:lnTo>
                    <a:pt x="242" y="67"/>
                  </a:lnTo>
                  <a:lnTo>
                    <a:pt x="255" y="92"/>
                  </a:lnTo>
                  <a:lnTo>
                    <a:pt x="262" y="120"/>
                  </a:lnTo>
                  <a:lnTo>
                    <a:pt x="265" y="149"/>
                  </a:lnTo>
                  <a:lnTo>
                    <a:pt x="265" y="211"/>
                  </a:lnTo>
                  <a:lnTo>
                    <a:pt x="265" y="358"/>
                  </a:lnTo>
                  <a:lnTo>
                    <a:pt x="264" y="524"/>
                  </a:lnTo>
                  <a:lnTo>
                    <a:pt x="264" y="650"/>
                  </a:lnTo>
                  <a:lnTo>
                    <a:pt x="0" y="482"/>
                  </a:lnTo>
                  <a:lnTo>
                    <a:pt x="0" y="149"/>
                  </a:lnTo>
                  <a:lnTo>
                    <a:pt x="3" y="120"/>
                  </a:lnTo>
                  <a:lnTo>
                    <a:pt x="10" y="92"/>
                  </a:lnTo>
                  <a:lnTo>
                    <a:pt x="23" y="67"/>
                  </a:lnTo>
                  <a:lnTo>
                    <a:pt x="39" y="44"/>
                  </a:lnTo>
                  <a:close/>
                </a:path>
              </a:pathLst>
            </a:custGeom>
            <a:solidFill>
              <a:srgbClr val="2B5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8" name="Freeform 312"/>
            <p:cNvSpPr>
              <a:spLocks/>
            </p:cNvSpPr>
            <p:nvPr/>
          </p:nvSpPr>
          <p:spPr bwMode="auto">
            <a:xfrm>
              <a:off x="2303" y="2959"/>
              <a:ext cx="262" cy="321"/>
            </a:xfrm>
            <a:custGeom>
              <a:avLst/>
              <a:gdLst>
                <a:gd name="T0" fmla="*/ 37 w 262"/>
                <a:gd name="T1" fmla="*/ 2 h 643"/>
                <a:gd name="T2" fmla="*/ 47 w 262"/>
                <a:gd name="T3" fmla="*/ 2 h 643"/>
                <a:gd name="T4" fmla="*/ 57 w 262"/>
                <a:gd name="T5" fmla="*/ 1 h 643"/>
                <a:gd name="T6" fmla="*/ 68 w 262"/>
                <a:gd name="T7" fmla="*/ 1 h 643"/>
                <a:gd name="T8" fmla="*/ 79 w 262"/>
                <a:gd name="T9" fmla="*/ 0 h 643"/>
                <a:gd name="T10" fmla="*/ 92 w 262"/>
                <a:gd name="T11" fmla="*/ 0 h 643"/>
                <a:gd name="T12" fmla="*/ 104 w 262"/>
                <a:gd name="T13" fmla="*/ 0 h 643"/>
                <a:gd name="T14" fmla="*/ 117 w 262"/>
                <a:gd name="T15" fmla="*/ 0 h 643"/>
                <a:gd name="T16" fmla="*/ 130 w 262"/>
                <a:gd name="T17" fmla="*/ 0 h 643"/>
                <a:gd name="T18" fmla="*/ 143 w 262"/>
                <a:gd name="T19" fmla="*/ 0 h 643"/>
                <a:gd name="T20" fmla="*/ 156 w 262"/>
                <a:gd name="T21" fmla="*/ 0 h 643"/>
                <a:gd name="T22" fmla="*/ 167 w 262"/>
                <a:gd name="T23" fmla="*/ 0 h 643"/>
                <a:gd name="T24" fmla="*/ 180 w 262"/>
                <a:gd name="T25" fmla="*/ 0 h 643"/>
                <a:gd name="T26" fmla="*/ 192 w 262"/>
                <a:gd name="T27" fmla="*/ 1 h 643"/>
                <a:gd name="T28" fmla="*/ 202 w 262"/>
                <a:gd name="T29" fmla="*/ 1 h 643"/>
                <a:gd name="T30" fmla="*/ 212 w 262"/>
                <a:gd name="T31" fmla="*/ 2 h 643"/>
                <a:gd name="T32" fmla="*/ 222 w 262"/>
                <a:gd name="T33" fmla="*/ 2 h 643"/>
                <a:gd name="T34" fmla="*/ 238 w 262"/>
                <a:gd name="T35" fmla="*/ 4 h 643"/>
                <a:gd name="T36" fmla="*/ 251 w 262"/>
                <a:gd name="T37" fmla="*/ 5 h 643"/>
                <a:gd name="T38" fmla="*/ 259 w 262"/>
                <a:gd name="T39" fmla="*/ 7 h 643"/>
                <a:gd name="T40" fmla="*/ 262 w 262"/>
                <a:gd name="T41" fmla="*/ 9 h 643"/>
                <a:gd name="T42" fmla="*/ 262 w 262"/>
                <a:gd name="T43" fmla="*/ 13 h 643"/>
                <a:gd name="T44" fmla="*/ 262 w 262"/>
                <a:gd name="T45" fmla="*/ 22 h 643"/>
                <a:gd name="T46" fmla="*/ 260 w 262"/>
                <a:gd name="T47" fmla="*/ 32 h 643"/>
                <a:gd name="T48" fmla="*/ 260 w 262"/>
                <a:gd name="T49" fmla="*/ 40 h 643"/>
                <a:gd name="T50" fmla="*/ 0 w 262"/>
                <a:gd name="T51" fmla="*/ 29 h 643"/>
                <a:gd name="T52" fmla="*/ 0 w 262"/>
                <a:gd name="T53" fmla="*/ 9 h 643"/>
                <a:gd name="T54" fmla="*/ 2 w 262"/>
                <a:gd name="T55" fmla="*/ 7 h 643"/>
                <a:gd name="T56" fmla="*/ 10 w 262"/>
                <a:gd name="T57" fmla="*/ 5 h 643"/>
                <a:gd name="T58" fmla="*/ 21 w 262"/>
                <a:gd name="T59" fmla="*/ 4 h 643"/>
                <a:gd name="T60" fmla="*/ 37 w 262"/>
                <a:gd name="T61" fmla="*/ 2 h 6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2"/>
                <a:gd name="T94" fmla="*/ 0 h 643"/>
                <a:gd name="T95" fmla="*/ 262 w 262"/>
                <a:gd name="T96" fmla="*/ 643 h 6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2" h="643">
                  <a:moveTo>
                    <a:pt x="37" y="42"/>
                  </a:moveTo>
                  <a:lnTo>
                    <a:pt x="47" y="33"/>
                  </a:lnTo>
                  <a:lnTo>
                    <a:pt x="57" y="25"/>
                  </a:lnTo>
                  <a:lnTo>
                    <a:pt x="68" y="16"/>
                  </a:lnTo>
                  <a:lnTo>
                    <a:pt x="79" y="12"/>
                  </a:lnTo>
                  <a:lnTo>
                    <a:pt x="92" y="7"/>
                  </a:lnTo>
                  <a:lnTo>
                    <a:pt x="104" y="3"/>
                  </a:lnTo>
                  <a:lnTo>
                    <a:pt x="117" y="0"/>
                  </a:lnTo>
                  <a:lnTo>
                    <a:pt x="130" y="0"/>
                  </a:lnTo>
                  <a:lnTo>
                    <a:pt x="143" y="0"/>
                  </a:lnTo>
                  <a:lnTo>
                    <a:pt x="156" y="3"/>
                  </a:lnTo>
                  <a:lnTo>
                    <a:pt x="167" y="7"/>
                  </a:lnTo>
                  <a:lnTo>
                    <a:pt x="180" y="12"/>
                  </a:lnTo>
                  <a:lnTo>
                    <a:pt x="192" y="16"/>
                  </a:lnTo>
                  <a:lnTo>
                    <a:pt x="202" y="25"/>
                  </a:lnTo>
                  <a:lnTo>
                    <a:pt x="212" y="33"/>
                  </a:lnTo>
                  <a:lnTo>
                    <a:pt x="222" y="42"/>
                  </a:lnTo>
                  <a:lnTo>
                    <a:pt x="238" y="65"/>
                  </a:lnTo>
                  <a:lnTo>
                    <a:pt x="251" y="90"/>
                  </a:lnTo>
                  <a:lnTo>
                    <a:pt x="259" y="118"/>
                  </a:lnTo>
                  <a:lnTo>
                    <a:pt x="262" y="147"/>
                  </a:lnTo>
                  <a:lnTo>
                    <a:pt x="262" y="209"/>
                  </a:lnTo>
                  <a:lnTo>
                    <a:pt x="262" y="352"/>
                  </a:lnTo>
                  <a:lnTo>
                    <a:pt x="260" y="519"/>
                  </a:lnTo>
                  <a:lnTo>
                    <a:pt x="260" y="643"/>
                  </a:lnTo>
                  <a:lnTo>
                    <a:pt x="0" y="476"/>
                  </a:lnTo>
                  <a:lnTo>
                    <a:pt x="0" y="147"/>
                  </a:lnTo>
                  <a:lnTo>
                    <a:pt x="2" y="118"/>
                  </a:lnTo>
                  <a:lnTo>
                    <a:pt x="10" y="90"/>
                  </a:lnTo>
                  <a:lnTo>
                    <a:pt x="21" y="65"/>
                  </a:lnTo>
                  <a:lnTo>
                    <a:pt x="37" y="42"/>
                  </a:lnTo>
                  <a:close/>
                </a:path>
              </a:pathLst>
            </a:custGeom>
            <a:solidFill>
              <a:srgbClr val="305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299" name="Freeform 313"/>
            <p:cNvSpPr>
              <a:spLocks/>
            </p:cNvSpPr>
            <p:nvPr/>
          </p:nvSpPr>
          <p:spPr bwMode="auto">
            <a:xfrm>
              <a:off x="2303" y="2960"/>
              <a:ext cx="260" cy="318"/>
            </a:xfrm>
            <a:custGeom>
              <a:avLst/>
              <a:gdLst>
                <a:gd name="T0" fmla="*/ 39 w 260"/>
                <a:gd name="T1" fmla="*/ 3 h 636"/>
                <a:gd name="T2" fmla="*/ 49 w 260"/>
                <a:gd name="T3" fmla="*/ 2 h 636"/>
                <a:gd name="T4" fmla="*/ 59 w 260"/>
                <a:gd name="T5" fmla="*/ 2 h 636"/>
                <a:gd name="T6" fmla="*/ 69 w 260"/>
                <a:gd name="T7" fmla="*/ 1 h 636"/>
                <a:gd name="T8" fmla="*/ 81 w 260"/>
                <a:gd name="T9" fmla="*/ 1 h 636"/>
                <a:gd name="T10" fmla="*/ 92 w 260"/>
                <a:gd name="T11" fmla="*/ 1 h 636"/>
                <a:gd name="T12" fmla="*/ 104 w 260"/>
                <a:gd name="T13" fmla="*/ 1 h 636"/>
                <a:gd name="T14" fmla="*/ 117 w 260"/>
                <a:gd name="T15" fmla="*/ 0 h 636"/>
                <a:gd name="T16" fmla="*/ 130 w 260"/>
                <a:gd name="T17" fmla="*/ 0 h 636"/>
                <a:gd name="T18" fmla="*/ 143 w 260"/>
                <a:gd name="T19" fmla="*/ 0 h 636"/>
                <a:gd name="T20" fmla="*/ 156 w 260"/>
                <a:gd name="T21" fmla="*/ 1 h 636"/>
                <a:gd name="T22" fmla="*/ 167 w 260"/>
                <a:gd name="T23" fmla="*/ 1 h 636"/>
                <a:gd name="T24" fmla="*/ 180 w 260"/>
                <a:gd name="T25" fmla="*/ 1 h 636"/>
                <a:gd name="T26" fmla="*/ 192 w 260"/>
                <a:gd name="T27" fmla="*/ 1 h 636"/>
                <a:gd name="T28" fmla="*/ 202 w 260"/>
                <a:gd name="T29" fmla="*/ 2 h 636"/>
                <a:gd name="T30" fmla="*/ 212 w 260"/>
                <a:gd name="T31" fmla="*/ 2 h 636"/>
                <a:gd name="T32" fmla="*/ 222 w 260"/>
                <a:gd name="T33" fmla="*/ 3 h 636"/>
                <a:gd name="T34" fmla="*/ 238 w 260"/>
                <a:gd name="T35" fmla="*/ 5 h 636"/>
                <a:gd name="T36" fmla="*/ 250 w 260"/>
                <a:gd name="T37" fmla="*/ 6 h 636"/>
                <a:gd name="T38" fmla="*/ 257 w 260"/>
                <a:gd name="T39" fmla="*/ 8 h 636"/>
                <a:gd name="T40" fmla="*/ 260 w 260"/>
                <a:gd name="T41" fmla="*/ 10 h 636"/>
                <a:gd name="T42" fmla="*/ 260 w 260"/>
                <a:gd name="T43" fmla="*/ 13 h 636"/>
                <a:gd name="T44" fmla="*/ 260 w 260"/>
                <a:gd name="T45" fmla="*/ 22 h 636"/>
                <a:gd name="T46" fmla="*/ 259 w 260"/>
                <a:gd name="T47" fmla="*/ 33 h 636"/>
                <a:gd name="T48" fmla="*/ 259 w 260"/>
                <a:gd name="T49" fmla="*/ 40 h 636"/>
                <a:gd name="T50" fmla="*/ 0 w 260"/>
                <a:gd name="T51" fmla="*/ 30 h 636"/>
                <a:gd name="T52" fmla="*/ 0 w 260"/>
                <a:gd name="T53" fmla="*/ 10 h 636"/>
                <a:gd name="T54" fmla="*/ 2 w 260"/>
                <a:gd name="T55" fmla="*/ 8 h 636"/>
                <a:gd name="T56" fmla="*/ 10 w 260"/>
                <a:gd name="T57" fmla="*/ 6 h 636"/>
                <a:gd name="T58" fmla="*/ 23 w 260"/>
                <a:gd name="T59" fmla="*/ 5 h 636"/>
                <a:gd name="T60" fmla="*/ 39 w 260"/>
                <a:gd name="T61" fmla="*/ 3 h 6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636"/>
                <a:gd name="T95" fmla="*/ 260 w 260"/>
                <a:gd name="T96" fmla="*/ 636 h 6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636">
                  <a:moveTo>
                    <a:pt x="39" y="42"/>
                  </a:moveTo>
                  <a:lnTo>
                    <a:pt x="49" y="32"/>
                  </a:lnTo>
                  <a:lnTo>
                    <a:pt x="59" y="24"/>
                  </a:lnTo>
                  <a:lnTo>
                    <a:pt x="69" y="16"/>
                  </a:lnTo>
                  <a:lnTo>
                    <a:pt x="81" y="11"/>
                  </a:lnTo>
                  <a:lnTo>
                    <a:pt x="92" y="6"/>
                  </a:lnTo>
                  <a:lnTo>
                    <a:pt x="104" y="3"/>
                  </a:lnTo>
                  <a:lnTo>
                    <a:pt x="117" y="0"/>
                  </a:lnTo>
                  <a:lnTo>
                    <a:pt x="130" y="0"/>
                  </a:lnTo>
                  <a:lnTo>
                    <a:pt x="143" y="0"/>
                  </a:lnTo>
                  <a:lnTo>
                    <a:pt x="156" y="3"/>
                  </a:lnTo>
                  <a:lnTo>
                    <a:pt x="167" y="6"/>
                  </a:lnTo>
                  <a:lnTo>
                    <a:pt x="180" y="11"/>
                  </a:lnTo>
                  <a:lnTo>
                    <a:pt x="192" y="16"/>
                  </a:lnTo>
                  <a:lnTo>
                    <a:pt x="202" y="24"/>
                  </a:lnTo>
                  <a:lnTo>
                    <a:pt x="212" y="32"/>
                  </a:lnTo>
                  <a:lnTo>
                    <a:pt x="222" y="42"/>
                  </a:lnTo>
                  <a:lnTo>
                    <a:pt x="238" y="65"/>
                  </a:lnTo>
                  <a:lnTo>
                    <a:pt x="250" y="89"/>
                  </a:lnTo>
                  <a:lnTo>
                    <a:pt x="257" y="116"/>
                  </a:lnTo>
                  <a:lnTo>
                    <a:pt x="260" y="145"/>
                  </a:lnTo>
                  <a:lnTo>
                    <a:pt x="260" y="207"/>
                  </a:lnTo>
                  <a:lnTo>
                    <a:pt x="260" y="349"/>
                  </a:lnTo>
                  <a:lnTo>
                    <a:pt x="259" y="513"/>
                  </a:lnTo>
                  <a:lnTo>
                    <a:pt x="259" y="636"/>
                  </a:lnTo>
                  <a:lnTo>
                    <a:pt x="0" y="471"/>
                  </a:lnTo>
                  <a:lnTo>
                    <a:pt x="0" y="145"/>
                  </a:lnTo>
                  <a:lnTo>
                    <a:pt x="2" y="116"/>
                  </a:lnTo>
                  <a:lnTo>
                    <a:pt x="10" y="89"/>
                  </a:lnTo>
                  <a:lnTo>
                    <a:pt x="23" y="65"/>
                  </a:lnTo>
                  <a:lnTo>
                    <a:pt x="39" y="42"/>
                  </a:lnTo>
                  <a:close/>
                </a:path>
              </a:pathLst>
            </a:custGeom>
            <a:solidFill>
              <a:srgbClr val="386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0" name="Freeform 314"/>
            <p:cNvSpPr>
              <a:spLocks/>
            </p:cNvSpPr>
            <p:nvPr/>
          </p:nvSpPr>
          <p:spPr bwMode="auto">
            <a:xfrm>
              <a:off x="2304" y="2960"/>
              <a:ext cx="258" cy="316"/>
            </a:xfrm>
            <a:custGeom>
              <a:avLst/>
              <a:gdLst>
                <a:gd name="T0" fmla="*/ 38 w 258"/>
                <a:gd name="T1" fmla="*/ 2 h 633"/>
                <a:gd name="T2" fmla="*/ 48 w 258"/>
                <a:gd name="T3" fmla="*/ 2 h 633"/>
                <a:gd name="T4" fmla="*/ 58 w 258"/>
                <a:gd name="T5" fmla="*/ 1 h 633"/>
                <a:gd name="T6" fmla="*/ 68 w 258"/>
                <a:gd name="T7" fmla="*/ 1 h 633"/>
                <a:gd name="T8" fmla="*/ 80 w 258"/>
                <a:gd name="T9" fmla="*/ 0 h 633"/>
                <a:gd name="T10" fmla="*/ 91 w 258"/>
                <a:gd name="T11" fmla="*/ 0 h 633"/>
                <a:gd name="T12" fmla="*/ 103 w 258"/>
                <a:gd name="T13" fmla="*/ 0 h 633"/>
                <a:gd name="T14" fmla="*/ 116 w 258"/>
                <a:gd name="T15" fmla="*/ 0 h 633"/>
                <a:gd name="T16" fmla="*/ 129 w 258"/>
                <a:gd name="T17" fmla="*/ 0 h 633"/>
                <a:gd name="T18" fmla="*/ 142 w 258"/>
                <a:gd name="T19" fmla="*/ 0 h 633"/>
                <a:gd name="T20" fmla="*/ 155 w 258"/>
                <a:gd name="T21" fmla="*/ 0 h 633"/>
                <a:gd name="T22" fmla="*/ 166 w 258"/>
                <a:gd name="T23" fmla="*/ 0 h 633"/>
                <a:gd name="T24" fmla="*/ 178 w 258"/>
                <a:gd name="T25" fmla="*/ 0 h 633"/>
                <a:gd name="T26" fmla="*/ 190 w 258"/>
                <a:gd name="T27" fmla="*/ 1 h 633"/>
                <a:gd name="T28" fmla="*/ 200 w 258"/>
                <a:gd name="T29" fmla="*/ 1 h 633"/>
                <a:gd name="T30" fmla="*/ 210 w 258"/>
                <a:gd name="T31" fmla="*/ 2 h 633"/>
                <a:gd name="T32" fmla="*/ 220 w 258"/>
                <a:gd name="T33" fmla="*/ 2 h 633"/>
                <a:gd name="T34" fmla="*/ 236 w 258"/>
                <a:gd name="T35" fmla="*/ 4 h 633"/>
                <a:gd name="T36" fmla="*/ 247 w 258"/>
                <a:gd name="T37" fmla="*/ 5 h 633"/>
                <a:gd name="T38" fmla="*/ 255 w 258"/>
                <a:gd name="T39" fmla="*/ 7 h 633"/>
                <a:gd name="T40" fmla="*/ 258 w 258"/>
                <a:gd name="T41" fmla="*/ 9 h 633"/>
                <a:gd name="T42" fmla="*/ 258 w 258"/>
                <a:gd name="T43" fmla="*/ 12 h 633"/>
                <a:gd name="T44" fmla="*/ 258 w 258"/>
                <a:gd name="T45" fmla="*/ 21 h 633"/>
                <a:gd name="T46" fmla="*/ 256 w 258"/>
                <a:gd name="T47" fmla="*/ 31 h 633"/>
                <a:gd name="T48" fmla="*/ 256 w 258"/>
                <a:gd name="T49" fmla="*/ 39 h 633"/>
                <a:gd name="T50" fmla="*/ 0 w 258"/>
                <a:gd name="T51" fmla="*/ 29 h 633"/>
                <a:gd name="T52" fmla="*/ 0 w 258"/>
                <a:gd name="T53" fmla="*/ 9 h 633"/>
                <a:gd name="T54" fmla="*/ 3 w 258"/>
                <a:gd name="T55" fmla="*/ 7 h 633"/>
                <a:gd name="T56" fmla="*/ 10 w 258"/>
                <a:gd name="T57" fmla="*/ 5 h 633"/>
                <a:gd name="T58" fmla="*/ 22 w 258"/>
                <a:gd name="T59" fmla="*/ 4 h 633"/>
                <a:gd name="T60" fmla="*/ 38 w 258"/>
                <a:gd name="T61" fmla="*/ 2 h 6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8"/>
                <a:gd name="T94" fmla="*/ 0 h 633"/>
                <a:gd name="T95" fmla="*/ 258 w 258"/>
                <a:gd name="T96" fmla="*/ 633 h 6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8" h="633">
                  <a:moveTo>
                    <a:pt x="38" y="42"/>
                  </a:moveTo>
                  <a:lnTo>
                    <a:pt x="48" y="32"/>
                  </a:lnTo>
                  <a:lnTo>
                    <a:pt x="58" y="24"/>
                  </a:lnTo>
                  <a:lnTo>
                    <a:pt x="68" y="18"/>
                  </a:lnTo>
                  <a:lnTo>
                    <a:pt x="80" y="11"/>
                  </a:lnTo>
                  <a:lnTo>
                    <a:pt x="91" y="6"/>
                  </a:lnTo>
                  <a:lnTo>
                    <a:pt x="103" y="3"/>
                  </a:lnTo>
                  <a:lnTo>
                    <a:pt x="116" y="0"/>
                  </a:lnTo>
                  <a:lnTo>
                    <a:pt x="129" y="0"/>
                  </a:lnTo>
                  <a:lnTo>
                    <a:pt x="142" y="0"/>
                  </a:lnTo>
                  <a:lnTo>
                    <a:pt x="155" y="3"/>
                  </a:lnTo>
                  <a:lnTo>
                    <a:pt x="166" y="6"/>
                  </a:lnTo>
                  <a:lnTo>
                    <a:pt x="178" y="11"/>
                  </a:lnTo>
                  <a:lnTo>
                    <a:pt x="190" y="18"/>
                  </a:lnTo>
                  <a:lnTo>
                    <a:pt x="200" y="24"/>
                  </a:lnTo>
                  <a:lnTo>
                    <a:pt x="210" y="32"/>
                  </a:lnTo>
                  <a:lnTo>
                    <a:pt x="220" y="42"/>
                  </a:lnTo>
                  <a:lnTo>
                    <a:pt x="236" y="65"/>
                  </a:lnTo>
                  <a:lnTo>
                    <a:pt x="247" y="89"/>
                  </a:lnTo>
                  <a:lnTo>
                    <a:pt x="255" y="117"/>
                  </a:lnTo>
                  <a:lnTo>
                    <a:pt x="258" y="145"/>
                  </a:lnTo>
                  <a:lnTo>
                    <a:pt x="258" y="205"/>
                  </a:lnTo>
                  <a:lnTo>
                    <a:pt x="258" y="347"/>
                  </a:lnTo>
                  <a:lnTo>
                    <a:pt x="256" y="510"/>
                  </a:lnTo>
                  <a:lnTo>
                    <a:pt x="256" y="633"/>
                  </a:lnTo>
                  <a:lnTo>
                    <a:pt x="0" y="468"/>
                  </a:lnTo>
                  <a:lnTo>
                    <a:pt x="0" y="145"/>
                  </a:lnTo>
                  <a:lnTo>
                    <a:pt x="3" y="117"/>
                  </a:lnTo>
                  <a:lnTo>
                    <a:pt x="10" y="89"/>
                  </a:lnTo>
                  <a:lnTo>
                    <a:pt x="22" y="65"/>
                  </a:lnTo>
                  <a:lnTo>
                    <a:pt x="38" y="42"/>
                  </a:lnTo>
                  <a:close/>
                </a:path>
              </a:pathLst>
            </a:custGeom>
            <a:solidFill>
              <a:srgbClr val="3F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1" name="Freeform 315"/>
            <p:cNvSpPr>
              <a:spLocks/>
            </p:cNvSpPr>
            <p:nvPr/>
          </p:nvSpPr>
          <p:spPr bwMode="auto">
            <a:xfrm>
              <a:off x="2305" y="2961"/>
              <a:ext cx="255" cy="313"/>
            </a:xfrm>
            <a:custGeom>
              <a:avLst/>
              <a:gdLst>
                <a:gd name="T0" fmla="*/ 37 w 255"/>
                <a:gd name="T1" fmla="*/ 2 h 627"/>
                <a:gd name="T2" fmla="*/ 47 w 255"/>
                <a:gd name="T3" fmla="*/ 2 h 627"/>
                <a:gd name="T4" fmla="*/ 57 w 255"/>
                <a:gd name="T5" fmla="*/ 1 h 627"/>
                <a:gd name="T6" fmla="*/ 67 w 255"/>
                <a:gd name="T7" fmla="*/ 1 h 627"/>
                <a:gd name="T8" fmla="*/ 79 w 255"/>
                <a:gd name="T9" fmla="*/ 0 h 627"/>
                <a:gd name="T10" fmla="*/ 90 w 255"/>
                <a:gd name="T11" fmla="*/ 0 h 627"/>
                <a:gd name="T12" fmla="*/ 102 w 255"/>
                <a:gd name="T13" fmla="*/ 0 h 627"/>
                <a:gd name="T14" fmla="*/ 115 w 255"/>
                <a:gd name="T15" fmla="*/ 0 h 627"/>
                <a:gd name="T16" fmla="*/ 128 w 255"/>
                <a:gd name="T17" fmla="*/ 0 h 627"/>
                <a:gd name="T18" fmla="*/ 141 w 255"/>
                <a:gd name="T19" fmla="*/ 0 h 627"/>
                <a:gd name="T20" fmla="*/ 152 w 255"/>
                <a:gd name="T21" fmla="*/ 0 h 627"/>
                <a:gd name="T22" fmla="*/ 164 w 255"/>
                <a:gd name="T23" fmla="*/ 0 h 627"/>
                <a:gd name="T24" fmla="*/ 176 w 255"/>
                <a:gd name="T25" fmla="*/ 0 h 627"/>
                <a:gd name="T26" fmla="*/ 187 w 255"/>
                <a:gd name="T27" fmla="*/ 1 h 627"/>
                <a:gd name="T28" fmla="*/ 197 w 255"/>
                <a:gd name="T29" fmla="*/ 1 h 627"/>
                <a:gd name="T30" fmla="*/ 207 w 255"/>
                <a:gd name="T31" fmla="*/ 2 h 627"/>
                <a:gd name="T32" fmla="*/ 218 w 255"/>
                <a:gd name="T33" fmla="*/ 2 h 627"/>
                <a:gd name="T34" fmla="*/ 233 w 255"/>
                <a:gd name="T35" fmla="*/ 4 h 627"/>
                <a:gd name="T36" fmla="*/ 245 w 255"/>
                <a:gd name="T37" fmla="*/ 5 h 627"/>
                <a:gd name="T38" fmla="*/ 252 w 255"/>
                <a:gd name="T39" fmla="*/ 7 h 627"/>
                <a:gd name="T40" fmla="*/ 255 w 255"/>
                <a:gd name="T41" fmla="*/ 9 h 627"/>
                <a:gd name="T42" fmla="*/ 255 w 255"/>
                <a:gd name="T43" fmla="*/ 12 h 627"/>
                <a:gd name="T44" fmla="*/ 255 w 255"/>
                <a:gd name="T45" fmla="*/ 21 h 627"/>
                <a:gd name="T46" fmla="*/ 254 w 255"/>
                <a:gd name="T47" fmla="*/ 31 h 627"/>
                <a:gd name="T48" fmla="*/ 254 w 255"/>
                <a:gd name="T49" fmla="*/ 39 h 627"/>
                <a:gd name="T50" fmla="*/ 0 w 255"/>
                <a:gd name="T51" fmla="*/ 29 h 627"/>
                <a:gd name="T52" fmla="*/ 0 w 255"/>
                <a:gd name="T53" fmla="*/ 9 h 627"/>
                <a:gd name="T54" fmla="*/ 3 w 255"/>
                <a:gd name="T55" fmla="*/ 7 h 627"/>
                <a:gd name="T56" fmla="*/ 11 w 255"/>
                <a:gd name="T57" fmla="*/ 5 h 627"/>
                <a:gd name="T58" fmla="*/ 21 w 255"/>
                <a:gd name="T59" fmla="*/ 4 h 627"/>
                <a:gd name="T60" fmla="*/ 37 w 255"/>
                <a:gd name="T61" fmla="*/ 2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5"/>
                <a:gd name="T94" fmla="*/ 0 h 627"/>
                <a:gd name="T95" fmla="*/ 255 w 255"/>
                <a:gd name="T96" fmla="*/ 627 h 6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5" h="627">
                  <a:moveTo>
                    <a:pt x="37" y="43"/>
                  </a:moveTo>
                  <a:lnTo>
                    <a:pt x="47" y="33"/>
                  </a:lnTo>
                  <a:lnTo>
                    <a:pt x="57" y="25"/>
                  </a:lnTo>
                  <a:lnTo>
                    <a:pt x="67" y="17"/>
                  </a:lnTo>
                  <a:lnTo>
                    <a:pt x="79" y="12"/>
                  </a:lnTo>
                  <a:lnTo>
                    <a:pt x="90" y="7"/>
                  </a:lnTo>
                  <a:lnTo>
                    <a:pt x="102" y="4"/>
                  </a:lnTo>
                  <a:lnTo>
                    <a:pt x="115" y="0"/>
                  </a:lnTo>
                  <a:lnTo>
                    <a:pt x="128" y="0"/>
                  </a:lnTo>
                  <a:lnTo>
                    <a:pt x="141" y="0"/>
                  </a:lnTo>
                  <a:lnTo>
                    <a:pt x="152" y="4"/>
                  </a:lnTo>
                  <a:lnTo>
                    <a:pt x="164" y="7"/>
                  </a:lnTo>
                  <a:lnTo>
                    <a:pt x="176" y="12"/>
                  </a:lnTo>
                  <a:lnTo>
                    <a:pt x="187" y="17"/>
                  </a:lnTo>
                  <a:lnTo>
                    <a:pt x="197" y="25"/>
                  </a:lnTo>
                  <a:lnTo>
                    <a:pt x="207" y="33"/>
                  </a:lnTo>
                  <a:lnTo>
                    <a:pt x="218" y="43"/>
                  </a:lnTo>
                  <a:lnTo>
                    <a:pt x="233" y="66"/>
                  </a:lnTo>
                  <a:lnTo>
                    <a:pt x="245" y="90"/>
                  </a:lnTo>
                  <a:lnTo>
                    <a:pt x="252" y="116"/>
                  </a:lnTo>
                  <a:lnTo>
                    <a:pt x="255" y="144"/>
                  </a:lnTo>
                  <a:lnTo>
                    <a:pt x="255" y="204"/>
                  </a:lnTo>
                  <a:lnTo>
                    <a:pt x="255" y="344"/>
                  </a:lnTo>
                  <a:lnTo>
                    <a:pt x="254" y="506"/>
                  </a:lnTo>
                  <a:lnTo>
                    <a:pt x="254" y="627"/>
                  </a:lnTo>
                  <a:lnTo>
                    <a:pt x="0" y="464"/>
                  </a:lnTo>
                  <a:lnTo>
                    <a:pt x="0" y="144"/>
                  </a:lnTo>
                  <a:lnTo>
                    <a:pt x="3" y="116"/>
                  </a:lnTo>
                  <a:lnTo>
                    <a:pt x="11" y="90"/>
                  </a:lnTo>
                  <a:lnTo>
                    <a:pt x="21" y="66"/>
                  </a:lnTo>
                  <a:lnTo>
                    <a:pt x="37" y="43"/>
                  </a:lnTo>
                  <a:close/>
                </a:path>
              </a:pathLst>
            </a:custGeom>
            <a:solidFill>
              <a:srgbClr val="446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2" name="Freeform 316"/>
            <p:cNvSpPr>
              <a:spLocks/>
            </p:cNvSpPr>
            <p:nvPr/>
          </p:nvSpPr>
          <p:spPr bwMode="auto">
            <a:xfrm>
              <a:off x="2305" y="2961"/>
              <a:ext cx="254" cy="310"/>
            </a:xfrm>
            <a:custGeom>
              <a:avLst/>
              <a:gdLst>
                <a:gd name="T0" fmla="*/ 38 w 254"/>
                <a:gd name="T1" fmla="*/ 3 h 620"/>
                <a:gd name="T2" fmla="*/ 47 w 254"/>
                <a:gd name="T3" fmla="*/ 3 h 620"/>
                <a:gd name="T4" fmla="*/ 57 w 254"/>
                <a:gd name="T5" fmla="*/ 2 h 620"/>
                <a:gd name="T6" fmla="*/ 67 w 254"/>
                <a:gd name="T7" fmla="*/ 1 h 620"/>
                <a:gd name="T8" fmla="*/ 79 w 254"/>
                <a:gd name="T9" fmla="*/ 1 h 620"/>
                <a:gd name="T10" fmla="*/ 90 w 254"/>
                <a:gd name="T11" fmla="*/ 1 h 620"/>
                <a:gd name="T12" fmla="*/ 102 w 254"/>
                <a:gd name="T13" fmla="*/ 1 h 620"/>
                <a:gd name="T14" fmla="*/ 115 w 254"/>
                <a:gd name="T15" fmla="*/ 0 h 620"/>
                <a:gd name="T16" fmla="*/ 128 w 254"/>
                <a:gd name="T17" fmla="*/ 0 h 620"/>
                <a:gd name="T18" fmla="*/ 141 w 254"/>
                <a:gd name="T19" fmla="*/ 0 h 620"/>
                <a:gd name="T20" fmla="*/ 152 w 254"/>
                <a:gd name="T21" fmla="*/ 1 h 620"/>
                <a:gd name="T22" fmla="*/ 164 w 254"/>
                <a:gd name="T23" fmla="*/ 1 h 620"/>
                <a:gd name="T24" fmla="*/ 176 w 254"/>
                <a:gd name="T25" fmla="*/ 1 h 620"/>
                <a:gd name="T26" fmla="*/ 187 w 254"/>
                <a:gd name="T27" fmla="*/ 1 h 620"/>
                <a:gd name="T28" fmla="*/ 197 w 254"/>
                <a:gd name="T29" fmla="*/ 2 h 620"/>
                <a:gd name="T30" fmla="*/ 207 w 254"/>
                <a:gd name="T31" fmla="*/ 3 h 620"/>
                <a:gd name="T32" fmla="*/ 216 w 254"/>
                <a:gd name="T33" fmla="*/ 3 h 620"/>
                <a:gd name="T34" fmla="*/ 232 w 254"/>
                <a:gd name="T35" fmla="*/ 4 h 620"/>
                <a:gd name="T36" fmla="*/ 244 w 254"/>
                <a:gd name="T37" fmla="*/ 6 h 620"/>
                <a:gd name="T38" fmla="*/ 251 w 254"/>
                <a:gd name="T39" fmla="*/ 7 h 620"/>
                <a:gd name="T40" fmla="*/ 254 w 254"/>
                <a:gd name="T41" fmla="*/ 9 h 620"/>
                <a:gd name="T42" fmla="*/ 254 w 254"/>
                <a:gd name="T43" fmla="*/ 13 h 620"/>
                <a:gd name="T44" fmla="*/ 254 w 254"/>
                <a:gd name="T45" fmla="*/ 22 h 620"/>
                <a:gd name="T46" fmla="*/ 252 w 254"/>
                <a:gd name="T47" fmla="*/ 32 h 620"/>
                <a:gd name="T48" fmla="*/ 252 w 254"/>
                <a:gd name="T49" fmla="*/ 39 h 620"/>
                <a:gd name="T50" fmla="*/ 0 w 254"/>
                <a:gd name="T51" fmla="*/ 29 h 620"/>
                <a:gd name="T52" fmla="*/ 0 w 254"/>
                <a:gd name="T53" fmla="*/ 9 h 620"/>
                <a:gd name="T54" fmla="*/ 3 w 254"/>
                <a:gd name="T55" fmla="*/ 7 h 620"/>
                <a:gd name="T56" fmla="*/ 11 w 254"/>
                <a:gd name="T57" fmla="*/ 6 h 620"/>
                <a:gd name="T58" fmla="*/ 22 w 254"/>
                <a:gd name="T59" fmla="*/ 4 h 620"/>
                <a:gd name="T60" fmla="*/ 38 w 254"/>
                <a:gd name="T61" fmla="*/ 3 h 6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620"/>
                <a:gd name="T95" fmla="*/ 254 w 254"/>
                <a:gd name="T96" fmla="*/ 620 h 6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620">
                  <a:moveTo>
                    <a:pt x="38" y="42"/>
                  </a:moveTo>
                  <a:lnTo>
                    <a:pt x="47" y="33"/>
                  </a:lnTo>
                  <a:lnTo>
                    <a:pt x="57" y="24"/>
                  </a:lnTo>
                  <a:lnTo>
                    <a:pt x="67" y="16"/>
                  </a:lnTo>
                  <a:lnTo>
                    <a:pt x="79" y="11"/>
                  </a:lnTo>
                  <a:lnTo>
                    <a:pt x="90" y="7"/>
                  </a:lnTo>
                  <a:lnTo>
                    <a:pt x="102" y="3"/>
                  </a:lnTo>
                  <a:lnTo>
                    <a:pt x="115" y="0"/>
                  </a:lnTo>
                  <a:lnTo>
                    <a:pt x="128" y="0"/>
                  </a:lnTo>
                  <a:lnTo>
                    <a:pt x="141" y="0"/>
                  </a:lnTo>
                  <a:lnTo>
                    <a:pt x="152" y="3"/>
                  </a:lnTo>
                  <a:lnTo>
                    <a:pt x="164" y="7"/>
                  </a:lnTo>
                  <a:lnTo>
                    <a:pt x="176" y="11"/>
                  </a:lnTo>
                  <a:lnTo>
                    <a:pt x="187" y="16"/>
                  </a:lnTo>
                  <a:lnTo>
                    <a:pt x="197" y="24"/>
                  </a:lnTo>
                  <a:lnTo>
                    <a:pt x="207" y="33"/>
                  </a:lnTo>
                  <a:lnTo>
                    <a:pt x="216" y="42"/>
                  </a:lnTo>
                  <a:lnTo>
                    <a:pt x="232" y="64"/>
                  </a:lnTo>
                  <a:lnTo>
                    <a:pt x="244" y="88"/>
                  </a:lnTo>
                  <a:lnTo>
                    <a:pt x="251" y="114"/>
                  </a:lnTo>
                  <a:lnTo>
                    <a:pt x="254" y="142"/>
                  </a:lnTo>
                  <a:lnTo>
                    <a:pt x="254" y="202"/>
                  </a:lnTo>
                  <a:lnTo>
                    <a:pt x="254" y="341"/>
                  </a:lnTo>
                  <a:lnTo>
                    <a:pt x="252" y="501"/>
                  </a:lnTo>
                  <a:lnTo>
                    <a:pt x="252" y="620"/>
                  </a:lnTo>
                  <a:lnTo>
                    <a:pt x="0" y="460"/>
                  </a:lnTo>
                  <a:lnTo>
                    <a:pt x="0" y="142"/>
                  </a:lnTo>
                  <a:lnTo>
                    <a:pt x="3" y="114"/>
                  </a:lnTo>
                  <a:lnTo>
                    <a:pt x="11" y="88"/>
                  </a:lnTo>
                  <a:lnTo>
                    <a:pt x="22" y="64"/>
                  </a:lnTo>
                  <a:lnTo>
                    <a:pt x="38" y="42"/>
                  </a:lnTo>
                  <a:close/>
                </a:path>
              </a:pathLst>
            </a:custGeom>
            <a:solidFill>
              <a:srgbClr val="4C7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3" name="Freeform 317"/>
            <p:cNvSpPr>
              <a:spLocks/>
            </p:cNvSpPr>
            <p:nvPr/>
          </p:nvSpPr>
          <p:spPr bwMode="auto">
            <a:xfrm>
              <a:off x="2307" y="2962"/>
              <a:ext cx="250" cy="308"/>
            </a:xfrm>
            <a:custGeom>
              <a:avLst/>
              <a:gdLst>
                <a:gd name="T0" fmla="*/ 36 w 250"/>
                <a:gd name="T1" fmla="*/ 3 h 614"/>
                <a:gd name="T2" fmla="*/ 46 w 250"/>
                <a:gd name="T3" fmla="*/ 2 h 614"/>
                <a:gd name="T4" fmla="*/ 55 w 250"/>
                <a:gd name="T5" fmla="*/ 2 h 614"/>
                <a:gd name="T6" fmla="*/ 66 w 250"/>
                <a:gd name="T7" fmla="*/ 1 h 614"/>
                <a:gd name="T8" fmla="*/ 77 w 250"/>
                <a:gd name="T9" fmla="*/ 1 h 614"/>
                <a:gd name="T10" fmla="*/ 88 w 250"/>
                <a:gd name="T11" fmla="*/ 1 h 614"/>
                <a:gd name="T12" fmla="*/ 100 w 250"/>
                <a:gd name="T13" fmla="*/ 1 h 614"/>
                <a:gd name="T14" fmla="*/ 111 w 250"/>
                <a:gd name="T15" fmla="*/ 0 h 614"/>
                <a:gd name="T16" fmla="*/ 124 w 250"/>
                <a:gd name="T17" fmla="*/ 0 h 614"/>
                <a:gd name="T18" fmla="*/ 137 w 250"/>
                <a:gd name="T19" fmla="*/ 0 h 614"/>
                <a:gd name="T20" fmla="*/ 149 w 250"/>
                <a:gd name="T21" fmla="*/ 1 h 614"/>
                <a:gd name="T22" fmla="*/ 161 w 250"/>
                <a:gd name="T23" fmla="*/ 1 h 614"/>
                <a:gd name="T24" fmla="*/ 172 w 250"/>
                <a:gd name="T25" fmla="*/ 1 h 614"/>
                <a:gd name="T26" fmla="*/ 184 w 250"/>
                <a:gd name="T27" fmla="*/ 1 h 614"/>
                <a:gd name="T28" fmla="*/ 194 w 250"/>
                <a:gd name="T29" fmla="*/ 2 h 614"/>
                <a:gd name="T30" fmla="*/ 204 w 250"/>
                <a:gd name="T31" fmla="*/ 2 h 614"/>
                <a:gd name="T32" fmla="*/ 214 w 250"/>
                <a:gd name="T33" fmla="*/ 3 h 614"/>
                <a:gd name="T34" fmla="*/ 230 w 250"/>
                <a:gd name="T35" fmla="*/ 4 h 614"/>
                <a:gd name="T36" fmla="*/ 242 w 250"/>
                <a:gd name="T37" fmla="*/ 6 h 614"/>
                <a:gd name="T38" fmla="*/ 247 w 250"/>
                <a:gd name="T39" fmla="*/ 7 h 614"/>
                <a:gd name="T40" fmla="*/ 250 w 250"/>
                <a:gd name="T41" fmla="*/ 9 h 614"/>
                <a:gd name="T42" fmla="*/ 250 w 250"/>
                <a:gd name="T43" fmla="*/ 13 h 614"/>
                <a:gd name="T44" fmla="*/ 250 w 250"/>
                <a:gd name="T45" fmla="*/ 22 h 614"/>
                <a:gd name="T46" fmla="*/ 249 w 250"/>
                <a:gd name="T47" fmla="*/ 31 h 614"/>
                <a:gd name="T48" fmla="*/ 249 w 250"/>
                <a:gd name="T49" fmla="*/ 39 h 614"/>
                <a:gd name="T50" fmla="*/ 0 w 250"/>
                <a:gd name="T51" fmla="*/ 29 h 614"/>
                <a:gd name="T52" fmla="*/ 0 w 250"/>
                <a:gd name="T53" fmla="*/ 9 h 614"/>
                <a:gd name="T54" fmla="*/ 3 w 250"/>
                <a:gd name="T55" fmla="*/ 7 h 614"/>
                <a:gd name="T56" fmla="*/ 10 w 250"/>
                <a:gd name="T57" fmla="*/ 6 h 614"/>
                <a:gd name="T58" fmla="*/ 20 w 250"/>
                <a:gd name="T59" fmla="*/ 4 h 614"/>
                <a:gd name="T60" fmla="*/ 36 w 250"/>
                <a:gd name="T61" fmla="*/ 3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614"/>
                <a:gd name="T95" fmla="*/ 250 w 250"/>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614">
                  <a:moveTo>
                    <a:pt x="36" y="40"/>
                  </a:moveTo>
                  <a:lnTo>
                    <a:pt x="46" y="31"/>
                  </a:lnTo>
                  <a:lnTo>
                    <a:pt x="55" y="22"/>
                  </a:lnTo>
                  <a:lnTo>
                    <a:pt x="66" y="16"/>
                  </a:lnTo>
                  <a:lnTo>
                    <a:pt x="77" y="9"/>
                  </a:lnTo>
                  <a:lnTo>
                    <a:pt x="88" y="6"/>
                  </a:lnTo>
                  <a:lnTo>
                    <a:pt x="100" y="3"/>
                  </a:lnTo>
                  <a:lnTo>
                    <a:pt x="111" y="0"/>
                  </a:lnTo>
                  <a:lnTo>
                    <a:pt x="124" y="0"/>
                  </a:lnTo>
                  <a:lnTo>
                    <a:pt x="137" y="0"/>
                  </a:lnTo>
                  <a:lnTo>
                    <a:pt x="149" y="3"/>
                  </a:lnTo>
                  <a:lnTo>
                    <a:pt x="161" y="6"/>
                  </a:lnTo>
                  <a:lnTo>
                    <a:pt x="172" y="9"/>
                  </a:lnTo>
                  <a:lnTo>
                    <a:pt x="184" y="16"/>
                  </a:lnTo>
                  <a:lnTo>
                    <a:pt x="194" y="22"/>
                  </a:lnTo>
                  <a:lnTo>
                    <a:pt x="204" y="31"/>
                  </a:lnTo>
                  <a:lnTo>
                    <a:pt x="214" y="40"/>
                  </a:lnTo>
                  <a:lnTo>
                    <a:pt x="230" y="62"/>
                  </a:lnTo>
                  <a:lnTo>
                    <a:pt x="242" y="86"/>
                  </a:lnTo>
                  <a:lnTo>
                    <a:pt x="247" y="112"/>
                  </a:lnTo>
                  <a:lnTo>
                    <a:pt x="250" y="140"/>
                  </a:lnTo>
                  <a:lnTo>
                    <a:pt x="250" y="199"/>
                  </a:lnTo>
                  <a:lnTo>
                    <a:pt x="250" y="337"/>
                  </a:lnTo>
                  <a:lnTo>
                    <a:pt x="249" y="495"/>
                  </a:lnTo>
                  <a:lnTo>
                    <a:pt x="249" y="614"/>
                  </a:lnTo>
                  <a:lnTo>
                    <a:pt x="0" y="455"/>
                  </a:lnTo>
                  <a:lnTo>
                    <a:pt x="0" y="140"/>
                  </a:lnTo>
                  <a:lnTo>
                    <a:pt x="3" y="112"/>
                  </a:lnTo>
                  <a:lnTo>
                    <a:pt x="10" y="86"/>
                  </a:lnTo>
                  <a:lnTo>
                    <a:pt x="20" y="62"/>
                  </a:lnTo>
                  <a:lnTo>
                    <a:pt x="36" y="40"/>
                  </a:lnTo>
                  <a:close/>
                </a:path>
              </a:pathLst>
            </a:custGeom>
            <a:solidFill>
              <a:srgbClr val="547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4" name="Freeform 318"/>
            <p:cNvSpPr>
              <a:spLocks/>
            </p:cNvSpPr>
            <p:nvPr/>
          </p:nvSpPr>
          <p:spPr bwMode="auto">
            <a:xfrm>
              <a:off x="2308" y="2963"/>
              <a:ext cx="248" cy="304"/>
            </a:xfrm>
            <a:custGeom>
              <a:avLst/>
              <a:gdLst>
                <a:gd name="T0" fmla="*/ 37 w 248"/>
                <a:gd name="T1" fmla="*/ 2 h 609"/>
                <a:gd name="T2" fmla="*/ 45 w 248"/>
                <a:gd name="T3" fmla="*/ 1 h 609"/>
                <a:gd name="T4" fmla="*/ 55 w 248"/>
                <a:gd name="T5" fmla="*/ 1 h 609"/>
                <a:gd name="T6" fmla="*/ 65 w 248"/>
                <a:gd name="T7" fmla="*/ 1 h 609"/>
                <a:gd name="T8" fmla="*/ 76 w 248"/>
                <a:gd name="T9" fmla="*/ 0 h 609"/>
                <a:gd name="T10" fmla="*/ 87 w 248"/>
                <a:gd name="T11" fmla="*/ 0 h 609"/>
                <a:gd name="T12" fmla="*/ 99 w 248"/>
                <a:gd name="T13" fmla="*/ 0 h 609"/>
                <a:gd name="T14" fmla="*/ 110 w 248"/>
                <a:gd name="T15" fmla="*/ 0 h 609"/>
                <a:gd name="T16" fmla="*/ 123 w 248"/>
                <a:gd name="T17" fmla="*/ 0 h 609"/>
                <a:gd name="T18" fmla="*/ 136 w 248"/>
                <a:gd name="T19" fmla="*/ 0 h 609"/>
                <a:gd name="T20" fmla="*/ 148 w 248"/>
                <a:gd name="T21" fmla="*/ 0 h 609"/>
                <a:gd name="T22" fmla="*/ 160 w 248"/>
                <a:gd name="T23" fmla="*/ 0 h 609"/>
                <a:gd name="T24" fmla="*/ 171 w 248"/>
                <a:gd name="T25" fmla="*/ 0 h 609"/>
                <a:gd name="T26" fmla="*/ 183 w 248"/>
                <a:gd name="T27" fmla="*/ 1 h 609"/>
                <a:gd name="T28" fmla="*/ 193 w 248"/>
                <a:gd name="T29" fmla="*/ 1 h 609"/>
                <a:gd name="T30" fmla="*/ 203 w 248"/>
                <a:gd name="T31" fmla="*/ 1 h 609"/>
                <a:gd name="T32" fmla="*/ 212 w 248"/>
                <a:gd name="T33" fmla="*/ 2 h 609"/>
                <a:gd name="T34" fmla="*/ 228 w 248"/>
                <a:gd name="T35" fmla="*/ 3 h 609"/>
                <a:gd name="T36" fmla="*/ 239 w 248"/>
                <a:gd name="T37" fmla="*/ 5 h 609"/>
                <a:gd name="T38" fmla="*/ 245 w 248"/>
                <a:gd name="T39" fmla="*/ 7 h 609"/>
                <a:gd name="T40" fmla="*/ 248 w 248"/>
                <a:gd name="T41" fmla="*/ 8 h 609"/>
                <a:gd name="T42" fmla="*/ 248 w 248"/>
                <a:gd name="T43" fmla="*/ 12 h 609"/>
                <a:gd name="T44" fmla="*/ 248 w 248"/>
                <a:gd name="T45" fmla="*/ 20 h 609"/>
                <a:gd name="T46" fmla="*/ 246 w 248"/>
                <a:gd name="T47" fmla="*/ 30 h 609"/>
                <a:gd name="T48" fmla="*/ 246 w 248"/>
                <a:gd name="T49" fmla="*/ 38 h 609"/>
                <a:gd name="T50" fmla="*/ 0 w 248"/>
                <a:gd name="T51" fmla="*/ 28 h 609"/>
                <a:gd name="T52" fmla="*/ 0 w 248"/>
                <a:gd name="T53" fmla="*/ 8 h 609"/>
                <a:gd name="T54" fmla="*/ 3 w 248"/>
                <a:gd name="T55" fmla="*/ 7 h 609"/>
                <a:gd name="T56" fmla="*/ 9 w 248"/>
                <a:gd name="T57" fmla="*/ 5 h 609"/>
                <a:gd name="T58" fmla="*/ 21 w 248"/>
                <a:gd name="T59" fmla="*/ 3 h 609"/>
                <a:gd name="T60" fmla="*/ 37 w 248"/>
                <a:gd name="T61" fmla="*/ 2 h 6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8"/>
                <a:gd name="T94" fmla="*/ 0 h 609"/>
                <a:gd name="T95" fmla="*/ 248 w 248"/>
                <a:gd name="T96" fmla="*/ 609 h 6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8" h="609">
                  <a:moveTo>
                    <a:pt x="37" y="41"/>
                  </a:moveTo>
                  <a:lnTo>
                    <a:pt x="45" y="31"/>
                  </a:lnTo>
                  <a:lnTo>
                    <a:pt x="55" y="23"/>
                  </a:lnTo>
                  <a:lnTo>
                    <a:pt x="65" y="17"/>
                  </a:lnTo>
                  <a:lnTo>
                    <a:pt x="76" y="10"/>
                  </a:lnTo>
                  <a:lnTo>
                    <a:pt x="87" y="7"/>
                  </a:lnTo>
                  <a:lnTo>
                    <a:pt x="99" y="4"/>
                  </a:lnTo>
                  <a:lnTo>
                    <a:pt x="110" y="0"/>
                  </a:lnTo>
                  <a:lnTo>
                    <a:pt x="123" y="0"/>
                  </a:lnTo>
                  <a:lnTo>
                    <a:pt x="136" y="0"/>
                  </a:lnTo>
                  <a:lnTo>
                    <a:pt x="148" y="4"/>
                  </a:lnTo>
                  <a:lnTo>
                    <a:pt x="160" y="7"/>
                  </a:lnTo>
                  <a:lnTo>
                    <a:pt x="171" y="10"/>
                  </a:lnTo>
                  <a:lnTo>
                    <a:pt x="183" y="17"/>
                  </a:lnTo>
                  <a:lnTo>
                    <a:pt x="193" y="23"/>
                  </a:lnTo>
                  <a:lnTo>
                    <a:pt x="203" y="31"/>
                  </a:lnTo>
                  <a:lnTo>
                    <a:pt x="212" y="41"/>
                  </a:lnTo>
                  <a:lnTo>
                    <a:pt x="228" y="62"/>
                  </a:lnTo>
                  <a:lnTo>
                    <a:pt x="239" y="87"/>
                  </a:lnTo>
                  <a:lnTo>
                    <a:pt x="245" y="113"/>
                  </a:lnTo>
                  <a:lnTo>
                    <a:pt x="248" y="139"/>
                  </a:lnTo>
                  <a:lnTo>
                    <a:pt x="248" y="198"/>
                  </a:lnTo>
                  <a:lnTo>
                    <a:pt x="248" y="335"/>
                  </a:lnTo>
                  <a:lnTo>
                    <a:pt x="246" y="491"/>
                  </a:lnTo>
                  <a:lnTo>
                    <a:pt x="246" y="609"/>
                  </a:lnTo>
                  <a:lnTo>
                    <a:pt x="0" y="450"/>
                  </a:lnTo>
                  <a:lnTo>
                    <a:pt x="0" y="139"/>
                  </a:lnTo>
                  <a:lnTo>
                    <a:pt x="3" y="113"/>
                  </a:lnTo>
                  <a:lnTo>
                    <a:pt x="9" y="87"/>
                  </a:lnTo>
                  <a:lnTo>
                    <a:pt x="21" y="62"/>
                  </a:lnTo>
                  <a:lnTo>
                    <a:pt x="37" y="41"/>
                  </a:lnTo>
                  <a:close/>
                </a:path>
              </a:pathLst>
            </a:custGeom>
            <a:solidFill>
              <a:srgbClr val="597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5" name="Freeform 319"/>
            <p:cNvSpPr>
              <a:spLocks/>
            </p:cNvSpPr>
            <p:nvPr/>
          </p:nvSpPr>
          <p:spPr bwMode="auto">
            <a:xfrm>
              <a:off x="2792" y="2988"/>
              <a:ext cx="81" cy="46"/>
            </a:xfrm>
            <a:custGeom>
              <a:avLst/>
              <a:gdLst>
                <a:gd name="T0" fmla="*/ 40 w 81"/>
                <a:gd name="T1" fmla="*/ 0 h 91"/>
                <a:gd name="T2" fmla="*/ 24 w 81"/>
                <a:gd name="T3" fmla="*/ 1 h 91"/>
                <a:gd name="T4" fmla="*/ 11 w 81"/>
                <a:gd name="T5" fmla="*/ 1 h 91"/>
                <a:gd name="T6" fmla="*/ 3 w 81"/>
                <a:gd name="T7" fmla="*/ 2 h 91"/>
                <a:gd name="T8" fmla="*/ 0 w 81"/>
                <a:gd name="T9" fmla="*/ 3 h 91"/>
                <a:gd name="T10" fmla="*/ 3 w 81"/>
                <a:gd name="T11" fmla="*/ 4 h 91"/>
                <a:gd name="T12" fmla="*/ 11 w 81"/>
                <a:gd name="T13" fmla="*/ 5 h 91"/>
                <a:gd name="T14" fmla="*/ 24 w 81"/>
                <a:gd name="T15" fmla="*/ 6 h 91"/>
                <a:gd name="T16" fmla="*/ 40 w 81"/>
                <a:gd name="T17" fmla="*/ 6 h 91"/>
                <a:gd name="T18" fmla="*/ 56 w 81"/>
                <a:gd name="T19" fmla="*/ 6 h 91"/>
                <a:gd name="T20" fmla="*/ 69 w 81"/>
                <a:gd name="T21" fmla="*/ 5 h 91"/>
                <a:gd name="T22" fmla="*/ 78 w 81"/>
                <a:gd name="T23" fmla="*/ 4 h 91"/>
                <a:gd name="T24" fmla="*/ 81 w 81"/>
                <a:gd name="T25" fmla="*/ 3 h 91"/>
                <a:gd name="T26" fmla="*/ 78 w 81"/>
                <a:gd name="T27" fmla="*/ 2 h 91"/>
                <a:gd name="T28" fmla="*/ 69 w 81"/>
                <a:gd name="T29" fmla="*/ 1 h 91"/>
                <a:gd name="T30" fmla="*/ 56 w 81"/>
                <a:gd name="T31" fmla="*/ 1 h 91"/>
                <a:gd name="T32" fmla="*/ 40 w 81"/>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91"/>
                <a:gd name="T53" fmla="*/ 81 w 81"/>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91">
                  <a:moveTo>
                    <a:pt x="40" y="0"/>
                  </a:moveTo>
                  <a:lnTo>
                    <a:pt x="24" y="3"/>
                  </a:lnTo>
                  <a:lnTo>
                    <a:pt x="11" y="13"/>
                  </a:lnTo>
                  <a:lnTo>
                    <a:pt x="3" y="28"/>
                  </a:lnTo>
                  <a:lnTo>
                    <a:pt x="0" y="45"/>
                  </a:lnTo>
                  <a:lnTo>
                    <a:pt x="3" y="63"/>
                  </a:lnTo>
                  <a:lnTo>
                    <a:pt x="11" y="78"/>
                  </a:lnTo>
                  <a:lnTo>
                    <a:pt x="24" y="88"/>
                  </a:lnTo>
                  <a:lnTo>
                    <a:pt x="40" y="91"/>
                  </a:lnTo>
                  <a:lnTo>
                    <a:pt x="56" y="88"/>
                  </a:lnTo>
                  <a:lnTo>
                    <a:pt x="69" y="78"/>
                  </a:lnTo>
                  <a:lnTo>
                    <a:pt x="78" y="63"/>
                  </a:lnTo>
                  <a:lnTo>
                    <a:pt x="81" y="45"/>
                  </a:lnTo>
                  <a:lnTo>
                    <a:pt x="78" y="28"/>
                  </a:lnTo>
                  <a:lnTo>
                    <a:pt x="69" y="13"/>
                  </a:lnTo>
                  <a:lnTo>
                    <a:pt x="56" y="3"/>
                  </a:lnTo>
                  <a:lnTo>
                    <a:pt x="40" y="0"/>
                  </a:lnTo>
                  <a:close/>
                </a:path>
              </a:pathLst>
            </a:custGeom>
            <a:solidFill>
              <a:srgbClr val="BF38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6" name="Freeform 320"/>
            <p:cNvSpPr>
              <a:spLocks/>
            </p:cNvSpPr>
            <p:nvPr/>
          </p:nvSpPr>
          <p:spPr bwMode="auto">
            <a:xfrm>
              <a:off x="2793" y="2989"/>
              <a:ext cx="78" cy="44"/>
            </a:xfrm>
            <a:custGeom>
              <a:avLst/>
              <a:gdLst>
                <a:gd name="T0" fmla="*/ 39 w 78"/>
                <a:gd name="T1" fmla="*/ 0 h 89"/>
                <a:gd name="T2" fmla="*/ 25 w 78"/>
                <a:gd name="T3" fmla="*/ 0 h 89"/>
                <a:gd name="T4" fmla="*/ 12 w 78"/>
                <a:gd name="T5" fmla="*/ 0 h 89"/>
                <a:gd name="T6" fmla="*/ 3 w 78"/>
                <a:gd name="T7" fmla="*/ 1 h 89"/>
                <a:gd name="T8" fmla="*/ 0 w 78"/>
                <a:gd name="T9" fmla="*/ 2 h 89"/>
                <a:gd name="T10" fmla="*/ 3 w 78"/>
                <a:gd name="T11" fmla="*/ 3 h 89"/>
                <a:gd name="T12" fmla="*/ 12 w 78"/>
                <a:gd name="T13" fmla="*/ 4 h 89"/>
                <a:gd name="T14" fmla="*/ 25 w 78"/>
                <a:gd name="T15" fmla="*/ 5 h 89"/>
                <a:gd name="T16" fmla="*/ 39 w 78"/>
                <a:gd name="T17" fmla="*/ 5 h 89"/>
                <a:gd name="T18" fmla="*/ 55 w 78"/>
                <a:gd name="T19" fmla="*/ 5 h 89"/>
                <a:gd name="T20" fmla="*/ 67 w 78"/>
                <a:gd name="T21" fmla="*/ 4 h 89"/>
                <a:gd name="T22" fmla="*/ 75 w 78"/>
                <a:gd name="T23" fmla="*/ 3 h 89"/>
                <a:gd name="T24" fmla="*/ 78 w 78"/>
                <a:gd name="T25" fmla="*/ 2 h 89"/>
                <a:gd name="T26" fmla="*/ 75 w 78"/>
                <a:gd name="T27" fmla="*/ 1 h 89"/>
                <a:gd name="T28" fmla="*/ 67 w 78"/>
                <a:gd name="T29" fmla="*/ 0 h 89"/>
                <a:gd name="T30" fmla="*/ 55 w 78"/>
                <a:gd name="T31" fmla="*/ 0 h 89"/>
                <a:gd name="T32" fmla="*/ 39 w 78"/>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9"/>
                <a:gd name="T53" fmla="*/ 78 w 78"/>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9">
                  <a:moveTo>
                    <a:pt x="39" y="0"/>
                  </a:moveTo>
                  <a:lnTo>
                    <a:pt x="25" y="4"/>
                  </a:lnTo>
                  <a:lnTo>
                    <a:pt x="12" y="13"/>
                  </a:lnTo>
                  <a:lnTo>
                    <a:pt x="3" y="27"/>
                  </a:lnTo>
                  <a:lnTo>
                    <a:pt x="0" y="44"/>
                  </a:lnTo>
                  <a:lnTo>
                    <a:pt x="3" y="62"/>
                  </a:lnTo>
                  <a:lnTo>
                    <a:pt x="12" y="75"/>
                  </a:lnTo>
                  <a:lnTo>
                    <a:pt x="25" y="85"/>
                  </a:lnTo>
                  <a:lnTo>
                    <a:pt x="39" y="89"/>
                  </a:lnTo>
                  <a:lnTo>
                    <a:pt x="55" y="85"/>
                  </a:lnTo>
                  <a:lnTo>
                    <a:pt x="67" y="75"/>
                  </a:lnTo>
                  <a:lnTo>
                    <a:pt x="75" y="62"/>
                  </a:lnTo>
                  <a:lnTo>
                    <a:pt x="78" y="44"/>
                  </a:lnTo>
                  <a:lnTo>
                    <a:pt x="75" y="27"/>
                  </a:lnTo>
                  <a:lnTo>
                    <a:pt x="67" y="13"/>
                  </a:lnTo>
                  <a:lnTo>
                    <a:pt x="55" y="4"/>
                  </a:lnTo>
                  <a:lnTo>
                    <a:pt x="39" y="0"/>
                  </a:lnTo>
                  <a:close/>
                </a:path>
              </a:pathLst>
            </a:custGeom>
            <a:solidFill>
              <a:srgbClr val="C647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7" name="Freeform 321"/>
            <p:cNvSpPr>
              <a:spLocks/>
            </p:cNvSpPr>
            <p:nvPr/>
          </p:nvSpPr>
          <p:spPr bwMode="auto">
            <a:xfrm>
              <a:off x="2796" y="2990"/>
              <a:ext cx="74" cy="42"/>
            </a:xfrm>
            <a:custGeom>
              <a:avLst/>
              <a:gdLst>
                <a:gd name="T0" fmla="*/ 36 w 74"/>
                <a:gd name="T1" fmla="*/ 0 h 85"/>
                <a:gd name="T2" fmla="*/ 22 w 74"/>
                <a:gd name="T3" fmla="*/ 0 h 85"/>
                <a:gd name="T4" fmla="*/ 10 w 74"/>
                <a:gd name="T5" fmla="*/ 0 h 85"/>
                <a:gd name="T6" fmla="*/ 3 w 74"/>
                <a:gd name="T7" fmla="*/ 1 h 85"/>
                <a:gd name="T8" fmla="*/ 0 w 74"/>
                <a:gd name="T9" fmla="*/ 2 h 85"/>
                <a:gd name="T10" fmla="*/ 3 w 74"/>
                <a:gd name="T11" fmla="*/ 3 h 85"/>
                <a:gd name="T12" fmla="*/ 10 w 74"/>
                <a:gd name="T13" fmla="*/ 4 h 85"/>
                <a:gd name="T14" fmla="*/ 22 w 74"/>
                <a:gd name="T15" fmla="*/ 5 h 85"/>
                <a:gd name="T16" fmla="*/ 36 w 74"/>
                <a:gd name="T17" fmla="*/ 5 h 85"/>
                <a:gd name="T18" fmla="*/ 51 w 74"/>
                <a:gd name="T19" fmla="*/ 5 h 85"/>
                <a:gd name="T20" fmla="*/ 64 w 74"/>
                <a:gd name="T21" fmla="*/ 4 h 85"/>
                <a:gd name="T22" fmla="*/ 71 w 74"/>
                <a:gd name="T23" fmla="*/ 3 h 85"/>
                <a:gd name="T24" fmla="*/ 74 w 74"/>
                <a:gd name="T25" fmla="*/ 2 h 85"/>
                <a:gd name="T26" fmla="*/ 71 w 74"/>
                <a:gd name="T27" fmla="*/ 1 h 85"/>
                <a:gd name="T28" fmla="*/ 64 w 74"/>
                <a:gd name="T29" fmla="*/ 0 h 85"/>
                <a:gd name="T30" fmla="*/ 51 w 74"/>
                <a:gd name="T31" fmla="*/ 0 h 85"/>
                <a:gd name="T32" fmla="*/ 36 w 74"/>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85"/>
                <a:gd name="T53" fmla="*/ 74 w 74"/>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85">
                  <a:moveTo>
                    <a:pt x="36" y="0"/>
                  </a:moveTo>
                  <a:lnTo>
                    <a:pt x="22" y="3"/>
                  </a:lnTo>
                  <a:lnTo>
                    <a:pt x="10" y="13"/>
                  </a:lnTo>
                  <a:lnTo>
                    <a:pt x="3" y="26"/>
                  </a:lnTo>
                  <a:lnTo>
                    <a:pt x="0" y="42"/>
                  </a:lnTo>
                  <a:lnTo>
                    <a:pt x="3" y="59"/>
                  </a:lnTo>
                  <a:lnTo>
                    <a:pt x="10" y="72"/>
                  </a:lnTo>
                  <a:lnTo>
                    <a:pt x="22" y="82"/>
                  </a:lnTo>
                  <a:lnTo>
                    <a:pt x="36" y="85"/>
                  </a:lnTo>
                  <a:lnTo>
                    <a:pt x="51" y="82"/>
                  </a:lnTo>
                  <a:lnTo>
                    <a:pt x="64" y="72"/>
                  </a:lnTo>
                  <a:lnTo>
                    <a:pt x="71" y="59"/>
                  </a:lnTo>
                  <a:lnTo>
                    <a:pt x="74" y="42"/>
                  </a:lnTo>
                  <a:lnTo>
                    <a:pt x="71" y="26"/>
                  </a:lnTo>
                  <a:lnTo>
                    <a:pt x="64" y="13"/>
                  </a:lnTo>
                  <a:lnTo>
                    <a:pt x="51" y="3"/>
                  </a:lnTo>
                  <a:lnTo>
                    <a:pt x="36" y="0"/>
                  </a:lnTo>
                  <a:close/>
                </a:path>
              </a:pathLst>
            </a:custGeom>
            <a:solidFill>
              <a:srgbClr val="CC56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8" name="Freeform 322"/>
            <p:cNvSpPr>
              <a:spLocks/>
            </p:cNvSpPr>
            <p:nvPr/>
          </p:nvSpPr>
          <p:spPr bwMode="auto">
            <a:xfrm>
              <a:off x="2798" y="2992"/>
              <a:ext cx="70" cy="40"/>
            </a:xfrm>
            <a:custGeom>
              <a:avLst/>
              <a:gdLst>
                <a:gd name="T0" fmla="*/ 34 w 70"/>
                <a:gd name="T1" fmla="*/ 0 h 80"/>
                <a:gd name="T2" fmla="*/ 21 w 70"/>
                <a:gd name="T3" fmla="*/ 1 h 80"/>
                <a:gd name="T4" fmla="*/ 10 w 70"/>
                <a:gd name="T5" fmla="*/ 1 h 80"/>
                <a:gd name="T6" fmla="*/ 2 w 70"/>
                <a:gd name="T7" fmla="*/ 2 h 80"/>
                <a:gd name="T8" fmla="*/ 0 w 70"/>
                <a:gd name="T9" fmla="*/ 3 h 80"/>
                <a:gd name="T10" fmla="*/ 2 w 70"/>
                <a:gd name="T11" fmla="*/ 4 h 80"/>
                <a:gd name="T12" fmla="*/ 10 w 70"/>
                <a:gd name="T13" fmla="*/ 5 h 80"/>
                <a:gd name="T14" fmla="*/ 21 w 70"/>
                <a:gd name="T15" fmla="*/ 5 h 80"/>
                <a:gd name="T16" fmla="*/ 34 w 70"/>
                <a:gd name="T17" fmla="*/ 5 h 80"/>
                <a:gd name="T18" fmla="*/ 49 w 70"/>
                <a:gd name="T19" fmla="*/ 5 h 80"/>
                <a:gd name="T20" fmla="*/ 60 w 70"/>
                <a:gd name="T21" fmla="*/ 5 h 80"/>
                <a:gd name="T22" fmla="*/ 68 w 70"/>
                <a:gd name="T23" fmla="*/ 4 h 80"/>
                <a:gd name="T24" fmla="*/ 70 w 70"/>
                <a:gd name="T25" fmla="*/ 3 h 80"/>
                <a:gd name="T26" fmla="*/ 68 w 70"/>
                <a:gd name="T27" fmla="*/ 2 h 80"/>
                <a:gd name="T28" fmla="*/ 60 w 70"/>
                <a:gd name="T29" fmla="*/ 1 h 80"/>
                <a:gd name="T30" fmla="*/ 49 w 70"/>
                <a:gd name="T31" fmla="*/ 1 h 80"/>
                <a:gd name="T32" fmla="*/ 34 w 70"/>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80"/>
                <a:gd name="T53" fmla="*/ 70 w 7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80">
                  <a:moveTo>
                    <a:pt x="34" y="0"/>
                  </a:moveTo>
                  <a:lnTo>
                    <a:pt x="21" y="4"/>
                  </a:lnTo>
                  <a:lnTo>
                    <a:pt x="10" y="12"/>
                  </a:lnTo>
                  <a:lnTo>
                    <a:pt x="2" y="25"/>
                  </a:lnTo>
                  <a:lnTo>
                    <a:pt x="0" y="39"/>
                  </a:lnTo>
                  <a:lnTo>
                    <a:pt x="2" y="56"/>
                  </a:lnTo>
                  <a:lnTo>
                    <a:pt x="10" y="69"/>
                  </a:lnTo>
                  <a:lnTo>
                    <a:pt x="21" y="77"/>
                  </a:lnTo>
                  <a:lnTo>
                    <a:pt x="34" y="80"/>
                  </a:lnTo>
                  <a:lnTo>
                    <a:pt x="49" y="77"/>
                  </a:lnTo>
                  <a:lnTo>
                    <a:pt x="60" y="69"/>
                  </a:lnTo>
                  <a:lnTo>
                    <a:pt x="68" y="56"/>
                  </a:lnTo>
                  <a:lnTo>
                    <a:pt x="70" y="39"/>
                  </a:lnTo>
                  <a:lnTo>
                    <a:pt x="68" y="25"/>
                  </a:lnTo>
                  <a:lnTo>
                    <a:pt x="60" y="12"/>
                  </a:lnTo>
                  <a:lnTo>
                    <a:pt x="49" y="4"/>
                  </a:lnTo>
                  <a:lnTo>
                    <a:pt x="34" y="0"/>
                  </a:lnTo>
                  <a:close/>
                </a:path>
              </a:pathLst>
            </a:custGeom>
            <a:solidFill>
              <a:srgbClr val="D366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09" name="Freeform 323"/>
            <p:cNvSpPr>
              <a:spLocks/>
            </p:cNvSpPr>
            <p:nvPr/>
          </p:nvSpPr>
          <p:spPr bwMode="auto">
            <a:xfrm>
              <a:off x="2799" y="2992"/>
              <a:ext cx="68" cy="38"/>
            </a:xfrm>
            <a:custGeom>
              <a:avLst/>
              <a:gdLst>
                <a:gd name="T0" fmla="*/ 33 w 68"/>
                <a:gd name="T1" fmla="*/ 0 h 75"/>
                <a:gd name="T2" fmla="*/ 20 w 68"/>
                <a:gd name="T3" fmla="*/ 1 h 75"/>
                <a:gd name="T4" fmla="*/ 10 w 68"/>
                <a:gd name="T5" fmla="*/ 1 h 75"/>
                <a:gd name="T6" fmla="*/ 3 w 68"/>
                <a:gd name="T7" fmla="*/ 2 h 75"/>
                <a:gd name="T8" fmla="*/ 0 w 68"/>
                <a:gd name="T9" fmla="*/ 3 h 75"/>
                <a:gd name="T10" fmla="*/ 3 w 68"/>
                <a:gd name="T11" fmla="*/ 4 h 75"/>
                <a:gd name="T12" fmla="*/ 10 w 68"/>
                <a:gd name="T13" fmla="*/ 4 h 75"/>
                <a:gd name="T14" fmla="*/ 20 w 68"/>
                <a:gd name="T15" fmla="*/ 5 h 75"/>
                <a:gd name="T16" fmla="*/ 33 w 68"/>
                <a:gd name="T17" fmla="*/ 5 h 75"/>
                <a:gd name="T18" fmla="*/ 46 w 68"/>
                <a:gd name="T19" fmla="*/ 5 h 75"/>
                <a:gd name="T20" fmla="*/ 58 w 68"/>
                <a:gd name="T21" fmla="*/ 4 h 75"/>
                <a:gd name="T22" fmla="*/ 65 w 68"/>
                <a:gd name="T23" fmla="*/ 4 h 75"/>
                <a:gd name="T24" fmla="*/ 68 w 68"/>
                <a:gd name="T25" fmla="*/ 3 h 75"/>
                <a:gd name="T26" fmla="*/ 65 w 68"/>
                <a:gd name="T27" fmla="*/ 2 h 75"/>
                <a:gd name="T28" fmla="*/ 58 w 68"/>
                <a:gd name="T29" fmla="*/ 1 h 75"/>
                <a:gd name="T30" fmla="*/ 46 w 68"/>
                <a:gd name="T31" fmla="*/ 1 h 75"/>
                <a:gd name="T32" fmla="*/ 33 w 68"/>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5"/>
                <a:gd name="T53" fmla="*/ 68 w 68"/>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5">
                  <a:moveTo>
                    <a:pt x="33" y="0"/>
                  </a:moveTo>
                  <a:lnTo>
                    <a:pt x="20" y="3"/>
                  </a:lnTo>
                  <a:lnTo>
                    <a:pt x="10" y="11"/>
                  </a:lnTo>
                  <a:lnTo>
                    <a:pt x="3" y="23"/>
                  </a:lnTo>
                  <a:lnTo>
                    <a:pt x="0" y="37"/>
                  </a:lnTo>
                  <a:lnTo>
                    <a:pt x="3" y="52"/>
                  </a:lnTo>
                  <a:lnTo>
                    <a:pt x="10" y="64"/>
                  </a:lnTo>
                  <a:lnTo>
                    <a:pt x="20" y="72"/>
                  </a:lnTo>
                  <a:lnTo>
                    <a:pt x="33" y="75"/>
                  </a:lnTo>
                  <a:lnTo>
                    <a:pt x="46" y="72"/>
                  </a:lnTo>
                  <a:lnTo>
                    <a:pt x="58" y="64"/>
                  </a:lnTo>
                  <a:lnTo>
                    <a:pt x="65" y="52"/>
                  </a:lnTo>
                  <a:lnTo>
                    <a:pt x="68" y="37"/>
                  </a:lnTo>
                  <a:lnTo>
                    <a:pt x="65" y="23"/>
                  </a:lnTo>
                  <a:lnTo>
                    <a:pt x="58" y="11"/>
                  </a:lnTo>
                  <a:lnTo>
                    <a:pt x="46" y="3"/>
                  </a:lnTo>
                  <a:lnTo>
                    <a:pt x="33" y="0"/>
                  </a:lnTo>
                  <a:close/>
                </a:path>
              </a:pathLst>
            </a:custGeom>
            <a:solidFill>
              <a:srgbClr val="DB75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0" name="Freeform 324"/>
            <p:cNvSpPr>
              <a:spLocks/>
            </p:cNvSpPr>
            <p:nvPr/>
          </p:nvSpPr>
          <p:spPr bwMode="auto">
            <a:xfrm>
              <a:off x="2800" y="2993"/>
              <a:ext cx="64" cy="36"/>
            </a:xfrm>
            <a:custGeom>
              <a:avLst/>
              <a:gdLst>
                <a:gd name="T0" fmla="*/ 32 w 64"/>
                <a:gd name="T1" fmla="*/ 0 h 71"/>
                <a:gd name="T2" fmla="*/ 21 w 64"/>
                <a:gd name="T3" fmla="*/ 1 h 71"/>
                <a:gd name="T4" fmla="*/ 11 w 64"/>
                <a:gd name="T5" fmla="*/ 1 h 71"/>
                <a:gd name="T6" fmla="*/ 3 w 64"/>
                <a:gd name="T7" fmla="*/ 2 h 71"/>
                <a:gd name="T8" fmla="*/ 0 w 64"/>
                <a:gd name="T9" fmla="*/ 3 h 71"/>
                <a:gd name="T10" fmla="*/ 3 w 64"/>
                <a:gd name="T11" fmla="*/ 4 h 71"/>
                <a:gd name="T12" fmla="*/ 11 w 64"/>
                <a:gd name="T13" fmla="*/ 4 h 71"/>
                <a:gd name="T14" fmla="*/ 21 w 64"/>
                <a:gd name="T15" fmla="*/ 5 h 71"/>
                <a:gd name="T16" fmla="*/ 32 w 64"/>
                <a:gd name="T17" fmla="*/ 5 h 71"/>
                <a:gd name="T18" fmla="*/ 45 w 64"/>
                <a:gd name="T19" fmla="*/ 5 h 71"/>
                <a:gd name="T20" fmla="*/ 55 w 64"/>
                <a:gd name="T21" fmla="*/ 4 h 71"/>
                <a:gd name="T22" fmla="*/ 61 w 64"/>
                <a:gd name="T23" fmla="*/ 4 h 71"/>
                <a:gd name="T24" fmla="*/ 64 w 64"/>
                <a:gd name="T25" fmla="*/ 3 h 71"/>
                <a:gd name="T26" fmla="*/ 61 w 64"/>
                <a:gd name="T27" fmla="*/ 2 h 71"/>
                <a:gd name="T28" fmla="*/ 55 w 64"/>
                <a:gd name="T29" fmla="*/ 1 h 71"/>
                <a:gd name="T30" fmla="*/ 45 w 64"/>
                <a:gd name="T31" fmla="*/ 1 h 71"/>
                <a:gd name="T32" fmla="*/ 32 w 6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1"/>
                <a:gd name="T53" fmla="*/ 64 w 6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1">
                  <a:moveTo>
                    <a:pt x="32" y="0"/>
                  </a:moveTo>
                  <a:lnTo>
                    <a:pt x="21" y="3"/>
                  </a:lnTo>
                  <a:lnTo>
                    <a:pt x="11" y="9"/>
                  </a:lnTo>
                  <a:lnTo>
                    <a:pt x="3" y="21"/>
                  </a:lnTo>
                  <a:lnTo>
                    <a:pt x="0" y="35"/>
                  </a:lnTo>
                  <a:lnTo>
                    <a:pt x="3" y="49"/>
                  </a:lnTo>
                  <a:lnTo>
                    <a:pt x="11" y="60"/>
                  </a:lnTo>
                  <a:lnTo>
                    <a:pt x="21" y="68"/>
                  </a:lnTo>
                  <a:lnTo>
                    <a:pt x="32" y="71"/>
                  </a:lnTo>
                  <a:lnTo>
                    <a:pt x="45" y="68"/>
                  </a:lnTo>
                  <a:lnTo>
                    <a:pt x="55" y="60"/>
                  </a:lnTo>
                  <a:lnTo>
                    <a:pt x="61" y="49"/>
                  </a:lnTo>
                  <a:lnTo>
                    <a:pt x="64" y="35"/>
                  </a:lnTo>
                  <a:lnTo>
                    <a:pt x="61" y="21"/>
                  </a:lnTo>
                  <a:lnTo>
                    <a:pt x="55" y="9"/>
                  </a:lnTo>
                  <a:lnTo>
                    <a:pt x="45" y="3"/>
                  </a:lnTo>
                  <a:lnTo>
                    <a:pt x="32" y="0"/>
                  </a:lnTo>
                  <a:close/>
                </a:path>
              </a:pathLst>
            </a:custGeom>
            <a:solidFill>
              <a:srgbClr val="E287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1" name="Freeform 325"/>
            <p:cNvSpPr>
              <a:spLocks/>
            </p:cNvSpPr>
            <p:nvPr/>
          </p:nvSpPr>
          <p:spPr bwMode="auto">
            <a:xfrm>
              <a:off x="2802" y="2994"/>
              <a:ext cx="61" cy="34"/>
            </a:xfrm>
            <a:custGeom>
              <a:avLst/>
              <a:gdLst>
                <a:gd name="T0" fmla="*/ 30 w 61"/>
                <a:gd name="T1" fmla="*/ 0 h 69"/>
                <a:gd name="T2" fmla="*/ 19 w 61"/>
                <a:gd name="T3" fmla="*/ 0 h 69"/>
                <a:gd name="T4" fmla="*/ 9 w 61"/>
                <a:gd name="T5" fmla="*/ 0 h 69"/>
                <a:gd name="T6" fmla="*/ 3 w 61"/>
                <a:gd name="T7" fmla="*/ 1 h 69"/>
                <a:gd name="T8" fmla="*/ 0 w 61"/>
                <a:gd name="T9" fmla="*/ 2 h 69"/>
                <a:gd name="T10" fmla="*/ 3 w 61"/>
                <a:gd name="T11" fmla="*/ 3 h 69"/>
                <a:gd name="T12" fmla="*/ 9 w 61"/>
                <a:gd name="T13" fmla="*/ 3 h 69"/>
                <a:gd name="T14" fmla="*/ 19 w 61"/>
                <a:gd name="T15" fmla="*/ 4 h 69"/>
                <a:gd name="T16" fmla="*/ 30 w 61"/>
                <a:gd name="T17" fmla="*/ 4 h 69"/>
                <a:gd name="T18" fmla="*/ 42 w 61"/>
                <a:gd name="T19" fmla="*/ 4 h 69"/>
                <a:gd name="T20" fmla="*/ 52 w 61"/>
                <a:gd name="T21" fmla="*/ 3 h 69"/>
                <a:gd name="T22" fmla="*/ 58 w 61"/>
                <a:gd name="T23" fmla="*/ 3 h 69"/>
                <a:gd name="T24" fmla="*/ 61 w 61"/>
                <a:gd name="T25" fmla="*/ 2 h 69"/>
                <a:gd name="T26" fmla="*/ 58 w 61"/>
                <a:gd name="T27" fmla="*/ 1 h 69"/>
                <a:gd name="T28" fmla="*/ 52 w 61"/>
                <a:gd name="T29" fmla="*/ 0 h 69"/>
                <a:gd name="T30" fmla="*/ 42 w 61"/>
                <a:gd name="T31" fmla="*/ 0 h 69"/>
                <a:gd name="T32" fmla="*/ 30 w 61"/>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9"/>
                <a:gd name="T53" fmla="*/ 61 w 61"/>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9">
                  <a:moveTo>
                    <a:pt x="30" y="0"/>
                  </a:moveTo>
                  <a:lnTo>
                    <a:pt x="19" y="3"/>
                  </a:lnTo>
                  <a:lnTo>
                    <a:pt x="9" y="10"/>
                  </a:lnTo>
                  <a:lnTo>
                    <a:pt x="3" y="21"/>
                  </a:lnTo>
                  <a:lnTo>
                    <a:pt x="0" y="34"/>
                  </a:lnTo>
                  <a:lnTo>
                    <a:pt x="3" y="48"/>
                  </a:lnTo>
                  <a:lnTo>
                    <a:pt x="9" y="59"/>
                  </a:lnTo>
                  <a:lnTo>
                    <a:pt x="19" y="65"/>
                  </a:lnTo>
                  <a:lnTo>
                    <a:pt x="30" y="69"/>
                  </a:lnTo>
                  <a:lnTo>
                    <a:pt x="42" y="65"/>
                  </a:lnTo>
                  <a:lnTo>
                    <a:pt x="52" y="59"/>
                  </a:lnTo>
                  <a:lnTo>
                    <a:pt x="58" y="48"/>
                  </a:lnTo>
                  <a:lnTo>
                    <a:pt x="61" y="34"/>
                  </a:lnTo>
                  <a:lnTo>
                    <a:pt x="58" y="21"/>
                  </a:lnTo>
                  <a:lnTo>
                    <a:pt x="52" y="10"/>
                  </a:lnTo>
                  <a:lnTo>
                    <a:pt x="42" y="3"/>
                  </a:lnTo>
                  <a:lnTo>
                    <a:pt x="30" y="0"/>
                  </a:lnTo>
                  <a:close/>
                </a:path>
              </a:pathLst>
            </a:custGeom>
            <a:solidFill>
              <a:srgbClr val="E893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2" name="Freeform 326"/>
            <p:cNvSpPr>
              <a:spLocks/>
            </p:cNvSpPr>
            <p:nvPr/>
          </p:nvSpPr>
          <p:spPr bwMode="auto">
            <a:xfrm>
              <a:off x="2805" y="2995"/>
              <a:ext cx="56" cy="33"/>
            </a:xfrm>
            <a:custGeom>
              <a:avLst/>
              <a:gdLst>
                <a:gd name="T0" fmla="*/ 27 w 56"/>
                <a:gd name="T1" fmla="*/ 0 h 65"/>
                <a:gd name="T2" fmla="*/ 16 w 56"/>
                <a:gd name="T3" fmla="*/ 1 h 65"/>
                <a:gd name="T4" fmla="*/ 7 w 56"/>
                <a:gd name="T5" fmla="*/ 1 h 65"/>
                <a:gd name="T6" fmla="*/ 1 w 56"/>
                <a:gd name="T7" fmla="*/ 2 h 65"/>
                <a:gd name="T8" fmla="*/ 0 w 56"/>
                <a:gd name="T9" fmla="*/ 2 h 65"/>
                <a:gd name="T10" fmla="*/ 1 w 56"/>
                <a:gd name="T11" fmla="*/ 3 h 65"/>
                <a:gd name="T12" fmla="*/ 7 w 56"/>
                <a:gd name="T13" fmla="*/ 4 h 65"/>
                <a:gd name="T14" fmla="*/ 16 w 56"/>
                <a:gd name="T15" fmla="*/ 4 h 65"/>
                <a:gd name="T16" fmla="*/ 27 w 56"/>
                <a:gd name="T17" fmla="*/ 5 h 65"/>
                <a:gd name="T18" fmla="*/ 39 w 56"/>
                <a:gd name="T19" fmla="*/ 4 h 65"/>
                <a:gd name="T20" fmla="*/ 48 w 56"/>
                <a:gd name="T21" fmla="*/ 4 h 65"/>
                <a:gd name="T22" fmla="*/ 53 w 56"/>
                <a:gd name="T23" fmla="*/ 3 h 65"/>
                <a:gd name="T24" fmla="*/ 56 w 56"/>
                <a:gd name="T25" fmla="*/ 2 h 65"/>
                <a:gd name="T26" fmla="*/ 53 w 56"/>
                <a:gd name="T27" fmla="*/ 2 h 65"/>
                <a:gd name="T28" fmla="*/ 48 w 56"/>
                <a:gd name="T29" fmla="*/ 1 h 65"/>
                <a:gd name="T30" fmla="*/ 39 w 56"/>
                <a:gd name="T31" fmla="*/ 1 h 65"/>
                <a:gd name="T32" fmla="*/ 27 w 56"/>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65"/>
                <a:gd name="T53" fmla="*/ 56 w 56"/>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65">
                  <a:moveTo>
                    <a:pt x="27" y="0"/>
                  </a:moveTo>
                  <a:lnTo>
                    <a:pt x="16" y="3"/>
                  </a:lnTo>
                  <a:lnTo>
                    <a:pt x="7" y="10"/>
                  </a:lnTo>
                  <a:lnTo>
                    <a:pt x="1" y="19"/>
                  </a:lnTo>
                  <a:lnTo>
                    <a:pt x="0" y="32"/>
                  </a:lnTo>
                  <a:lnTo>
                    <a:pt x="1" y="46"/>
                  </a:lnTo>
                  <a:lnTo>
                    <a:pt x="7" y="55"/>
                  </a:lnTo>
                  <a:lnTo>
                    <a:pt x="16" y="62"/>
                  </a:lnTo>
                  <a:lnTo>
                    <a:pt x="27" y="65"/>
                  </a:lnTo>
                  <a:lnTo>
                    <a:pt x="39" y="62"/>
                  </a:lnTo>
                  <a:lnTo>
                    <a:pt x="48" y="55"/>
                  </a:lnTo>
                  <a:lnTo>
                    <a:pt x="53" y="46"/>
                  </a:lnTo>
                  <a:lnTo>
                    <a:pt x="56" y="32"/>
                  </a:lnTo>
                  <a:lnTo>
                    <a:pt x="53" y="19"/>
                  </a:lnTo>
                  <a:lnTo>
                    <a:pt x="48" y="10"/>
                  </a:lnTo>
                  <a:lnTo>
                    <a:pt x="39" y="3"/>
                  </a:lnTo>
                  <a:lnTo>
                    <a:pt x="27" y="0"/>
                  </a:lnTo>
                  <a:close/>
                </a:path>
              </a:pathLst>
            </a:custGeom>
            <a:solidFill>
              <a:srgbClr val="EFA3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3" name="Freeform 327"/>
            <p:cNvSpPr>
              <a:spLocks/>
            </p:cNvSpPr>
            <p:nvPr/>
          </p:nvSpPr>
          <p:spPr bwMode="auto">
            <a:xfrm>
              <a:off x="2496" y="2804"/>
              <a:ext cx="16" cy="9"/>
            </a:xfrm>
            <a:custGeom>
              <a:avLst/>
              <a:gdLst>
                <a:gd name="T0" fmla="*/ 0 w 16"/>
                <a:gd name="T1" fmla="*/ 1 h 18"/>
                <a:gd name="T2" fmla="*/ 0 w 16"/>
                <a:gd name="T3" fmla="*/ 1 h 18"/>
                <a:gd name="T4" fmla="*/ 2 w 16"/>
                <a:gd name="T5" fmla="*/ 2 h 18"/>
                <a:gd name="T6" fmla="*/ 5 w 16"/>
                <a:gd name="T7" fmla="*/ 2 h 18"/>
                <a:gd name="T8" fmla="*/ 8 w 16"/>
                <a:gd name="T9" fmla="*/ 2 h 18"/>
                <a:gd name="T10" fmla="*/ 12 w 16"/>
                <a:gd name="T11" fmla="*/ 2 h 18"/>
                <a:gd name="T12" fmla="*/ 15 w 16"/>
                <a:gd name="T13" fmla="*/ 2 h 18"/>
                <a:gd name="T14" fmla="*/ 16 w 16"/>
                <a:gd name="T15" fmla="*/ 1 h 18"/>
                <a:gd name="T16" fmla="*/ 16 w 16"/>
                <a:gd name="T17" fmla="*/ 1 h 18"/>
                <a:gd name="T18" fmla="*/ 16 w 16"/>
                <a:gd name="T19" fmla="*/ 1 h 18"/>
                <a:gd name="T20" fmla="*/ 15 w 16"/>
                <a:gd name="T21" fmla="*/ 1 h 18"/>
                <a:gd name="T22" fmla="*/ 12 w 16"/>
                <a:gd name="T23" fmla="*/ 1 h 18"/>
                <a:gd name="T24" fmla="*/ 8 w 16"/>
                <a:gd name="T25" fmla="*/ 0 h 18"/>
                <a:gd name="T26" fmla="*/ 5 w 16"/>
                <a:gd name="T27" fmla="*/ 1 h 18"/>
                <a:gd name="T28" fmla="*/ 2 w 16"/>
                <a:gd name="T29" fmla="*/ 1 h 18"/>
                <a:gd name="T30" fmla="*/ 0 w 16"/>
                <a:gd name="T31" fmla="*/ 1 h 18"/>
                <a:gd name="T32" fmla="*/ 0 w 16"/>
                <a:gd name="T33" fmla="*/ 1 h 18"/>
                <a:gd name="T34" fmla="*/ 0 w 16"/>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
                <a:gd name="T56" fmla="*/ 16 w 1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
                  <a:moveTo>
                    <a:pt x="0" y="10"/>
                  </a:moveTo>
                  <a:lnTo>
                    <a:pt x="0" y="13"/>
                  </a:lnTo>
                  <a:lnTo>
                    <a:pt x="2" y="17"/>
                  </a:lnTo>
                  <a:lnTo>
                    <a:pt x="5" y="18"/>
                  </a:lnTo>
                  <a:lnTo>
                    <a:pt x="8" y="18"/>
                  </a:lnTo>
                  <a:lnTo>
                    <a:pt x="12" y="18"/>
                  </a:lnTo>
                  <a:lnTo>
                    <a:pt x="15" y="17"/>
                  </a:lnTo>
                  <a:lnTo>
                    <a:pt x="16" y="13"/>
                  </a:lnTo>
                  <a:lnTo>
                    <a:pt x="16" y="10"/>
                  </a:lnTo>
                  <a:lnTo>
                    <a:pt x="16" y="7"/>
                  </a:lnTo>
                  <a:lnTo>
                    <a:pt x="15" y="3"/>
                  </a:lnTo>
                  <a:lnTo>
                    <a:pt x="12" y="2"/>
                  </a:lnTo>
                  <a:lnTo>
                    <a:pt x="8" y="0"/>
                  </a:lnTo>
                  <a:lnTo>
                    <a:pt x="5" y="2"/>
                  </a:lnTo>
                  <a:lnTo>
                    <a:pt x="2" y="3"/>
                  </a:lnTo>
                  <a:lnTo>
                    <a:pt x="0" y="7"/>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4" name="Freeform 328"/>
            <p:cNvSpPr>
              <a:spLocks/>
            </p:cNvSpPr>
            <p:nvPr/>
          </p:nvSpPr>
          <p:spPr bwMode="auto">
            <a:xfrm>
              <a:off x="2664" y="2804"/>
              <a:ext cx="16" cy="9"/>
            </a:xfrm>
            <a:custGeom>
              <a:avLst/>
              <a:gdLst>
                <a:gd name="T0" fmla="*/ 0 w 16"/>
                <a:gd name="T1" fmla="*/ 1 h 18"/>
                <a:gd name="T2" fmla="*/ 2 w 16"/>
                <a:gd name="T3" fmla="*/ 1 h 18"/>
                <a:gd name="T4" fmla="*/ 3 w 16"/>
                <a:gd name="T5" fmla="*/ 2 h 18"/>
                <a:gd name="T6" fmla="*/ 6 w 16"/>
                <a:gd name="T7" fmla="*/ 2 h 18"/>
                <a:gd name="T8" fmla="*/ 9 w 16"/>
                <a:gd name="T9" fmla="*/ 2 h 18"/>
                <a:gd name="T10" fmla="*/ 12 w 16"/>
                <a:gd name="T11" fmla="*/ 2 h 18"/>
                <a:gd name="T12" fmla="*/ 15 w 16"/>
                <a:gd name="T13" fmla="*/ 2 h 18"/>
                <a:gd name="T14" fmla="*/ 16 w 16"/>
                <a:gd name="T15" fmla="*/ 1 h 18"/>
                <a:gd name="T16" fmla="*/ 16 w 16"/>
                <a:gd name="T17" fmla="*/ 1 h 18"/>
                <a:gd name="T18" fmla="*/ 16 w 16"/>
                <a:gd name="T19" fmla="*/ 1 h 18"/>
                <a:gd name="T20" fmla="*/ 15 w 16"/>
                <a:gd name="T21" fmla="*/ 1 h 18"/>
                <a:gd name="T22" fmla="*/ 12 w 16"/>
                <a:gd name="T23" fmla="*/ 1 h 18"/>
                <a:gd name="T24" fmla="*/ 9 w 16"/>
                <a:gd name="T25" fmla="*/ 0 h 18"/>
                <a:gd name="T26" fmla="*/ 6 w 16"/>
                <a:gd name="T27" fmla="*/ 1 h 18"/>
                <a:gd name="T28" fmla="*/ 3 w 16"/>
                <a:gd name="T29" fmla="*/ 1 h 18"/>
                <a:gd name="T30" fmla="*/ 2 w 16"/>
                <a:gd name="T31" fmla="*/ 1 h 18"/>
                <a:gd name="T32" fmla="*/ 0 w 16"/>
                <a:gd name="T33" fmla="*/ 1 h 18"/>
                <a:gd name="T34" fmla="*/ 0 w 16"/>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
                <a:gd name="T56" fmla="*/ 16 w 1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
                  <a:moveTo>
                    <a:pt x="0" y="10"/>
                  </a:moveTo>
                  <a:lnTo>
                    <a:pt x="2" y="13"/>
                  </a:lnTo>
                  <a:lnTo>
                    <a:pt x="3" y="17"/>
                  </a:lnTo>
                  <a:lnTo>
                    <a:pt x="6" y="18"/>
                  </a:lnTo>
                  <a:lnTo>
                    <a:pt x="9" y="18"/>
                  </a:lnTo>
                  <a:lnTo>
                    <a:pt x="12" y="18"/>
                  </a:lnTo>
                  <a:lnTo>
                    <a:pt x="15" y="17"/>
                  </a:lnTo>
                  <a:lnTo>
                    <a:pt x="16" y="13"/>
                  </a:lnTo>
                  <a:lnTo>
                    <a:pt x="16" y="10"/>
                  </a:lnTo>
                  <a:lnTo>
                    <a:pt x="16" y="7"/>
                  </a:lnTo>
                  <a:lnTo>
                    <a:pt x="15" y="3"/>
                  </a:lnTo>
                  <a:lnTo>
                    <a:pt x="12" y="2"/>
                  </a:lnTo>
                  <a:lnTo>
                    <a:pt x="9" y="0"/>
                  </a:lnTo>
                  <a:lnTo>
                    <a:pt x="6" y="2"/>
                  </a:lnTo>
                  <a:lnTo>
                    <a:pt x="3" y="3"/>
                  </a:lnTo>
                  <a:lnTo>
                    <a:pt x="2" y="7"/>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5" name="Freeform 329"/>
            <p:cNvSpPr>
              <a:spLocks/>
            </p:cNvSpPr>
            <p:nvPr/>
          </p:nvSpPr>
          <p:spPr bwMode="auto">
            <a:xfrm>
              <a:off x="2087" y="2952"/>
              <a:ext cx="36" cy="443"/>
            </a:xfrm>
            <a:custGeom>
              <a:avLst/>
              <a:gdLst>
                <a:gd name="T0" fmla="*/ 36 w 36"/>
                <a:gd name="T1" fmla="*/ 56 h 886"/>
                <a:gd name="T2" fmla="*/ 36 w 36"/>
                <a:gd name="T3" fmla="*/ 2 h 886"/>
                <a:gd name="T4" fmla="*/ 0 w 36"/>
                <a:gd name="T5" fmla="*/ 0 h 886"/>
                <a:gd name="T6" fmla="*/ 0 w 36"/>
                <a:gd name="T7" fmla="*/ 55 h 886"/>
                <a:gd name="T8" fmla="*/ 36 w 36"/>
                <a:gd name="T9" fmla="*/ 56 h 886"/>
                <a:gd name="T10" fmla="*/ 0 60000 65536"/>
                <a:gd name="T11" fmla="*/ 0 60000 65536"/>
                <a:gd name="T12" fmla="*/ 0 60000 65536"/>
                <a:gd name="T13" fmla="*/ 0 60000 65536"/>
                <a:gd name="T14" fmla="*/ 0 60000 65536"/>
                <a:gd name="T15" fmla="*/ 0 w 36"/>
                <a:gd name="T16" fmla="*/ 0 h 886"/>
                <a:gd name="T17" fmla="*/ 36 w 36"/>
                <a:gd name="T18" fmla="*/ 886 h 886"/>
              </a:gdLst>
              <a:ahLst/>
              <a:cxnLst>
                <a:cxn ang="T10">
                  <a:pos x="T0" y="T1"/>
                </a:cxn>
                <a:cxn ang="T11">
                  <a:pos x="T2" y="T3"/>
                </a:cxn>
                <a:cxn ang="T12">
                  <a:pos x="T4" y="T5"/>
                </a:cxn>
                <a:cxn ang="T13">
                  <a:pos x="T6" y="T7"/>
                </a:cxn>
                <a:cxn ang="T14">
                  <a:pos x="T8" y="T9"/>
                </a:cxn>
              </a:cxnLst>
              <a:rect l="T15" t="T16" r="T17" b="T18"/>
              <a:pathLst>
                <a:path w="36" h="886">
                  <a:moveTo>
                    <a:pt x="36" y="886"/>
                  </a:moveTo>
                  <a:lnTo>
                    <a:pt x="36" y="17"/>
                  </a:lnTo>
                  <a:lnTo>
                    <a:pt x="0" y="0"/>
                  </a:lnTo>
                  <a:lnTo>
                    <a:pt x="0" y="868"/>
                  </a:lnTo>
                  <a:lnTo>
                    <a:pt x="36" y="886"/>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6" name="Freeform 330"/>
            <p:cNvSpPr>
              <a:spLocks/>
            </p:cNvSpPr>
            <p:nvPr/>
          </p:nvSpPr>
          <p:spPr bwMode="auto">
            <a:xfrm>
              <a:off x="2106" y="2984"/>
              <a:ext cx="360" cy="492"/>
            </a:xfrm>
            <a:custGeom>
              <a:avLst/>
              <a:gdLst>
                <a:gd name="T0" fmla="*/ 324 w 360"/>
                <a:gd name="T1" fmla="*/ 6 h 985"/>
                <a:gd name="T2" fmla="*/ 324 w 360"/>
                <a:gd name="T3" fmla="*/ 9 h 985"/>
                <a:gd name="T4" fmla="*/ 0 w 360"/>
                <a:gd name="T5" fmla="*/ 0 h 985"/>
                <a:gd name="T6" fmla="*/ 0 w 360"/>
                <a:gd name="T7" fmla="*/ 3 h 985"/>
                <a:gd name="T8" fmla="*/ 324 w 360"/>
                <a:gd name="T9" fmla="*/ 13 h 985"/>
                <a:gd name="T10" fmla="*/ 324 w 360"/>
                <a:gd name="T11" fmla="*/ 16 h 985"/>
                <a:gd name="T12" fmla="*/ 0 w 360"/>
                <a:gd name="T13" fmla="*/ 6 h 985"/>
                <a:gd name="T14" fmla="*/ 0 w 360"/>
                <a:gd name="T15" fmla="*/ 10 h 985"/>
                <a:gd name="T16" fmla="*/ 324 w 360"/>
                <a:gd name="T17" fmla="*/ 19 h 985"/>
                <a:gd name="T18" fmla="*/ 324 w 360"/>
                <a:gd name="T19" fmla="*/ 22 h 985"/>
                <a:gd name="T20" fmla="*/ 0 w 360"/>
                <a:gd name="T21" fmla="*/ 13 h 985"/>
                <a:gd name="T22" fmla="*/ 0 w 360"/>
                <a:gd name="T23" fmla="*/ 16 h 985"/>
                <a:gd name="T24" fmla="*/ 324 w 360"/>
                <a:gd name="T25" fmla="*/ 26 h 985"/>
                <a:gd name="T26" fmla="*/ 324 w 360"/>
                <a:gd name="T27" fmla="*/ 60 h 985"/>
                <a:gd name="T28" fmla="*/ 360 w 360"/>
                <a:gd name="T29" fmla="*/ 61 h 985"/>
                <a:gd name="T30" fmla="*/ 360 w 360"/>
                <a:gd name="T31" fmla="*/ 7 h 985"/>
                <a:gd name="T32" fmla="*/ 324 w 360"/>
                <a:gd name="T33" fmla="*/ 6 h 9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985"/>
                <a:gd name="T53" fmla="*/ 360 w 360"/>
                <a:gd name="T54" fmla="*/ 985 h 9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985">
                  <a:moveTo>
                    <a:pt x="324" y="100"/>
                  </a:moveTo>
                  <a:lnTo>
                    <a:pt x="324" y="155"/>
                  </a:lnTo>
                  <a:lnTo>
                    <a:pt x="0" y="0"/>
                  </a:lnTo>
                  <a:lnTo>
                    <a:pt x="0" y="55"/>
                  </a:lnTo>
                  <a:lnTo>
                    <a:pt x="324" y="210"/>
                  </a:lnTo>
                  <a:lnTo>
                    <a:pt x="324" y="259"/>
                  </a:lnTo>
                  <a:lnTo>
                    <a:pt x="0" y="104"/>
                  </a:lnTo>
                  <a:lnTo>
                    <a:pt x="0" y="160"/>
                  </a:lnTo>
                  <a:lnTo>
                    <a:pt x="324" y="315"/>
                  </a:lnTo>
                  <a:lnTo>
                    <a:pt x="324" y="365"/>
                  </a:lnTo>
                  <a:lnTo>
                    <a:pt x="0" y="210"/>
                  </a:lnTo>
                  <a:lnTo>
                    <a:pt x="0" y="266"/>
                  </a:lnTo>
                  <a:lnTo>
                    <a:pt x="324" y="421"/>
                  </a:lnTo>
                  <a:lnTo>
                    <a:pt x="324" y="967"/>
                  </a:lnTo>
                  <a:lnTo>
                    <a:pt x="360" y="985"/>
                  </a:lnTo>
                  <a:lnTo>
                    <a:pt x="360" y="116"/>
                  </a:lnTo>
                  <a:lnTo>
                    <a:pt x="324" y="100"/>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7" name="Freeform 331"/>
            <p:cNvSpPr>
              <a:spLocks/>
            </p:cNvSpPr>
            <p:nvPr/>
          </p:nvSpPr>
          <p:spPr bwMode="auto">
            <a:xfrm>
              <a:off x="2693" y="3340"/>
              <a:ext cx="597" cy="142"/>
            </a:xfrm>
            <a:custGeom>
              <a:avLst/>
              <a:gdLst>
                <a:gd name="T0" fmla="*/ 597 w 597"/>
                <a:gd name="T1" fmla="*/ 10 h 284"/>
                <a:gd name="T2" fmla="*/ 241 w 597"/>
                <a:gd name="T3" fmla="*/ 0 h 284"/>
                <a:gd name="T4" fmla="*/ 0 w 597"/>
                <a:gd name="T5" fmla="*/ 8 h 284"/>
                <a:gd name="T6" fmla="*/ 342 w 597"/>
                <a:gd name="T7" fmla="*/ 18 h 284"/>
                <a:gd name="T8" fmla="*/ 597 w 597"/>
                <a:gd name="T9" fmla="*/ 10 h 284"/>
                <a:gd name="T10" fmla="*/ 0 60000 65536"/>
                <a:gd name="T11" fmla="*/ 0 60000 65536"/>
                <a:gd name="T12" fmla="*/ 0 60000 65536"/>
                <a:gd name="T13" fmla="*/ 0 60000 65536"/>
                <a:gd name="T14" fmla="*/ 0 60000 65536"/>
                <a:gd name="T15" fmla="*/ 0 w 597"/>
                <a:gd name="T16" fmla="*/ 0 h 284"/>
                <a:gd name="T17" fmla="*/ 597 w 597"/>
                <a:gd name="T18" fmla="*/ 284 h 284"/>
              </a:gdLst>
              <a:ahLst/>
              <a:cxnLst>
                <a:cxn ang="T10">
                  <a:pos x="T0" y="T1"/>
                </a:cxn>
                <a:cxn ang="T11">
                  <a:pos x="T2" y="T3"/>
                </a:cxn>
                <a:cxn ang="T12">
                  <a:pos x="T4" y="T5"/>
                </a:cxn>
                <a:cxn ang="T13">
                  <a:pos x="T6" y="T7"/>
                </a:cxn>
                <a:cxn ang="T14">
                  <a:pos x="T8" y="T9"/>
                </a:cxn>
              </a:cxnLst>
              <a:rect l="T15" t="T16" r="T17" b="T18"/>
              <a:pathLst>
                <a:path w="597" h="284">
                  <a:moveTo>
                    <a:pt x="597" y="155"/>
                  </a:moveTo>
                  <a:lnTo>
                    <a:pt x="241" y="0"/>
                  </a:lnTo>
                  <a:lnTo>
                    <a:pt x="0" y="116"/>
                  </a:lnTo>
                  <a:lnTo>
                    <a:pt x="342" y="284"/>
                  </a:lnTo>
                  <a:lnTo>
                    <a:pt x="597" y="155"/>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8" name="Freeform 332"/>
            <p:cNvSpPr>
              <a:spLocks/>
            </p:cNvSpPr>
            <p:nvPr/>
          </p:nvSpPr>
          <p:spPr bwMode="auto">
            <a:xfrm>
              <a:off x="3249" y="3410"/>
              <a:ext cx="36" cy="157"/>
            </a:xfrm>
            <a:custGeom>
              <a:avLst/>
              <a:gdLst>
                <a:gd name="T0" fmla="*/ 36 w 36"/>
                <a:gd name="T1" fmla="*/ 19 h 315"/>
                <a:gd name="T2" fmla="*/ 36 w 36"/>
                <a:gd name="T3" fmla="*/ 1 h 315"/>
                <a:gd name="T4" fmla="*/ 0 w 36"/>
                <a:gd name="T5" fmla="*/ 0 h 315"/>
                <a:gd name="T6" fmla="*/ 0 w 36"/>
                <a:gd name="T7" fmla="*/ 18 h 315"/>
                <a:gd name="T8" fmla="*/ 36 w 36"/>
                <a:gd name="T9" fmla="*/ 19 h 315"/>
                <a:gd name="T10" fmla="*/ 0 60000 65536"/>
                <a:gd name="T11" fmla="*/ 0 60000 65536"/>
                <a:gd name="T12" fmla="*/ 0 60000 65536"/>
                <a:gd name="T13" fmla="*/ 0 60000 65536"/>
                <a:gd name="T14" fmla="*/ 0 60000 65536"/>
                <a:gd name="T15" fmla="*/ 0 w 36"/>
                <a:gd name="T16" fmla="*/ 0 h 315"/>
                <a:gd name="T17" fmla="*/ 36 w 36"/>
                <a:gd name="T18" fmla="*/ 315 h 315"/>
              </a:gdLst>
              <a:ahLst/>
              <a:cxnLst>
                <a:cxn ang="T10">
                  <a:pos x="T0" y="T1"/>
                </a:cxn>
                <a:cxn ang="T11">
                  <a:pos x="T2" y="T3"/>
                </a:cxn>
                <a:cxn ang="T12">
                  <a:pos x="T4" y="T5"/>
                </a:cxn>
                <a:cxn ang="T13">
                  <a:pos x="T6" y="T7"/>
                </a:cxn>
                <a:cxn ang="T14">
                  <a:pos x="T8" y="T9"/>
                </a:cxn>
              </a:cxnLst>
              <a:rect l="T15" t="T16" r="T17" b="T18"/>
              <a:pathLst>
                <a:path w="36" h="315">
                  <a:moveTo>
                    <a:pt x="36" y="315"/>
                  </a:moveTo>
                  <a:lnTo>
                    <a:pt x="36" y="16"/>
                  </a:lnTo>
                  <a:lnTo>
                    <a:pt x="0" y="0"/>
                  </a:lnTo>
                  <a:lnTo>
                    <a:pt x="0" y="297"/>
                  </a:lnTo>
                  <a:lnTo>
                    <a:pt x="36" y="315"/>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19" name="Freeform 333"/>
            <p:cNvSpPr>
              <a:spLocks/>
            </p:cNvSpPr>
            <p:nvPr/>
          </p:nvSpPr>
          <p:spPr bwMode="auto">
            <a:xfrm>
              <a:off x="2854" y="2816"/>
              <a:ext cx="625" cy="728"/>
            </a:xfrm>
            <a:custGeom>
              <a:avLst/>
              <a:gdLst>
                <a:gd name="T0" fmla="*/ 550 w 625"/>
                <a:gd name="T1" fmla="*/ 44 h 1454"/>
                <a:gd name="T2" fmla="*/ 563 w 625"/>
                <a:gd name="T3" fmla="*/ 45 h 1454"/>
                <a:gd name="T4" fmla="*/ 582 w 625"/>
                <a:gd name="T5" fmla="*/ 44 h 1454"/>
                <a:gd name="T6" fmla="*/ 598 w 625"/>
                <a:gd name="T7" fmla="*/ 44 h 1454"/>
                <a:gd name="T8" fmla="*/ 615 w 625"/>
                <a:gd name="T9" fmla="*/ 43 h 1454"/>
                <a:gd name="T10" fmla="*/ 625 w 625"/>
                <a:gd name="T11" fmla="*/ 40 h 1454"/>
                <a:gd name="T12" fmla="*/ 615 w 625"/>
                <a:gd name="T13" fmla="*/ 38 h 1454"/>
                <a:gd name="T14" fmla="*/ 598 w 625"/>
                <a:gd name="T15" fmla="*/ 37 h 1454"/>
                <a:gd name="T16" fmla="*/ 582 w 625"/>
                <a:gd name="T17" fmla="*/ 36 h 1454"/>
                <a:gd name="T18" fmla="*/ 563 w 625"/>
                <a:gd name="T19" fmla="*/ 36 h 1454"/>
                <a:gd name="T20" fmla="*/ 530 w 625"/>
                <a:gd name="T21" fmla="*/ 37 h 1454"/>
                <a:gd name="T22" fmla="*/ 506 w 625"/>
                <a:gd name="T23" fmla="*/ 39 h 1454"/>
                <a:gd name="T24" fmla="*/ 504 w 625"/>
                <a:gd name="T25" fmla="*/ 41 h 1454"/>
                <a:gd name="T26" fmla="*/ 520 w 625"/>
                <a:gd name="T27" fmla="*/ 43 h 1454"/>
                <a:gd name="T28" fmla="*/ 326 w 625"/>
                <a:gd name="T29" fmla="*/ 39 h 1454"/>
                <a:gd name="T30" fmla="*/ 298 w 625"/>
                <a:gd name="T31" fmla="*/ 36 h 1454"/>
                <a:gd name="T32" fmla="*/ 268 w 625"/>
                <a:gd name="T33" fmla="*/ 34 h 1454"/>
                <a:gd name="T34" fmla="*/ 240 w 625"/>
                <a:gd name="T35" fmla="*/ 32 h 1454"/>
                <a:gd name="T36" fmla="*/ 208 w 625"/>
                <a:gd name="T37" fmla="*/ 32 h 1454"/>
                <a:gd name="T38" fmla="*/ 230 w 625"/>
                <a:gd name="T39" fmla="*/ 30 h 1454"/>
                <a:gd name="T40" fmla="*/ 259 w 625"/>
                <a:gd name="T41" fmla="*/ 29 h 1454"/>
                <a:gd name="T42" fmla="*/ 285 w 625"/>
                <a:gd name="T43" fmla="*/ 28 h 1454"/>
                <a:gd name="T44" fmla="*/ 313 w 625"/>
                <a:gd name="T45" fmla="*/ 25 h 1454"/>
                <a:gd name="T46" fmla="*/ 304 w 625"/>
                <a:gd name="T47" fmla="*/ 4 h 1454"/>
                <a:gd name="T48" fmla="*/ 252 w 625"/>
                <a:gd name="T49" fmla="*/ 2 h 1454"/>
                <a:gd name="T50" fmla="*/ 185 w 625"/>
                <a:gd name="T51" fmla="*/ 1 h 1454"/>
                <a:gd name="T52" fmla="*/ 140 w 625"/>
                <a:gd name="T53" fmla="*/ 1 h 1454"/>
                <a:gd name="T54" fmla="*/ 122 w 625"/>
                <a:gd name="T55" fmla="*/ 3 h 1454"/>
                <a:gd name="T56" fmla="*/ 107 w 625"/>
                <a:gd name="T57" fmla="*/ 5 h 1454"/>
                <a:gd name="T58" fmla="*/ 74 w 625"/>
                <a:gd name="T59" fmla="*/ 6 h 1454"/>
                <a:gd name="T60" fmla="*/ 43 w 625"/>
                <a:gd name="T61" fmla="*/ 7 h 1454"/>
                <a:gd name="T62" fmla="*/ 26 w 625"/>
                <a:gd name="T63" fmla="*/ 9 h 1454"/>
                <a:gd name="T64" fmla="*/ 25 w 625"/>
                <a:gd name="T65" fmla="*/ 10 h 1454"/>
                <a:gd name="T66" fmla="*/ 39 w 625"/>
                <a:gd name="T67" fmla="*/ 12 h 1454"/>
                <a:gd name="T68" fmla="*/ 59 w 625"/>
                <a:gd name="T69" fmla="*/ 12 h 1454"/>
                <a:gd name="T70" fmla="*/ 81 w 625"/>
                <a:gd name="T71" fmla="*/ 12 h 1454"/>
                <a:gd name="T72" fmla="*/ 88 w 625"/>
                <a:gd name="T73" fmla="*/ 18 h 1454"/>
                <a:gd name="T74" fmla="*/ 91 w 625"/>
                <a:gd name="T75" fmla="*/ 24 h 1454"/>
                <a:gd name="T76" fmla="*/ 123 w 625"/>
                <a:gd name="T77" fmla="*/ 28 h 1454"/>
                <a:gd name="T78" fmla="*/ 140 w 625"/>
                <a:gd name="T79" fmla="*/ 29 h 1454"/>
                <a:gd name="T80" fmla="*/ 162 w 625"/>
                <a:gd name="T81" fmla="*/ 30 h 1454"/>
                <a:gd name="T82" fmla="*/ 177 w 625"/>
                <a:gd name="T83" fmla="*/ 31 h 1454"/>
                <a:gd name="T84" fmla="*/ 169 w 625"/>
                <a:gd name="T85" fmla="*/ 31 h 1454"/>
                <a:gd name="T86" fmla="*/ 101 w 625"/>
                <a:gd name="T87" fmla="*/ 32 h 1454"/>
                <a:gd name="T88" fmla="*/ 29 w 625"/>
                <a:gd name="T89" fmla="*/ 36 h 1454"/>
                <a:gd name="T90" fmla="*/ 0 w 625"/>
                <a:gd name="T91" fmla="*/ 43 h 1454"/>
                <a:gd name="T92" fmla="*/ 333 w 625"/>
                <a:gd name="T93" fmla="*/ 72 h 1454"/>
                <a:gd name="T94" fmla="*/ 459 w 625"/>
                <a:gd name="T95" fmla="*/ 85 h 1454"/>
                <a:gd name="T96" fmla="*/ 412 w 625"/>
                <a:gd name="T97" fmla="*/ 87 h 1454"/>
                <a:gd name="T98" fmla="*/ 388 w 625"/>
                <a:gd name="T99" fmla="*/ 89 h 1454"/>
                <a:gd name="T100" fmla="*/ 602 w 625"/>
                <a:gd name="T101" fmla="*/ 92 h 1454"/>
                <a:gd name="T102" fmla="*/ 595 w 625"/>
                <a:gd name="T103" fmla="*/ 89 h 1454"/>
                <a:gd name="T104" fmla="*/ 569 w 625"/>
                <a:gd name="T105" fmla="*/ 86 h 1454"/>
                <a:gd name="T106" fmla="*/ 546 w 625"/>
                <a:gd name="T107" fmla="*/ 85 h 1454"/>
                <a:gd name="T108" fmla="*/ 518 w 625"/>
                <a:gd name="T109" fmla="*/ 85 h 1454"/>
                <a:gd name="T110" fmla="*/ 333 w 625"/>
                <a:gd name="T111" fmla="*/ 70 h 1454"/>
                <a:gd name="T112" fmla="*/ 334 w 625"/>
                <a:gd name="T113" fmla="*/ 46 h 1454"/>
                <a:gd name="T114" fmla="*/ 334 w 625"/>
                <a:gd name="T115" fmla="*/ 43 h 1454"/>
                <a:gd name="T116" fmla="*/ 463 w 625"/>
                <a:gd name="T117" fmla="*/ 53 h 14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5"/>
                <a:gd name="T178" fmla="*/ 0 h 1454"/>
                <a:gd name="T179" fmla="*/ 625 w 625"/>
                <a:gd name="T180" fmla="*/ 1454 h 14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5" h="1454">
                  <a:moveTo>
                    <a:pt x="463" y="835"/>
                  </a:moveTo>
                  <a:lnTo>
                    <a:pt x="547" y="703"/>
                  </a:lnTo>
                  <a:lnTo>
                    <a:pt x="550" y="704"/>
                  </a:lnTo>
                  <a:lnTo>
                    <a:pt x="554" y="704"/>
                  </a:lnTo>
                  <a:lnTo>
                    <a:pt x="559" y="706"/>
                  </a:lnTo>
                  <a:lnTo>
                    <a:pt x="563" y="706"/>
                  </a:lnTo>
                  <a:lnTo>
                    <a:pt x="569" y="706"/>
                  </a:lnTo>
                  <a:lnTo>
                    <a:pt x="576" y="704"/>
                  </a:lnTo>
                  <a:lnTo>
                    <a:pt x="582" y="703"/>
                  </a:lnTo>
                  <a:lnTo>
                    <a:pt x="588" y="701"/>
                  </a:lnTo>
                  <a:lnTo>
                    <a:pt x="593" y="698"/>
                  </a:lnTo>
                  <a:lnTo>
                    <a:pt x="598" y="694"/>
                  </a:lnTo>
                  <a:lnTo>
                    <a:pt x="603" y="691"/>
                  </a:lnTo>
                  <a:lnTo>
                    <a:pt x="608" y="686"/>
                  </a:lnTo>
                  <a:lnTo>
                    <a:pt x="615" y="675"/>
                  </a:lnTo>
                  <a:lnTo>
                    <a:pt x="621" y="663"/>
                  </a:lnTo>
                  <a:lnTo>
                    <a:pt x="624" y="650"/>
                  </a:lnTo>
                  <a:lnTo>
                    <a:pt x="625" y="636"/>
                  </a:lnTo>
                  <a:lnTo>
                    <a:pt x="624" y="623"/>
                  </a:lnTo>
                  <a:lnTo>
                    <a:pt x="621" y="610"/>
                  </a:lnTo>
                  <a:lnTo>
                    <a:pt x="615" y="598"/>
                  </a:lnTo>
                  <a:lnTo>
                    <a:pt x="608" y="587"/>
                  </a:lnTo>
                  <a:lnTo>
                    <a:pt x="603" y="582"/>
                  </a:lnTo>
                  <a:lnTo>
                    <a:pt x="598" y="579"/>
                  </a:lnTo>
                  <a:lnTo>
                    <a:pt x="593" y="575"/>
                  </a:lnTo>
                  <a:lnTo>
                    <a:pt x="588" y="572"/>
                  </a:lnTo>
                  <a:lnTo>
                    <a:pt x="582" y="571"/>
                  </a:lnTo>
                  <a:lnTo>
                    <a:pt x="576" y="569"/>
                  </a:lnTo>
                  <a:lnTo>
                    <a:pt x="569" y="567"/>
                  </a:lnTo>
                  <a:lnTo>
                    <a:pt x="563" y="567"/>
                  </a:lnTo>
                  <a:lnTo>
                    <a:pt x="551" y="569"/>
                  </a:lnTo>
                  <a:lnTo>
                    <a:pt x="540" y="572"/>
                  </a:lnTo>
                  <a:lnTo>
                    <a:pt x="530" y="579"/>
                  </a:lnTo>
                  <a:lnTo>
                    <a:pt x="520" y="587"/>
                  </a:lnTo>
                  <a:lnTo>
                    <a:pt x="512" y="598"/>
                  </a:lnTo>
                  <a:lnTo>
                    <a:pt x="506" y="610"/>
                  </a:lnTo>
                  <a:lnTo>
                    <a:pt x="504" y="623"/>
                  </a:lnTo>
                  <a:lnTo>
                    <a:pt x="502" y="636"/>
                  </a:lnTo>
                  <a:lnTo>
                    <a:pt x="504" y="649"/>
                  </a:lnTo>
                  <a:lnTo>
                    <a:pt x="506" y="662"/>
                  </a:lnTo>
                  <a:lnTo>
                    <a:pt x="512" y="673"/>
                  </a:lnTo>
                  <a:lnTo>
                    <a:pt x="520" y="685"/>
                  </a:lnTo>
                  <a:lnTo>
                    <a:pt x="460" y="778"/>
                  </a:lnTo>
                  <a:lnTo>
                    <a:pt x="328" y="618"/>
                  </a:lnTo>
                  <a:lnTo>
                    <a:pt x="326" y="621"/>
                  </a:lnTo>
                  <a:lnTo>
                    <a:pt x="318" y="600"/>
                  </a:lnTo>
                  <a:lnTo>
                    <a:pt x="310" y="580"/>
                  </a:lnTo>
                  <a:lnTo>
                    <a:pt x="298" y="562"/>
                  </a:lnTo>
                  <a:lnTo>
                    <a:pt x="285" y="546"/>
                  </a:lnTo>
                  <a:lnTo>
                    <a:pt x="276" y="538"/>
                  </a:lnTo>
                  <a:lnTo>
                    <a:pt x="268" y="530"/>
                  </a:lnTo>
                  <a:lnTo>
                    <a:pt x="259" y="522"/>
                  </a:lnTo>
                  <a:lnTo>
                    <a:pt x="249" y="515"/>
                  </a:lnTo>
                  <a:lnTo>
                    <a:pt x="240" y="510"/>
                  </a:lnTo>
                  <a:lnTo>
                    <a:pt x="230" y="505"/>
                  </a:lnTo>
                  <a:lnTo>
                    <a:pt x="218" y="500"/>
                  </a:lnTo>
                  <a:lnTo>
                    <a:pt x="208" y="497"/>
                  </a:lnTo>
                  <a:lnTo>
                    <a:pt x="208" y="481"/>
                  </a:lnTo>
                  <a:lnTo>
                    <a:pt x="218" y="479"/>
                  </a:lnTo>
                  <a:lnTo>
                    <a:pt x="230" y="478"/>
                  </a:lnTo>
                  <a:lnTo>
                    <a:pt x="240" y="474"/>
                  </a:lnTo>
                  <a:lnTo>
                    <a:pt x="250" y="469"/>
                  </a:lnTo>
                  <a:lnTo>
                    <a:pt x="259" y="464"/>
                  </a:lnTo>
                  <a:lnTo>
                    <a:pt x="269" y="458"/>
                  </a:lnTo>
                  <a:lnTo>
                    <a:pt x="278" y="451"/>
                  </a:lnTo>
                  <a:lnTo>
                    <a:pt x="285" y="443"/>
                  </a:lnTo>
                  <a:lnTo>
                    <a:pt x="297" y="427"/>
                  </a:lnTo>
                  <a:lnTo>
                    <a:pt x="307" y="409"/>
                  </a:lnTo>
                  <a:lnTo>
                    <a:pt x="313" y="391"/>
                  </a:lnTo>
                  <a:lnTo>
                    <a:pt x="317" y="370"/>
                  </a:lnTo>
                  <a:lnTo>
                    <a:pt x="392" y="370"/>
                  </a:lnTo>
                  <a:lnTo>
                    <a:pt x="304" y="50"/>
                  </a:lnTo>
                  <a:lnTo>
                    <a:pt x="297" y="47"/>
                  </a:lnTo>
                  <a:lnTo>
                    <a:pt x="275" y="36"/>
                  </a:lnTo>
                  <a:lnTo>
                    <a:pt x="252" y="26"/>
                  </a:lnTo>
                  <a:lnTo>
                    <a:pt x="229" y="16"/>
                  </a:lnTo>
                  <a:lnTo>
                    <a:pt x="205" y="8"/>
                  </a:lnTo>
                  <a:lnTo>
                    <a:pt x="185" y="3"/>
                  </a:lnTo>
                  <a:lnTo>
                    <a:pt x="166" y="0"/>
                  </a:lnTo>
                  <a:lnTo>
                    <a:pt x="152" y="1"/>
                  </a:lnTo>
                  <a:lnTo>
                    <a:pt x="140" y="6"/>
                  </a:lnTo>
                  <a:lnTo>
                    <a:pt x="133" y="14"/>
                  </a:lnTo>
                  <a:lnTo>
                    <a:pt x="127" y="24"/>
                  </a:lnTo>
                  <a:lnTo>
                    <a:pt x="122" y="34"/>
                  </a:lnTo>
                  <a:lnTo>
                    <a:pt x="119" y="44"/>
                  </a:lnTo>
                  <a:lnTo>
                    <a:pt x="113" y="58"/>
                  </a:lnTo>
                  <a:lnTo>
                    <a:pt x="107" y="68"/>
                  </a:lnTo>
                  <a:lnTo>
                    <a:pt x="98" y="76"/>
                  </a:lnTo>
                  <a:lnTo>
                    <a:pt x="87" y="81"/>
                  </a:lnTo>
                  <a:lnTo>
                    <a:pt x="74" y="84"/>
                  </a:lnTo>
                  <a:lnTo>
                    <a:pt x="62" y="91"/>
                  </a:lnTo>
                  <a:lnTo>
                    <a:pt x="52" y="98"/>
                  </a:lnTo>
                  <a:lnTo>
                    <a:pt x="43" y="104"/>
                  </a:lnTo>
                  <a:lnTo>
                    <a:pt x="36" y="114"/>
                  </a:lnTo>
                  <a:lnTo>
                    <a:pt x="30" y="122"/>
                  </a:lnTo>
                  <a:lnTo>
                    <a:pt x="26" y="132"/>
                  </a:lnTo>
                  <a:lnTo>
                    <a:pt x="23" y="142"/>
                  </a:lnTo>
                  <a:lnTo>
                    <a:pt x="23" y="151"/>
                  </a:lnTo>
                  <a:lnTo>
                    <a:pt x="25" y="160"/>
                  </a:lnTo>
                  <a:lnTo>
                    <a:pt x="29" y="168"/>
                  </a:lnTo>
                  <a:lnTo>
                    <a:pt x="33" y="174"/>
                  </a:lnTo>
                  <a:lnTo>
                    <a:pt x="39" y="177"/>
                  </a:lnTo>
                  <a:lnTo>
                    <a:pt x="45" y="181"/>
                  </a:lnTo>
                  <a:lnTo>
                    <a:pt x="52" y="182"/>
                  </a:lnTo>
                  <a:lnTo>
                    <a:pt x="59" y="184"/>
                  </a:lnTo>
                  <a:lnTo>
                    <a:pt x="67" y="186"/>
                  </a:lnTo>
                  <a:lnTo>
                    <a:pt x="74" y="187"/>
                  </a:lnTo>
                  <a:lnTo>
                    <a:pt x="81" y="189"/>
                  </a:lnTo>
                  <a:lnTo>
                    <a:pt x="87" y="189"/>
                  </a:lnTo>
                  <a:lnTo>
                    <a:pt x="87" y="233"/>
                  </a:lnTo>
                  <a:lnTo>
                    <a:pt x="88" y="287"/>
                  </a:lnTo>
                  <a:lnTo>
                    <a:pt x="90" y="332"/>
                  </a:lnTo>
                  <a:lnTo>
                    <a:pt x="90" y="352"/>
                  </a:lnTo>
                  <a:lnTo>
                    <a:pt x="91" y="376"/>
                  </a:lnTo>
                  <a:lnTo>
                    <a:pt x="98" y="401"/>
                  </a:lnTo>
                  <a:lnTo>
                    <a:pt x="108" y="424"/>
                  </a:lnTo>
                  <a:lnTo>
                    <a:pt x="123" y="443"/>
                  </a:lnTo>
                  <a:lnTo>
                    <a:pt x="129" y="450"/>
                  </a:lnTo>
                  <a:lnTo>
                    <a:pt x="135" y="455"/>
                  </a:lnTo>
                  <a:lnTo>
                    <a:pt x="140" y="461"/>
                  </a:lnTo>
                  <a:lnTo>
                    <a:pt x="148" y="464"/>
                  </a:lnTo>
                  <a:lnTo>
                    <a:pt x="155" y="469"/>
                  </a:lnTo>
                  <a:lnTo>
                    <a:pt x="162" y="473"/>
                  </a:lnTo>
                  <a:lnTo>
                    <a:pt x="169" y="476"/>
                  </a:lnTo>
                  <a:lnTo>
                    <a:pt x="177" y="478"/>
                  </a:lnTo>
                  <a:lnTo>
                    <a:pt x="177" y="491"/>
                  </a:lnTo>
                  <a:lnTo>
                    <a:pt x="174" y="491"/>
                  </a:lnTo>
                  <a:lnTo>
                    <a:pt x="172" y="491"/>
                  </a:lnTo>
                  <a:lnTo>
                    <a:pt x="169" y="491"/>
                  </a:lnTo>
                  <a:lnTo>
                    <a:pt x="166" y="491"/>
                  </a:lnTo>
                  <a:lnTo>
                    <a:pt x="133" y="494"/>
                  </a:lnTo>
                  <a:lnTo>
                    <a:pt x="101" y="505"/>
                  </a:lnTo>
                  <a:lnTo>
                    <a:pt x="72" y="523"/>
                  </a:lnTo>
                  <a:lnTo>
                    <a:pt x="49" y="546"/>
                  </a:lnTo>
                  <a:lnTo>
                    <a:pt x="29" y="574"/>
                  </a:lnTo>
                  <a:lnTo>
                    <a:pt x="13" y="606"/>
                  </a:lnTo>
                  <a:lnTo>
                    <a:pt x="3" y="642"/>
                  </a:lnTo>
                  <a:lnTo>
                    <a:pt x="0" y="680"/>
                  </a:lnTo>
                  <a:lnTo>
                    <a:pt x="0" y="1042"/>
                  </a:lnTo>
                  <a:lnTo>
                    <a:pt x="333" y="1255"/>
                  </a:lnTo>
                  <a:lnTo>
                    <a:pt x="333" y="1148"/>
                  </a:lnTo>
                  <a:lnTo>
                    <a:pt x="478" y="1086"/>
                  </a:lnTo>
                  <a:lnTo>
                    <a:pt x="478" y="1342"/>
                  </a:lnTo>
                  <a:lnTo>
                    <a:pt x="459" y="1347"/>
                  </a:lnTo>
                  <a:lnTo>
                    <a:pt x="441" y="1357"/>
                  </a:lnTo>
                  <a:lnTo>
                    <a:pt x="427" y="1366"/>
                  </a:lnTo>
                  <a:lnTo>
                    <a:pt x="412" y="1379"/>
                  </a:lnTo>
                  <a:lnTo>
                    <a:pt x="402" y="1394"/>
                  </a:lnTo>
                  <a:lnTo>
                    <a:pt x="394" y="1409"/>
                  </a:lnTo>
                  <a:lnTo>
                    <a:pt x="388" y="1423"/>
                  </a:lnTo>
                  <a:lnTo>
                    <a:pt x="386" y="1437"/>
                  </a:lnTo>
                  <a:lnTo>
                    <a:pt x="386" y="1454"/>
                  </a:lnTo>
                  <a:lnTo>
                    <a:pt x="602" y="1454"/>
                  </a:lnTo>
                  <a:lnTo>
                    <a:pt x="602" y="1437"/>
                  </a:lnTo>
                  <a:lnTo>
                    <a:pt x="601" y="1423"/>
                  </a:lnTo>
                  <a:lnTo>
                    <a:pt x="595" y="1409"/>
                  </a:lnTo>
                  <a:lnTo>
                    <a:pt x="586" y="1394"/>
                  </a:lnTo>
                  <a:lnTo>
                    <a:pt x="576" y="1379"/>
                  </a:lnTo>
                  <a:lnTo>
                    <a:pt x="569" y="1373"/>
                  </a:lnTo>
                  <a:lnTo>
                    <a:pt x="561" y="1366"/>
                  </a:lnTo>
                  <a:lnTo>
                    <a:pt x="553" y="1360"/>
                  </a:lnTo>
                  <a:lnTo>
                    <a:pt x="546" y="1355"/>
                  </a:lnTo>
                  <a:lnTo>
                    <a:pt x="537" y="1350"/>
                  </a:lnTo>
                  <a:lnTo>
                    <a:pt x="528" y="1347"/>
                  </a:lnTo>
                  <a:lnTo>
                    <a:pt x="518" y="1344"/>
                  </a:lnTo>
                  <a:lnTo>
                    <a:pt x="509" y="1342"/>
                  </a:lnTo>
                  <a:lnTo>
                    <a:pt x="509" y="1034"/>
                  </a:lnTo>
                  <a:lnTo>
                    <a:pt x="333" y="1109"/>
                  </a:lnTo>
                  <a:lnTo>
                    <a:pt x="334" y="975"/>
                  </a:lnTo>
                  <a:lnTo>
                    <a:pt x="334" y="835"/>
                  </a:lnTo>
                  <a:lnTo>
                    <a:pt x="334" y="724"/>
                  </a:lnTo>
                  <a:lnTo>
                    <a:pt x="334" y="680"/>
                  </a:lnTo>
                  <a:lnTo>
                    <a:pt x="334" y="678"/>
                  </a:lnTo>
                  <a:lnTo>
                    <a:pt x="463" y="8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0" name="Freeform 334"/>
            <p:cNvSpPr>
              <a:spLocks/>
            </p:cNvSpPr>
            <p:nvPr/>
          </p:nvSpPr>
          <p:spPr bwMode="auto">
            <a:xfrm>
              <a:off x="2909" y="2834"/>
              <a:ext cx="294" cy="205"/>
            </a:xfrm>
            <a:custGeom>
              <a:avLst/>
              <a:gdLst>
                <a:gd name="T0" fmla="*/ 67 w 294"/>
                <a:gd name="T1" fmla="*/ 20 h 409"/>
                <a:gd name="T2" fmla="*/ 62 w 294"/>
                <a:gd name="T3" fmla="*/ 8 h 409"/>
                <a:gd name="T4" fmla="*/ 46 w 294"/>
                <a:gd name="T5" fmla="*/ 8 h 409"/>
                <a:gd name="T6" fmla="*/ 40 w 294"/>
                <a:gd name="T7" fmla="*/ 8 h 409"/>
                <a:gd name="T8" fmla="*/ 35 w 294"/>
                <a:gd name="T9" fmla="*/ 8 h 409"/>
                <a:gd name="T10" fmla="*/ 29 w 294"/>
                <a:gd name="T11" fmla="*/ 8 h 409"/>
                <a:gd name="T12" fmla="*/ 22 w 294"/>
                <a:gd name="T13" fmla="*/ 8 h 409"/>
                <a:gd name="T14" fmla="*/ 16 w 294"/>
                <a:gd name="T15" fmla="*/ 8 h 409"/>
                <a:gd name="T16" fmla="*/ 10 w 294"/>
                <a:gd name="T17" fmla="*/ 7 h 409"/>
                <a:gd name="T18" fmla="*/ 4 w 294"/>
                <a:gd name="T19" fmla="*/ 7 h 409"/>
                <a:gd name="T20" fmla="*/ 0 w 294"/>
                <a:gd name="T21" fmla="*/ 7 h 409"/>
                <a:gd name="T22" fmla="*/ 4 w 294"/>
                <a:gd name="T23" fmla="*/ 7 h 409"/>
                <a:gd name="T24" fmla="*/ 12 w 294"/>
                <a:gd name="T25" fmla="*/ 6 h 409"/>
                <a:gd name="T26" fmla="*/ 25 w 294"/>
                <a:gd name="T27" fmla="*/ 6 h 409"/>
                <a:gd name="T28" fmla="*/ 40 w 294"/>
                <a:gd name="T29" fmla="*/ 5 h 409"/>
                <a:gd name="T30" fmla="*/ 52 w 294"/>
                <a:gd name="T31" fmla="*/ 5 h 409"/>
                <a:gd name="T32" fmla="*/ 62 w 294"/>
                <a:gd name="T33" fmla="*/ 5 h 409"/>
                <a:gd name="T34" fmla="*/ 69 w 294"/>
                <a:gd name="T35" fmla="*/ 4 h 409"/>
                <a:gd name="T36" fmla="*/ 77 w 294"/>
                <a:gd name="T37" fmla="*/ 4 h 409"/>
                <a:gd name="T38" fmla="*/ 81 w 294"/>
                <a:gd name="T39" fmla="*/ 3 h 409"/>
                <a:gd name="T40" fmla="*/ 87 w 294"/>
                <a:gd name="T41" fmla="*/ 3 h 409"/>
                <a:gd name="T42" fmla="*/ 90 w 294"/>
                <a:gd name="T43" fmla="*/ 2 h 409"/>
                <a:gd name="T44" fmla="*/ 93 w 294"/>
                <a:gd name="T45" fmla="*/ 2 h 409"/>
                <a:gd name="T46" fmla="*/ 95 w 294"/>
                <a:gd name="T47" fmla="*/ 1 h 409"/>
                <a:gd name="T48" fmla="*/ 98 w 294"/>
                <a:gd name="T49" fmla="*/ 1 h 409"/>
                <a:gd name="T50" fmla="*/ 101 w 294"/>
                <a:gd name="T51" fmla="*/ 1 h 409"/>
                <a:gd name="T52" fmla="*/ 104 w 294"/>
                <a:gd name="T53" fmla="*/ 0 h 409"/>
                <a:gd name="T54" fmla="*/ 111 w 294"/>
                <a:gd name="T55" fmla="*/ 0 h 409"/>
                <a:gd name="T56" fmla="*/ 120 w 294"/>
                <a:gd name="T57" fmla="*/ 1 h 409"/>
                <a:gd name="T58" fmla="*/ 133 w 294"/>
                <a:gd name="T59" fmla="*/ 1 h 409"/>
                <a:gd name="T60" fmla="*/ 148 w 294"/>
                <a:gd name="T61" fmla="*/ 1 h 409"/>
                <a:gd name="T62" fmla="*/ 165 w 294"/>
                <a:gd name="T63" fmla="*/ 1 h 409"/>
                <a:gd name="T64" fmla="*/ 182 w 294"/>
                <a:gd name="T65" fmla="*/ 2 h 409"/>
                <a:gd name="T66" fmla="*/ 203 w 294"/>
                <a:gd name="T67" fmla="*/ 2 h 409"/>
                <a:gd name="T68" fmla="*/ 221 w 294"/>
                <a:gd name="T69" fmla="*/ 3 h 409"/>
                <a:gd name="T70" fmla="*/ 294 w 294"/>
                <a:gd name="T71" fmla="*/ 19 h 409"/>
                <a:gd name="T72" fmla="*/ 232 w 294"/>
                <a:gd name="T73" fmla="*/ 19 h 409"/>
                <a:gd name="T74" fmla="*/ 232 w 294"/>
                <a:gd name="T75" fmla="*/ 20 h 409"/>
                <a:gd name="T76" fmla="*/ 230 w 294"/>
                <a:gd name="T77" fmla="*/ 21 h 409"/>
                <a:gd name="T78" fmla="*/ 224 w 294"/>
                <a:gd name="T79" fmla="*/ 22 h 409"/>
                <a:gd name="T80" fmla="*/ 217 w 294"/>
                <a:gd name="T81" fmla="*/ 23 h 409"/>
                <a:gd name="T82" fmla="*/ 207 w 294"/>
                <a:gd name="T83" fmla="*/ 24 h 409"/>
                <a:gd name="T84" fmla="*/ 195 w 294"/>
                <a:gd name="T85" fmla="*/ 25 h 409"/>
                <a:gd name="T86" fmla="*/ 181 w 294"/>
                <a:gd name="T87" fmla="*/ 26 h 409"/>
                <a:gd name="T88" fmla="*/ 165 w 294"/>
                <a:gd name="T89" fmla="*/ 26 h 409"/>
                <a:gd name="T90" fmla="*/ 149 w 294"/>
                <a:gd name="T91" fmla="*/ 26 h 409"/>
                <a:gd name="T92" fmla="*/ 140 w 294"/>
                <a:gd name="T93" fmla="*/ 26 h 409"/>
                <a:gd name="T94" fmla="*/ 133 w 294"/>
                <a:gd name="T95" fmla="*/ 26 h 409"/>
                <a:gd name="T96" fmla="*/ 124 w 294"/>
                <a:gd name="T97" fmla="*/ 26 h 409"/>
                <a:gd name="T98" fmla="*/ 117 w 294"/>
                <a:gd name="T99" fmla="*/ 26 h 409"/>
                <a:gd name="T100" fmla="*/ 110 w 294"/>
                <a:gd name="T101" fmla="*/ 25 h 409"/>
                <a:gd name="T102" fmla="*/ 103 w 294"/>
                <a:gd name="T103" fmla="*/ 25 h 409"/>
                <a:gd name="T104" fmla="*/ 97 w 294"/>
                <a:gd name="T105" fmla="*/ 25 h 409"/>
                <a:gd name="T106" fmla="*/ 91 w 294"/>
                <a:gd name="T107" fmla="*/ 24 h 409"/>
                <a:gd name="T108" fmla="*/ 81 w 294"/>
                <a:gd name="T109" fmla="*/ 23 h 409"/>
                <a:gd name="T110" fmla="*/ 72 w 294"/>
                <a:gd name="T111" fmla="*/ 22 h 409"/>
                <a:gd name="T112" fmla="*/ 68 w 294"/>
                <a:gd name="T113" fmla="*/ 21 h 409"/>
                <a:gd name="T114" fmla="*/ 67 w 294"/>
                <a:gd name="T115" fmla="*/ 20 h 4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409"/>
                <a:gd name="T176" fmla="*/ 294 w 294"/>
                <a:gd name="T177" fmla="*/ 409 h 4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409">
                  <a:moveTo>
                    <a:pt x="67" y="316"/>
                  </a:moveTo>
                  <a:lnTo>
                    <a:pt x="62" y="117"/>
                  </a:lnTo>
                  <a:lnTo>
                    <a:pt x="46" y="117"/>
                  </a:lnTo>
                  <a:lnTo>
                    <a:pt x="40" y="117"/>
                  </a:lnTo>
                  <a:lnTo>
                    <a:pt x="35" y="117"/>
                  </a:lnTo>
                  <a:lnTo>
                    <a:pt x="29" y="115"/>
                  </a:lnTo>
                  <a:lnTo>
                    <a:pt x="22" y="115"/>
                  </a:lnTo>
                  <a:lnTo>
                    <a:pt x="16" y="114"/>
                  </a:lnTo>
                  <a:lnTo>
                    <a:pt x="10" y="112"/>
                  </a:lnTo>
                  <a:lnTo>
                    <a:pt x="4" y="110"/>
                  </a:lnTo>
                  <a:lnTo>
                    <a:pt x="0" y="109"/>
                  </a:lnTo>
                  <a:lnTo>
                    <a:pt x="4" y="102"/>
                  </a:lnTo>
                  <a:lnTo>
                    <a:pt x="12" y="94"/>
                  </a:lnTo>
                  <a:lnTo>
                    <a:pt x="25" y="86"/>
                  </a:lnTo>
                  <a:lnTo>
                    <a:pt x="40" y="79"/>
                  </a:lnTo>
                  <a:lnTo>
                    <a:pt x="52" y="75"/>
                  </a:lnTo>
                  <a:lnTo>
                    <a:pt x="62" y="70"/>
                  </a:lnTo>
                  <a:lnTo>
                    <a:pt x="69" y="63"/>
                  </a:lnTo>
                  <a:lnTo>
                    <a:pt x="77" y="55"/>
                  </a:lnTo>
                  <a:lnTo>
                    <a:pt x="81" y="47"/>
                  </a:lnTo>
                  <a:lnTo>
                    <a:pt x="87" y="39"/>
                  </a:lnTo>
                  <a:lnTo>
                    <a:pt x="90" y="31"/>
                  </a:lnTo>
                  <a:lnTo>
                    <a:pt x="93" y="22"/>
                  </a:lnTo>
                  <a:lnTo>
                    <a:pt x="95" y="16"/>
                  </a:lnTo>
                  <a:lnTo>
                    <a:pt x="98" y="9"/>
                  </a:lnTo>
                  <a:lnTo>
                    <a:pt x="101" y="4"/>
                  </a:lnTo>
                  <a:lnTo>
                    <a:pt x="104" y="0"/>
                  </a:lnTo>
                  <a:lnTo>
                    <a:pt x="111" y="0"/>
                  </a:lnTo>
                  <a:lnTo>
                    <a:pt x="120" y="1"/>
                  </a:lnTo>
                  <a:lnTo>
                    <a:pt x="133" y="4"/>
                  </a:lnTo>
                  <a:lnTo>
                    <a:pt x="148" y="9"/>
                  </a:lnTo>
                  <a:lnTo>
                    <a:pt x="165" y="16"/>
                  </a:lnTo>
                  <a:lnTo>
                    <a:pt x="182" y="22"/>
                  </a:lnTo>
                  <a:lnTo>
                    <a:pt x="203" y="31"/>
                  </a:lnTo>
                  <a:lnTo>
                    <a:pt x="221" y="40"/>
                  </a:lnTo>
                  <a:lnTo>
                    <a:pt x="294" y="298"/>
                  </a:lnTo>
                  <a:lnTo>
                    <a:pt x="232" y="298"/>
                  </a:lnTo>
                  <a:lnTo>
                    <a:pt x="232" y="316"/>
                  </a:lnTo>
                  <a:lnTo>
                    <a:pt x="230" y="336"/>
                  </a:lnTo>
                  <a:lnTo>
                    <a:pt x="224" y="352"/>
                  </a:lnTo>
                  <a:lnTo>
                    <a:pt x="217" y="368"/>
                  </a:lnTo>
                  <a:lnTo>
                    <a:pt x="207" y="381"/>
                  </a:lnTo>
                  <a:lnTo>
                    <a:pt x="195" y="393"/>
                  </a:lnTo>
                  <a:lnTo>
                    <a:pt x="181" y="402"/>
                  </a:lnTo>
                  <a:lnTo>
                    <a:pt x="165" y="407"/>
                  </a:lnTo>
                  <a:lnTo>
                    <a:pt x="149" y="409"/>
                  </a:lnTo>
                  <a:lnTo>
                    <a:pt x="140" y="409"/>
                  </a:lnTo>
                  <a:lnTo>
                    <a:pt x="133" y="407"/>
                  </a:lnTo>
                  <a:lnTo>
                    <a:pt x="124" y="406"/>
                  </a:lnTo>
                  <a:lnTo>
                    <a:pt x="117" y="402"/>
                  </a:lnTo>
                  <a:lnTo>
                    <a:pt x="110" y="398"/>
                  </a:lnTo>
                  <a:lnTo>
                    <a:pt x="103" y="394"/>
                  </a:lnTo>
                  <a:lnTo>
                    <a:pt x="97" y="389"/>
                  </a:lnTo>
                  <a:lnTo>
                    <a:pt x="91" y="383"/>
                  </a:lnTo>
                  <a:lnTo>
                    <a:pt x="81" y="368"/>
                  </a:lnTo>
                  <a:lnTo>
                    <a:pt x="72" y="352"/>
                  </a:lnTo>
                  <a:lnTo>
                    <a:pt x="68" y="334"/>
                  </a:lnTo>
                  <a:lnTo>
                    <a:pt x="67" y="316"/>
                  </a:lnTo>
                  <a:close/>
                </a:path>
              </a:pathLst>
            </a:custGeom>
            <a:solidFill>
              <a:srgbClr val="BF38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1" name="Freeform 335"/>
            <p:cNvSpPr>
              <a:spLocks/>
            </p:cNvSpPr>
            <p:nvPr/>
          </p:nvSpPr>
          <p:spPr bwMode="auto">
            <a:xfrm>
              <a:off x="2912" y="2835"/>
              <a:ext cx="289" cy="202"/>
            </a:xfrm>
            <a:custGeom>
              <a:avLst/>
              <a:gdLst>
                <a:gd name="T0" fmla="*/ 64 w 289"/>
                <a:gd name="T1" fmla="*/ 19 h 405"/>
                <a:gd name="T2" fmla="*/ 61 w 289"/>
                <a:gd name="T3" fmla="*/ 7 h 405"/>
                <a:gd name="T4" fmla="*/ 45 w 289"/>
                <a:gd name="T5" fmla="*/ 7 h 405"/>
                <a:gd name="T6" fmla="*/ 39 w 289"/>
                <a:gd name="T7" fmla="*/ 7 h 405"/>
                <a:gd name="T8" fmla="*/ 33 w 289"/>
                <a:gd name="T9" fmla="*/ 7 h 405"/>
                <a:gd name="T10" fmla="*/ 27 w 289"/>
                <a:gd name="T11" fmla="*/ 7 h 405"/>
                <a:gd name="T12" fmla="*/ 22 w 289"/>
                <a:gd name="T13" fmla="*/ 7 h 405"/>
                <a:gd name="T14" fmla="*/ 16 w 289"/>
                <a:gd name="T15" fmla="*/ 6 h 405"/>
                <a:gd name="T16" fmla="*/ 10 w 289"/>
                <a:gd name="T17" fmla="*/ 6 h 405"/>
                <a:gd name="T18" fmla="*/ 4 w 289"/>
                <a:gd name="T19" fmla="*/ 6 h 405"/>
                <a:gd name="T20" fmla="*/ 0 w 289"/>
                <a:gd name="T21" fmla="*/ 6 h 405"/>
                <a:gd name="T22" fmla="*/ 4 w 289"/>
                <a:gd name="T23" fmla="*/ 6 h 405"/>
                <a:gd name="T24" fmla="*/ 11 w 289"/>
                <a:gd name="T25" fmla="*/ 5 h 405"/>
                <a:gd name="T26" fmla="*/ 23 w 289"/>
                <a:gd name="T27" fmla="*/ 5 h 405"/>
                <a:gd name="T28" fmla="*/ 39 w 289"/>
                <a:gd name="T29" fmla="*/ 5 h 405"/>
                <a:gd name="T30" fmla="*/ 50 w 289"/>
                <a:gd name="T31" fmla="*/ 4 h 405"/>
                <a:gd name="T32" fmla="*/ 59 w 289"/>
                <a:gd name="T33" fmla="*/ 4 h 405"/>
                <a:gd name="T34" fmla="*/ 68 w 289"/>
                <a:gd name="T35" fmla="*/ 4 h 405"/>
                <a:gd name="T36" fmla="*/ 74 w 289"/>
                <a:gd name="T37" fmla="*/ 3 h 405"/>
                <a:gd name="T38" fmla="*/ 79 w 289"/>
                <a:gd name="T39" fmla="*/ 2 h 405"/>
                <a:gd name="T40" fmla="*/ 84 w 289"/>
                <a:gd name="T41" fmla="*/ 2 h 405"/>
                <a:gd name="T42" fmla="*/ 88 w 289"/>
                <a:gd name="T43" fmla="*/ 1 h 405"/>
                <a:gd name="T44" fmla="*/ 91 w 289"/>
                <a:gd name="T45" fmla="*/ 1 h 405"/>
                <a:gd name="T46" fmla="*/ 94 w 289"/>
                <a:gd name="T47" fmla="*/ 1 h 405"/>
                <a:gd name="T48" fmla="*/ 95 w 289"/>
                <a:gd name="T49" fmla="*/ 0 h 405"/>
                <a:gd name="T50" fmla="*/ 98 w 289"/>
                <a:gd name="T51" fmla="*/ 0 h 405"/>
                <a:gd name="T52" fmla="*/ 101 w 289"/>
                <a:gd name="T53" fmla="*/ 0 h 405"/>
                <a:gd name="T54" fmla="*/ 108 w 289"/>
                <a:gd name="T55" fmla="*/ 0 h 405"/>
                <a:gd name="T56" fmla="*/ 117 w 289"/>
                <a:gd name="T57" fmla="*/ 0 h 405"/>
                <a:gd name="T58" fmla="*/ 130 w 289"/>
                <a:gd name="T59" fmla="*/ 0 h 405"/>
                <a:gd name="T60" fmla="*/ 145 w 289"/>
                <a:gd name="T61" fmla="*/ 0 h 405"/>
                <a:gd name="T62" fmla="*/ 162 w 289"/>
                <a:gd name="T63" fmla="*/ 1 h 405"/>
                <a:gd name="T64" fmla="*/ 179 w 289"/>
                <a:gd name="T65" fmla="*/ 1 h 405"/>
                <a:gd name="T66" fmla="*/ 198 w 289"/>
                <a:gd name="T67" fmla="*/ 1 h 405"/>
                <a:gd name="T68" fmla="*/ 217 w 289"/>
                <a:gd name="T69" fmla="*/ 2 h 405"/>
                <a:gd name="T70" fmla="*/ 289 w 289"/>
                <a:gd name="T71" fmla="*/ 18 h 405"/>
                <a:gd name="T72" fmla="*/ 227 w 289"/>
                <a:gd name="T73" fmla="*/ 18 h 405"/>
                <a:gd name="T74" fmla="*/ 227 w 289"/>
                <a:gd name="T75" fmla="*/ 19 h 405"/>
                <a:gd name="T76" fmla="*/ 226 w 289"/>
                <a:gd name="T77" fmla="*/ 20 h 405"/>
                <a:gd name="T78" fmla="*/ 221 w 289"/>
                <a:gd name="T79" fmla="*/ 21 h 405"/>
                <a:gd name="T80" fmla="*/ 213 w 289"/>
                <a:gd name="T81" fmla="*/ 22 h 405"/>
                <a:gd name="T82" fmla="*/ 204 w 289"/>
                <a:gd name="T83" fmla="*/ 23 h 405"/>
                <a:gd name="T84" fmla="*/ 191 w 289"/>
                <a:gd name="T85" fmla="*/ 24 h 405"/>
                <a:gd name="T86" fmla="*/ 178 w 289"/>
                <a:gd name="T87" fmla="*/ 24 h 405"/>
                <a:gd name="T88" fmla="*/ 162 w 289"/>
                <a:gd name="T89" fmla="*/ 25 h 405"/>
                <a:gd name="T90" fmla="*/ 146 w 289"/>
                <a:gd name="T91" fmla="*/ 25 h 405"/>
                <a:gd name="T92" fmla="*/ 137 w 289"/>
                <a:gd name="T93" fmla="*/ 25 h 405"/>
                <a:gd name="T94" fmla="*/ 130 w 289"/>
                <a:gd name="T95" fmla="*/ 25 h 405"/>
                <a:gd name="T96" fmla="*/ 123 w 289"/>
                <a:gd name="T97" fmla="*/ 25 h 405"/>
                <a:gd name="T98" fmla="*/ 116 w 289"/>
                <a:gd name="T99" fmla="*/ 24 h 405"/>
                <a:gd name="T100" fmla="*/ 108 w 289"/>
                <a:gd name="T101" fmla="*/ 24 h 405"/>
                <a:gd name="T102" fmla="*/ 101 w 289"/>
                <a:gd name="T103" fmla="*/ 24 h 405"/>
                <a:gd name="T104" fmla="*/ 94 w 289"/>
                <a:gd name="T105" fmla="*/ 24 h 405"/>
                <a:gd name="T106" fmla="*/ 88 w 289"/>
                <a:gd name="T107" fmla="*/ 23 h 405"/>
                <a:gd name="T108" fmla="*/ 78 w 289"/>
                <a:gd name="T109" fmla="*/ 22 h 405"/>
                <a:gd name="T110" fmla="*/ 69 w 289"/>
                <a:gd name="T111" fmla="*/ 21 h 405"/>
                <a:gd name="T112" fmla="*/ 65 w 289"/>
                <a:gd name="T113" fmla="*/ 20 h 405"/>
                <a:gd name="T114" fmla="*/ 64 w 289"/>
                <a:gd name="T115" fmla="*/ 19 h 4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9"/>
                <a:gd name="T175" fmla="*/ 0 h 405"/>
                <a:gd name="T176" fmla="*/ 289 w 289"/>
                <a:gd name="T177" fmla="*/ 405 h 4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9" h="405">
                  <a:moveTo>
                    <a:pt x="64" y="313"/>
                  </a:moveTo>
                  <a:lnTo>
                    <a:pt x="61" y="114"/>
                  </a:lnTo>
                  <a:lnTo>
                    <a:pt x="45" y="114"/>
                  </a:lnTo>
                  <a:lnTo>
                    <a:pt x="39" y="114"/>
                  </a:lnTo>
                  <a:lnTo>
                    <a:pt x="33" y="114"/>
                  </a:lnTo>
                  <a:lnTo>
                    <a:pt x="27" y="113"/>
                  </a:lnTo>
                  <a:lnTo>
                    <a:pt x="22" y="113"/>
                  </a:lnTo>
                  <a:lnTo>
                    <a:pt x="16" y="111"/>
                  </a:lnTo>
                  <a:lnTo>
                    <a:pt x="10" y="109"/>
                  </a:lnTo>
                  <a:lnTo>
                    <a:pt x="4" y="108"/>
                  </a:lnTo>
                  <a:lnTo>
                    <a:pt x="0" y="106"/>
                  </a:lnTo>
                  <a:lnTo>
                    <a:pt x="4" y="100"/>
                  </a:lnTo>
                  <a:lnTo>
                    <a:pt x="11" y="93"/>
                  </a:lnTo>
                  <a:lnTo>
                    <a:pt x="23" y="87"/>
                  </a:lnTo>
                  <a:lnTo>
                    <a:pt x="39" y="80"/>
                  </a:lnTo>
                  <a:lnTo>
                    <a:pt x="50" y="75"/>
                  </a:lnTo>
                  <a:lnTo>
                    <a:pt x="59" y="70"/>
                  </a:lnTo>
                  <a:lnTo>
                    <a:pt x="68" y="64"/>
                  </a:lnTo>
                  <a:lnTo>
                    <a:pt x="74" y="56"/>
                  </a:lnTo>
                  <a:lnTo>
                    <a:pt x="79" y="47"/>
                  </a:lnTo>
                  <a:lnTo>
                    <a:pt x="84" y="39"/>
                  </a:lnTo>
                  <a:lnTo>
                    <a:pt x="88" y="31"/>
                  </a:lnTo>
                  <a:lnTo>
                    <a:pt x="91" y="23"/>
                  </a:lnTo>
                  <a:lnTo>
                    <a:pt x="94" y="16"/>
                  </a:lnTo>
                  <a:lnTo>
                    <a:pt x="95" y="10"/>
                  </a:lnTo>
                  <a:lnTo>
                    <a:pt x="98" y="5"/>
                  </a:lnTo>
                  <a:lnTo>
                    <a:pt x="101" y="0"/>
                  </a:lnTo>
                  <a:lnTo>
                    <a:pt x="108" y="0"/>
                  </a:lnTo>
                  <a:lnTo>
                    <a:pt x="117" y="2"/>
                  </a:lnTo>
                  <a:lnTo>
                    <a:pt x="130" y="5"/>
                  </a:lnTo>
                  <a:lnTo>
                    <a:pt x="145" y="10"/>
                  </a:lnTo>
                  <a:lnTo>
                    <a:pt x="162" y="16"/>
                  </a:lnTo>
                  <a:lnTo>
                    <a:pt x="179" y="23"/>
                  </a:lnTo>
                  <a:lnTo>
                    <a:pt x="198" y="31"/>
                  </a:lnTo>
                  <a:lnTo>
                    <a:pt x="217" y="41"/>
                  </a:lnTo>
                  <a:lnTo>
                    <a:pt x="289" y="295"/>
                  </a:lnTo>
                  <a:lnTo>
                    <a:pt x="227" y="295"/>
                  </a:lnTo>
                  <a:lnTo>
                    <a:pt x="227" y="313"/>
                  </a:lnTo>
                  <a:lnTo>
                    <a:pt x="226" y="331"/>
                  </a:lnTo>
                  <a:lnTo>
                    <a:pt x="221" y="349"/>
                  </a:lnTo>
                  <a:lnTo>
                    <a:pt x="213" y="364"/>
                  </a:lnTo>
                  <a:lnTo>
                    <a:pt x="204" y="379"/>
                  </a:lnTo>
                  <a:lnTo>
                    <a:pt x="191" y="388"/>
                  </a:lnTo>
                  <a:lnTo>
                    <a:pt x="178" y="398"/>
                  </a:lnTo>
                  <a:lnTo>
                    <a:pt x="162" y="403"/>
                  </a:lnTo>
                  <a:lnTo>
                    <a:pt x="146" y="405"/>
                  </a:lnTo>
                  <a:lnTo>
                    <a:pt x="137" y="405"/>
                  </a:lnTo>
                  <a:lnTo>
                    <a:pt x="130" y="403"/>
                  </a:lnTo>
                  <a:lnTo>
                    <a:pt x="123" y="401"/>
                  </a:lnTo>
                  <a:lnTo>
                    <a:pt x="116" y="398"/>
                  </a:lnTo>
                  <a:lnTo>
                    <a:pt x="108" y="393"/>
                  </a:lnTo>
                  <a:lnTo>
                    <a:pt x="101" y="390"/>
                  </a:lnTo>
                  <a:lnTo>
                    <a:pt x="94" y="385"/>
                  </a:lnTo>
                  <a:lnTo>
                    <a:pt x="88" y="379"/>
                  </a:lnTo>
                  <a:lnTo>
                    <a:pt x="78" y="364"/>
                  </a:lnTo>
                  <a:lnTo>
                    <a:pt x="69" y="348"/>
                  </a:lnTo>
                  <a:lnTo>
                    <a:pt x="65" y="331"/>
                  </a:lnTo>
                  <a:lnTo>
                    <a:pt x="64" y="313"/>
                  </a:lnTo>
                  <a:close/>
                </a:path>
              </a:pathLst>
            </a:custGeom>
            <a:solidFill>
              <a:srgbClr val="C444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2" name="Freeform 336"/>
            <p:cNvSpPr>
              <a:spLocks/>
            </p:cNvSpPr>
            <p:nvPr/>
          </p:nvSpPr>
          <p:spPr bwMode="auto">
            <a:xfrm>
              <a:off x="2915" y="2837"/>
              <a:ext cx="283" cy="199"/>
            </a:xfrm>
            <a:custGeom>
              <a:avLst/>
              <a:gdLst>
                <a:gd name="T0" fmla="*/ 62 w 283"/>
                <a:gd name="T1" fmla="*/ 20 h 398"/>
                <a:gd name="T2" fmla="*/ 58 w 283"/>
                <a:gd name="T3" fmla="*/ 7 h 398"/>
                <a:gd name="T4" fmla="*/ 43 w 283"/>
                <a:gd name="T5" fmla="*/ 7 h 398"/>
                <a:gd name="T6" fmla="*/ 37 w 283"/>
                <a:gd name="T7" fmla="*/ 7 h 398"/>
                <a:gd name="T8" fmla="*/ 33 w 283"/>
                <a:gd name="T9" fmla="*/ 7 h 398"/>
                <a:gd name="T10" fmla="*/ 26 w 283"/>
                <a:gd name="T11" fmla="*/ 7 h 398"/>
                <a:gd name="T12" fmla="*/ 20 w 283"/>
                <a:gd name="T13" fmla="*/ 7 h 398"/>
                <a:gd name="T14" fmla="*/ 14 w 283"/>
                <a:gd name="T15" fmla="*/ 7 h 398"/>
                <a:gd name="T16" fmla="*/ 8 w 283"/>
                <a:gd name="T17" fmla="*/ 7 h 398"/>
                <a:gd name="T18" fmla="*/ 4 w 283"/>
                <a:gd name="T19" fmla="*/ 7 h 398"/>
                <a:gd name="T20" fmla="*/ 0 w 283"/>
                <a:gd name="T21" fmla="*/ 7 h 398"/>
                <a:gd name="T22" fmla="*/ 4 w 283"/>
                <a:gd name="T23" fmla="*/ 7 h 398"/>
                <a:gd name="T24" fmla="*/ 10 w 283"/>
                <a:gd name="T25" fmla="*/ 6 h 398"/>
                <a:gd name="T26" fmla="*/ 21 w 283"/>
                <a:gd name="T27" fmla="*/ 6 h 398"/>
                <a:gd name="T28" fmla="*/ 36 w 283"/>
                <a:gd name="T29" fmla="*/ 5 h 398"/>
                <a:gd name="T30" fmla="*/ 47 w 283"/>
                <a:gd name="T31" fmla="*/ 5 h 398"/>
                <a:gd name="T32" fmla="*/ 58 w 283"/>
                <a:gd name="T33" fmla="*/ 5 h 398"/>
                <a:gd name="T34" fmla="*/ 66 w 283"/>
                <a:gd name="T35" fmla="*/ 4 h 398"/>
                <a:gd name="T36" fmla="*/ 72 w 283"/>
                <a:gd name="T37" fmla="*/ 4 h 398"/>
                <a:gd name="T38" fmla="*/ 78 w 283"/>
                <a:gd name="T39" fmla="*/ 3 h 398"/>
                <a:gd name="T40" fmla="*/ 82 w 283"/>
                <a:gd name="T41" fmla="*/ 3 h 398"/>
                <a:gd name="T42" fmla="*/ 85 w 283"/>
                <a:gd name="T43" fmla="*/ 2 h 398"/>
                <a:gd name="T44" fmla="*/ 88 w 283"/>
                <a:gd name="T45" fmla="*/ 2 h 398"/>
                <a:gd name="T46" fmla="*/ 91 w 283"/>
                <a:gd name="T47" fmla="*/ 1 h 398"/>
                <a:gd name="T48" fmla="*/ 94 w 283"/>
                <a:gd name="T49" fmla="*/ 1 h 398"/>
                <a:gd name="T50" fmla="*/ 97 w 283"/>
                <a:gd name="T51" fmla="*/ 1 h 398"/>
                <a:gd name="T52" fmla="*/ 100 w 283"/>
                <a:gd name="T53" fmla="*/ 0 h 398"/>
                <a:gd name="T54" fmla="*/ 105 w 283"/>
                <a:gd name="T55" fmla="*/ 0 h 398"/>
                <a:gd name="T56" fmla="*/ 116 w 283"/>
                <a:gd name="T57" fmla="*/ 0 h 398"/>
                <a:gd name="T58" fmla="*/ 127 w 283"/>
                <a:gd name="T59" fmla="*/ 1 h 398"/>
                <a:gd name="T60" fmla="*/ 142 w 283"/>
                <a:gd name="T61" fmla="*/ 1 h 398"/>
                <a:gd name="T62" fmla="*/ 159 w 283"/>
                <a:gd name="T63" fmla="*/ 1 h 398"/>
                <a:gd name="T64" fmla="*/ 176 w 283"/>
                <a:gd name="T65" fmla="*/ 2 h 398"/>
                <a:gd name="T66" fmla="*/ 195 w 283"/>
                <a:gd name="T67" fmla="*/ 2 h 398"/>
                <a:gd name="T68" fmla="*/ 214 w 283"/>
                <a:gd name="T69" fmla="*/ 3 h 398"/>
                <a:gd name="T70" fmla="*/ 283 w 283"/>
                <a:gd name="T71" fmla="*/ 19 h 398"/>
                <a:gd name="T72" fmla="*/ 223 w 283"/>
                <a:gd name="T73" fmla="*/ 19 h 398"/>
                <a:gd name="T74" fmla="*/ 223 w 283"/>
                <a:gd name="T75" fmla="*/ 20 h 398"/>
                <a:gd name="T76" fmla="*/ 221 w 283"/>
                <a:gd name="T77" fmla="*/ 21 h 398"/>
                <a:gd name="T78" fmla="*/ 217 w 283"/>
                <a:gd name="T79" fmla="*/ 22 h 398"/>
                <a:gd name="T80" fmla="*/ 210 w 283"/>
                <a:gd name="T81" fmla="*/ 23 h 398"/>
                <a:gd name="T82" fmla="*/ 199 w 283"/>
                <a:gd name="T83" fmla="*/ 24 h 398"/>
                <a:gd name="T84" fmla="*/ 188 w 283"/>
                <a:gd name="T85" fmla="*/ 24 h 398"/>
                <a:gd name="T86" fmla="*/ 173 w 283"/>
                <a:gd name="T87" fmla="*/ 25 h 398"/>
                <a:gd name="T88" fmla="*/ 159 w 283"/>
                <a:gd name="T89" fmla="*/ 25 h 398"/>
                <a:gd name="T90" fmla="*/ 143 w 283"/>
                <a:gd name="T91" fmla="*/ 25 h 398"/>
                <a:gd name="T92" fmla="*/ 134 w 283"/>
                <a:gd name="T93" fmla="*/ 25 h 398"/>
                <a:gd name="T94" fmla="*/ 127 w 283"/>
                <a:gd name="T95" fmla="*/ 25 h 398"/>
                <a:gd name="T96" fmla="*/ 120 w 283"/>
                <a:gd name="T97" fmla="*/ 25 h 398"/>
                <a:gd name="T98" fmla="*/ 113 w 283"/>
                <a:gd name="T99" fmla="*/ 25 h 398"/>
                <a:gd name="T100" fmla="*/ 105 w 283"/>
                <a:gd name="T101" fmla="*/ 25 h 398"/>
                <a:gd name="T102" fmla="*/ 98 w 283"/>
                <a:gd name="T103" fmla="*/ 24 h 398"/>
                <a:gd name="T104" fmla="*/ 91 w 283"/>
                <a:gd name="T105" fmla="*/ 24 h 398"/>
                <a:gd name="T106" fmla="*/ 85 w 283"/>
                <a:gd name="T107" fmla="*/ 24 h 398"/>
                <a:gd name="T108" fmla="*/ 75 w 283"/>
                <a:gd name="T109" fmla="*/ 23 h 398"/>
                <a:gd name="T110" fmla="*/ 68 w 283"/>
                <a:gd name="T111" fmla="*/ 22 h 398"/>
                <a:gd name="T112" fmla="*/ 63 w 283"/>
                <a:gd name="T113" fmla="*/ 21 h 398"/>
                <a:gd name="T114" fmla="*/ 62 w 283"/>
                <a:gd name="T115" fmla="*/ 20 h 3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398"/>
                <a:gd name="T176" fmla="*/ 283 w 283"/>
                <a:gd name="T177" fmla="*/ 398 h 3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398">
                  <a:moveTo>
                    <a:pt x="62" y="309"/>
                  </a:moveTo>
                  <a:lnTo>
                    <a:pt x="58" y="111"/>
                  </a:lnTo>
                  <a:lnTo>
                    <a:pt x="43" y="110"/>
                  </a:lnTo>
                  <a:lnTo>
                    <a:pt x="37" y="110"/>
                  </a:lnTo>
                  <a:lnTo>
                    <a:pt x="33" y="110"/>
                  </a:lnTo>
                  <a:lnTo>
                    <a:pt x="26" y="110"/>
                  </a:lnTo>
                  <a:lnTo>
                    <a:pt x="20" y="108"/>
                  </a:lnTo>
                  <a:lnTo>
                    <a:pt x="14" y="108"/>
                  </a:lnTo>
                  <a:lnTo>
                    <a:pt x="8" y="106"/>
                  </a:lnTo>
                  <a:lnTo>
                    <a:pt x="4" y="105"/>
                  </a:lnTo>
                  <a:lnTo>
                    <a:pt x="0" y="103"/>
                  </a:lnTo>
                  <a:lnTo>
                    <a:pt x="4" y="97"/>
                  </a:lnTo>
                  <a:lnTo>
                    <a:pt x="10" y="90"/>
                  </a:lnTo>
                  <a:lnTo>
                    <a:pt x="21" y="84"/>
                  </a:lnTo>
                  <a:lnTo>
                    <a:pt x="36" y="77"/>
                  </a:lnTo>
                  <a:lnTo>
                    <a:pt x="47" y="72"/>
                  </a:lnTo>
                  <a:lnTo>
                    <a:pt x="58" y="67"/>
                  </a:lnTo>
                  <a:lnTo>
                    <a:pt x="66" y="61"/>
                  </a:lnTo>
                  <a:lnTo>
                    <a:pt x="72" y="53"/>
                  </a:lnTo>
                  <a:lnTo>
                    <a:pt x="78" y="44"/>
                  </a:lnTo>
                  <a:lnTo>
                    <a:pt x="82" y="38"/>
                  </a:lnTo>
                  <a:lnTo>
                    <a:pt x="85" y="30"/>
                  </a:lnTo>
                  <a:lnTo>
                    <a:pt x="88" y="22"/>
                  </a:lnTo>
                  <a:lnTo>
                    <a:pt x="91" y="15"/>
                  </a:lnTo>
                  <a:lnTo>
                    <a:pt x="94" y="9"/>
                  </a:lnTo>
                  <a:lnTo>
                    <a:pt x="97" y="4"/>
                  </a:lnTo>
                  <a:lnTo>
                    <a:pt x="100" y="0"/>
                  </a:lnTo>
                  <a:lnTo>
                    <a:pt x="105" y="0"/>
                  </a:lnTo>
                  <a:lnTo>
                    <a:pt x="116" y="0"/>
                  </a:lnTo>
                  <a:lnTo>
                    <a:pt x="127" y="4"/>
                  </a:lnTo>
                  <a:lnTo>
                    <a:pt x="142" y="9"/>
                  </a:lnTo>
                  <a:lnTo>
                    <a:pt x="159" y="15"/>
                  </a:lnTo>
                  <a:lnTo>
                    <a:pt x="176" y="22"/>
                  </a:lnTo>
                  <a:lnTo>
                    <a:pt x="195" y="30"/>
                  </a:lnTo>
                  <a:lnTo>
                    <a:pt x="214" y="40"/>
                  </a:lnTo>
                  <a:lnTo>
                    <a:pt x="283" y="291"/>
                  </a:lnTo>
                  <a:lnTo>
                    <a:pt x="223" y="291"/>
                  </a:lnTo>
                  <a:lnTo>
                    <a:pt x="223" y="309"/>
                  </a:lnTo>
                  <a:lnTo>
                    <a:pt x="221" y="327"/>
                  </a:lnTo>
                  <a:lnTo>
                    <a:pt x="217" y="343"/>
                  </a:lnTo>
                  <a:lnTo>
                    <a:pt x="210" y="359"/>
                  </a:lnTo>
                  <a:lnTo>
                    <a:pt x="199" y="372"/>
                  </a:lnTo>
                  <a:lnTo>
                    <a:pt x="188" y="384"/>
                  </a:lnTo>
                  <a:lnTo>
                    <a:pt x="173" y="392"/>
                  </a:lnTo>
                  <a:lnTo>
                    <a:pt x="159" y="397"/>
                  </a:lnTo>
                  <a:lnTo>
                    <a:pt x="143" y="398"/>
                  </a:lnTo>
                  <a:lnTo>
                    <a:pt x="134" y="398"/>
                  </a:lnTo>
                  <a:lnTo>
                    <a:pt x="127" y="397"/>
                  </a:lnTo>
                  <a:lnTo>
                    <a:pt x="120" y="395"/>
                  </a:lnTo>
                  <a:lnTo>
                    <a:pt x="113" y="392"/>
                  </a:lnTo>
                  <a:lnTo>
                    <a:pt x="105" y="387"/>
                  </a:lnTo>
                  <a:lnTo>
                    <a:pt x="98" y="384"/>
                  </a:lnTo>
                  <a:lnTo>
                    <a:pt x="91" y="379"/>
                  </a:lnTo>
                  <a:lnTo>
                    <a:pt x="85" y="372"/>
                  </a:lnTo>
                  <a:lnTo>
                    <a:pt x="75" y="358"/>
                  </a:lnTo>
                  <a:lnTo>
                    <a:pt x="68" y="343"/>
                  </a:lnTo>
                  <a:lnTo>
                    <a:pt x="63" y="325"/>
                  </a:lnTo>
                  <a:lnTo>
                    <a:pt x="62" y="309"/>
                  </a:lnTo>
                  <a:close/>
                </a:path>
              </a:pathLst>
            </a:custGeom>
            <a:solidFill>
              <a:srgbClr val="CC54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3" name="Freeform 337"/>
            <p:cNvSpPr>
              <a:spLocks/>
            </p:cNvSpPr>
            <p:nvPr/>
          </p:nvSpPr>
          <p:spPr bwMode="auto">
            <a:xfrm>
              <a:off x="2918" y="2838"/>
              <a:ext cx="279" cy="196"/>
            </a:xfrm>
            <a:custGeom>
              <a:avLst/>
              <a:gdLst>
                <a:gd name="T0" fmla="*/ 60 w 279"/>
                <a:gd name="T1" fmla="*/ 18 h 393"/>
                <a:gd name="T2" fmla="*/ 56 w 279"/>
                <a:gd name="T3" fmla="*/ 6 h 393"/>
                <a:gd name="T4" fmla="*/ 42 w 279"/>
                <a:gd name="T5" fmla="*/ 6 h 393"/>
                <a:gd name="T6" fmla="*/ 31 w 279"/>
                <a:gd name="T7" fmla="*/ 6 h 393"/>
                <a:gd name="T8" fmla="*/ 18 w 279"/>
                <a:gd name="T9" fmla="*/ 6 h 393"/>
                <a:gd name="T10" fmla="*/ 8 w 279"/>
                <a:gd name="T11" fmla="*/ 6 h 393"/>
                <a:gd name="T12" fmla="*/ 0 w 279"/>
                <a:gd name="T13" fmla="*/ 6 h 393"/>
                <a:gd name="T14" fmla="*/ 3 w 279"/>
                <a:gd name="T15" fmla="*/ 5 h 393"/>
                <a:gd name="T16" fmla="*/ 10 w 279"/>
                <a:gd name="T17" fmla="*/ 5 h 393"/>
                <a:gd name="T18" fmla="*/ 20 w 279"/>
                <a:gd name="T19" fmla="*/ 5 h 393"/>
                <a:gd name="T20" fmla="*/ 34 w 279"/>
                <a:gd name="T21" fmla="*/ 4 h 393"/>
                <a:gd name="T22" fmla="*/ 46 w 279"/>
                <a:gd name="T23" fmla="*/ 4 h 393"/>
                <a:gd name="T24" fmla="*/ 55 w 279"/>
                <a:gd name="T25" fmla="*/ 4 h 393"/>
                <a:gd name="T26" fmla="*/ 63 w 279"/>
                <a:gd name="T27" fmla="*/ 3 h 393"/>
                <a:gd name="T28" fmla="*/ 69 w 279"/>
                <a:gd name="T29" fmla="*/ 3 h 393"/>
                <a:gd name="T30" fmla="*/ 75 w 279"/>
                <a:gd name="T31" fmla="*/ 2 h 393"/>
                <a:gd name="T32" fmla="*/ 79 w 279"/>
                <a:gd name="T33" fmla="*/ 2 h 393"/>
                <a:gd name="T34" fmla="*/ 82 w 279"/>
                <a:gd name="T35" fmla="*/ 1 h 393"/>
                <a:gd name="T36" fmla="*/ 85 w 279"/>
                <a:gd name="T37" fmla="*/ 1 h 393"/>
                <a:gd name="T38" fmla="*/ 88 w 279"/>
                <a:gd name="T39" fmla="*/ 0 h 393"/>
                <a:gd name="T40" fmla="*/ 91 w 279"/>
                <a:gd name="T41" fmla="*/ 0 h 393"/>
                <a:gd name="T42" fmla="*/ 94 w 279"/>
                <a:gd name="T43" fmla="*/ 0 h 393"/>
                <a:gd name="T44" fmla="*/ 97 w 279"/>
                <a:gd name="T45" fmla="*/ 0 h 393"/>
                <a:gd name="T46" fmla="*/ 102 w 279"/>
                <a:gd name="T47" fmla="*/ 0 h 393"/>
                <a:gd name="T48" fmla="*/ 113 w 279"/>
                <a:gd name="T49" fmla="*/ 0 h 393"/>
                <a:gd name="T50" fmla="*/ 124 w 279"/>
                <a:gd name="T51" fmla="*/ 0 h 393"/>
                <a:gd name="T52" fmla="*/ 139 w 279"/>
                <a:gd name="T53" fmla="*/ 0 h 393"/>
                <a:gd name="T54" fmla="*/ 154 w 279"/>
                <a:gd name="T55" fmla="*/ 0 h 393"/>
                <a:gd name="T56" fmla="*/ 172 w 279"/>
                <a:gd name="T57" fmla="*/ 1 h 393"/>
                <a:gd name="T58" fmla="*/ 191 w 279"/>
                <a:gd name="T59" fmla="*/ 1 h 393"/>
                <a:gd name="T60" fmla="*/ 209 w 279"/>
                <a:gd name="T61" fmla="*/ 2 h 393"/>
                <a:gd name="T62" fmla="*/ 279 w 279"/>
                <a:gd name="T63" fmla="*/ 17 h 393"/>
                <a:gd name="T64" fmla="*/ 220 w 279"/>
                <a:gd name="T65" fmla="*/ 17 h 393"/>
                <a:gd name="T66" fmla="*/ 220 w 279"/>
                <a:gd name="T67" fmla="*/ 18 h 393"/>
                <a:gd name="T68" fmla="*/ 218 w 279"/>
                <a:gd name="T69" fmla="*/ 20 h 393"/>
                <a:gd name="T70" fmla="*/ 214 w 279"/>
                <a:gd name="T71" fmla="*/ 21 h 393"/>
                <a:gd name="T72" fmla="*/ 207 w 279"/>
                <a:gd name="T73" fmla="*/ 22 h 393"/>
                <a:gd name="T74" fmla="*/ 196 w 279"/>
                <a:gd name="T75" fmla="*/ 22 h 393"/>
                <a:gd name="T76" fmla="*/ 185 w 279"/>
                <a:gd name="T77" fmla="*/ 23 h 393"/>
                <a:gd name="T78" fmla="*/ 170 w 279"/>
                <a:gd name="T79" fmla="*/ 24 h 393"/>
                <a:gd name="T80" fmla="*/ 156 w 279"/>
                <a:gd name="T81" fmla="*/ 24 h 393"/>
                <a:gd name="T82" fmla="*/ 140 w 279"/>
                <a:gd name="T83" fmla="*/ 24 h 393"/>
                <a:gd name="T84" fmla="*/ 131 w 279"/>
                <a:gd name="T85" fmla="*/ 24 h 393"/>
                <a:gd name="T86" fmla="*/ 124 w 279"/>
                <a:gd name="T87" fmla="*/ 24 h 393"/>
                <a:gd name="T88" fmla="*/ 117 w 279"/>
                <a:gd name="T89" fmla="*/ 24 h 393"/>
                <a:gd name="T90" fmla="*/ 110 w 279"/>
                <a:gd name="T91" fmla="*/ 24 h 393"/>
                <a:gd name="T92" fmla="*/ 102 w 279"/>
                <a:gd name="T93" fmla="*/ 23 h 393"/>
                <a:gd name="T94" fmla="*/ 95 w 279"/>
                <a:gd name="T95" fmla="*/ 23 h 393"/>
                <a:gd name="T96" fmla="*/ 89 w 279"/>
                <a:gd name="T97" fmla="*/ 23 h 393"/>
                <a:gd name="T98" fmla="*/ 84 w 279"/>
                <a:gd name="T99" fmla="*/ 22 h 393"/>
                <a:gd name="T100" fmla="*/ 73 w 279"/>
                <a:gd name="T101" fmla="*/ 22 h 393"/>
                <a:gd name="T102" fmla="*/ 66 w 279"/>
                <a:gd name="T103" fmla="*/ 21 h 393"/>
                <a:gd name="T104" fmla="*/ 62 w 279"/>
                <a:gd name="T105" fmla="*/ 20 h 393"/>
                <a:gd name="T106" fmla="*/ 60 w 279"/>
                <a:gd name="T107" fmla="*/ 18 h 3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9"/>
                <a:gd name="T163" fmla="*/ 0 h 393"/>
                <a:gd name="T164" fmla="*/ 279 w 279"/>
                <a:gd name="T165" fmla="*/ 393 h 3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9" h="393">
                  <a:moveTo>
                    <a:pt x="60" y="303"/>
                  </a:moveTo>
                  <a:lnTo>
                    <a:pt x="56" y="108"/>
                  </a:lnTo>
                  <a:lnTo>
                    <a:pt x="42" y="108"/>
                  </a:lnTo>
                  <a:lnTo>
                    <a:pt x="31" y="108"/>
                  </a:lnTo>
                  <a:lnTo>
                    <a:pt x="18" y="106"/>
                  </a:lnTo>
                  <a:lnTo>
                    <a:pt x="8" y="104"/>
                  </a:lnTo>
                  <a:lnTo>
                    <a:pt x="0" y="101"/>
                  </a:lnTo>
                  <a:lnTo>
                    <a:pt x="3" y="95"/>
                  </a:lnTo>
                  <a:lnTo>
                    <a:pt x="10" y="88"/>
                  </a:lnTo>
                  <a:lnTo>
                    <a:pt x="20" y="82"/>
                  </a:lnTo>
                  <a:lnTo>
                    <a:pt x="34" y="77"/>
                  </a:lnTo>
                  <a:lnTo>
                    <a:pt x="46" y="72"/>
                  </a:lnTo>
                  <a:lnTo>
                    <a:pt x="55" y="67"/>
                  </a:lnTo>
                  <a:lnTo>
                    <a:pt x="63" y="60"/>
                  </a:lnTo>
                  <a:lnTo>
                    <a:pt x="69" y="52"/>
                  </a:lnTo>
                  <a:lnTo>
                    <a:pt x="75" y="44"/>
                  </a:lnTo>
                  <a:lnTo>
                    <a:pt x="79" y="38"/>
                  </a:lnTo>
                  <a:lnTo>
                    <a:pt x="82" y="29"/>
                  </a:lnTo>
                  <a:lnTo>
                    <a:pt x="85" y="21"/>
                  </a:lnTo>
                  <a:lnTo>
                    <a:pt x="88" y="15"/>
                  </a:lnTo>
                  <a:lnTo>
                    <a:pt x="91" y="8"/>
                  </a:lnTo>
                  <a:lnTo>
                    <a:pt x="94" y="3"/>
                  </a:lnTo>
                  <a:lnTo>
                    <a:pt x="97" y="0"/>
                  </a:lnTo>
                  <a:lnTo>
                    <a:pt x="102" y="0"/>
                  </a:lnTo>
                  <a:lnTo>
                    <a:pt x="113" y="2"/>
                  </a:lnTo>
                  <a:lnTo>
                    <a:pt x="124" y="3"/>
                  </a:lnTo>
                  <a:lnTo>
                    <a:pt x="139" y="8"/>
                  </a:lnTo>
                  <a:lnTo>
                    <a:pt x="154" y="15"/>
                  </a:lnTo>
                  <a:lnTo>
                    <a:pt x="172" y="21"/>
                  </a:lnTo>
                  <a:lnTo>
                    <a:pt x="191" y="29"/>
                  </a:lnTo>
                  <a:lnTo>
                    <a:pt x="209" y="39"/>
                  </a:lnTo>
                  <a:lnTo>
                    <a:pt x="279" y="287"/>
                  </a:lnTo>
                  <a:lnTo>
                    <a:pt x="220" y="287"/>
                  </a:lnTo>
                  <a:lnTo>
                    <a:pt x="220" y="303"/>
                  </a:lnTo>
                  <a:lnTo>
                    <a:pt x="218" y="321"/>
                  </a:lnTo>
                  <a:lnTo>
                    <a:pt x="214" y="339"/>
                  </a:lnTo>
                  <a:lnTo>
                    <a:pt x="207" y="354"/>
                  </a:lnTo>
                  <a:lnTo>
                    <a:pt x="196" y="367"/>
                  </a:lnTo>
                  <a:lnTo>
                    <a:pt x="185" y="378"/>
                  </a:lnTo>
                  <a:lnTo>
                    <a:pt x="170" y="387"/>
                  </a:lnTo>
                  <a:lnTo>
                    <a:pt x="156" y="392"/>
                  </a:lnTo>
                  <a:lnTo>
                    <a:pt x="140" y="393"/>
                  </a:lnTo>
                  <a:lnTo>
                    <a:pt x="131" y="393"/>
                  </a:lnTo>
                  <a:lnTo>
                    <a:pt x="124" y="392"/>
                  </a:lnTo>
                  <a:lnTo>
                    <a:pt x="117" y="390"/>
                  </a:lnTo>
                  <a:lnTo>
                    <a:pt x="110" y="387"/>
                  </a:lnTo>
                  <a:lnTo>
                    <a:pt x="102" y="383"/>
                  </a:lnTo>
                  <a:lnTo>
                    <a:pt x="95" y="378"/>
                  </a:lnTo>
                  <a:lnTo>
                    <a:pt x="89" y="374"/>
                  </a:lnTo>
                  <a:lnTo>
                    <a:pt x="84" y="367"/>
                  </a:lnTo>
                  <a:lnTo>
                    <a:pt x="73" y="354"/>
                  </a:lnTo>
                  <a:lnTo>
                    <a:pt x="66" y="338"/>
                  </a:lnTo>
                  <a:lnTo>
                    <a:pt x="62" y="321"/>
                  </a:lnTo>
                  <a:lnTo>
                    <a:pt x="60" y="303"/>
                  </a:lnTo>
                  <a:close/>
                </a:path>
              </a:pathLst>
            </a:custGeom>
            <a:solidFill>
              <a:srgbClr val="D160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4" name="Freeform 338"/>
            <p:cNvSpPr>
              <a:spLocks/>
            </p:cNvSpPr>
            <p:nvPr/>
          </p:nvSpPr>
          <p:spPr bwMode="auto">
            <a:xfrm>
              <a:off x="2921" y="2838"/>
              <a:ext cx="273" cy="194"/>
            </a:xfrm>
            <a:custGeom>
              <a:avLst/>
              <a:gdLst>
                <a:gd name="T0" fmla="*/ 57 w 273"/>
                <a:gd name="T1" fmla="*/ 19 h 388"/>
                <a:gd name="T2" fmla="*/ 53 w 273"/>
                <a:gd name="T3" fmla="*/ 7 h 388"/>
                <a:gd name="T4" fmla="*/ 41 w 273"/>
                <a:gd name="T5" fmla="*/ 7 h 388"/>
                <a:gd name="T6" fmla="*/ 30 w 273"/>
                <a:gd name="T7" fmla="*/ 7 h 388"/>
                <a:gd name="T8" fmla="*/ 18 w 273"/>
                <a:gd name="T9" fmla="*/ 7 h 388"/>
                <a:gd name="T10" fmla="*/ 8 w 273"/>
                <a:gd name="T11" fmla="*/ 7 h 388"/>
                <a:gd name="T12" fmla="*/ 0 w 273"/>
                <a:gd name="T13" fmla="*/ 6 h 388"/>
                <a:gd name="T14" fmla="*/ 2 w 273"/>
                <a:gd name="T15" fmla="*/ 6 h 388"/>
                <a:gd name="T16" fmla="*/ 8 w 273"/>
                <a:gd name="T17" fmla="*/ 6 h 388"/>
                <a:gd name="T18" fmla="*/ 18 w 273"/>
                <a:gd name="T19" fmla="*/ 5 h 388"/>
                <a:gd name="T20" fmla="*/ 33 w 273"/>
                <a:gd name="T21" fmla="*/ 5 h 388"/>
                <a:gd name="T22" fmla="*/ 44 w 273"/>
                <a:gd name="T23" fmla="*/ 5 h 388"/>
                <a:gd name="T24" fmla="*/ 53 w 273"/>
                <a:gd name="T25" fmla="*/ 5 h 388"/>
                <a:gd name="T26" fmla="*/ 62 w 273"/>
                <a:gd name="T27" fmla="*/ 4 h 388"/>
                <a:gd name="T28" fmla="*/ 68 w 273"/>
                <a:gd name="T29" fmla="*/ 4 h 388"/>
                <a:gd name="T30" fmla="*/ 73 w 273"/>
                <a:gd name="T31" fmla="*/ 3 h 388"/>
                <a:gd name="T32" fmla="*/ 78 w 273"/>
                <a:gd name="T33" fmla="*/ 3 h 388"/>
                <a:gd name="T34" fmla="*/ 81 w 273"/>
                <a:gd name="T35" fmla="*/ 2 h 388"/>
                <a:gd name="T36" fmla="*/ 83 w 273"/>
                <a:gd name="T37" fmla="*/ 2 h 388"/>
                <a:gd name="T38" fmla="*/ 86 w 273"/>
                <a:gd name="T39" fmla="*/ 1 h 388"/>
                <a:gd name="T40" fmla="*/ 88 w 273"/>
                <a:gd name="T41" fmla="*/ 1 h 388"/>
                <a:gd name="T42" fmla="*/ 91 w 273"/>
                <a:gd name="T43" fmla="*/ 1 h 388"/>
                <a:gd name="T44" fmla="*/ 94 w 273"/>
                <a:gd name="T45" fmla="*/ 0 h 388"/>
                <a:gd name="T46" fmla="*/ 99 w 273"/>
                <a:gd name="T47" fmla="*/ 0 h 388"/>
                <a:gd name="T48" fmla="*/ 110 w 273"/>
                <a:gd name="T49" fmla="*/ 1 h 388"/>
                <a:gd name="T50" fmla="*/ 121 w 273"/>
                <a:gd name="T51" fmla="*/ 1 h 388"/>
                <a:gd name="T52" fmla="*/ 136 w 273"/>
                <a:gd name="T53" fmla="*/ 1 h 388"/>
                <a:gd name="T54" fmla="*/ 151 w 273"/>
                <a:gd name="T55" fmla="*/ 1 h 388"/>
                <a:gd name="T56" fmla="*/ 169 w 273"/>
                <a:gd name="T57" fmla="*/ 2 h 388"/>
                <a:gd name="T58" fmla="*/ 186 w 273"/>
                <a:gd name="T59" fmla="*/ 2 h 388"/>
                <a:gd name="T60" fmla="*/ 205 w 273"/>
                <a:gd name="T61" fmla="*/ 3 h 388"/>
                <a:gd name="T62" fmla="*/ 273 w 273"/>
                <a:gd name="T63" fmla="*/ 18 h 388"/>
                <a:gd name="T64" fmla="*/ 215 w 273"/>
                <a:gd name="T65" fmla="*/ 18 h 388"/>
                <a:gd name="T66" fmla="*/ 215 w 273"/>
                <a:gd name="T67" fmla="*/ 19 h 388"/>
                <a:gd name="T68" fmla="*/ 214 w 273"/>
                <a:gd name="T69" fmla="*/ 20 h 388"/>
                <a:gd name="T70" fmla="*/ 209 w 273"/>
                <a:gd name="T71" fmla="*/ 21 h 388"/>
                <a:gd name="T72" fmla="*/ 202 w 273"/>
                <a:gd name="T73" fmla="*/ 22 h 388"/>
                <a:gd name="T74" fmla="*/ 192 w 273"/>
                <a:gd name="T75" fmla="*/ 23 h 388"/>
                <a:gd name="T76" fmla="*/ 180 w 273"/>
                <a:gd name="T77" fmla="*/ 24 h 388"/>
                <a:gd name="T78" fmla="*/ 166 w 273"/>
                <a:gd name="T79" fmla="*/ 24 h 388"/>
                <a:gd name="T80" fmla="*/ 151 w 273"/>
                <a:gd name="T81" fmla="*/ 25 h 388"/>
                <a:gd name="T82" fmla="*/ 136 w 273"/>
                <a:gd name="T83" fmla="*/ 25 h 388"/>
                <a:gd name="T84" fmla="*/ 128 w 273"/>
                <a:gd name="T85" fmla="*/ 25 h 388"/>
                <a:gd name="T86" fmla="*/ 121 w 273"/>
                <a:gd name="T87" fmla="*/ 25 h 388"/>
                <a:gd name="T88" fmla="*/ 112 w 273"/>
                <a:gd name="T89" fmla="*/ 25 h 388"/>
                <a:gd name="T90" fmla="*/ 107 w 273"/>
                <a:gd name="T91" fmla="*/ 24 h 388"/>
                <a:gd name="T92" fmla="*/ 99 w 273"/>
                <a:gd name="T93" fmla="*/ 24 h 388"/>
                <a:gd name="T94" fmla="*/ 92 w 273"/>
                <a:gd name="T95" fmla="*/ 24 h 388"/>
                <a:gd name="T96" fmla="*/ 86 w 273"/>
                <a:gd name="T97" fmla="*/ 23 h 388"/>
                <a:gd name="T98" fmla="*/ 81 w 273"/>
                <a:gd name="T99" fmla="*/ 23 h 388"/>
                <a:gd name="T100" fmla="*/ 70 w 273"/>
                <a:gd name="T101" fmla="*/ 22 h 388"/>
                <a:gd name="T102" fmla="*/ 63 w 273"/>
                <a:gd name="T103" fmla="*/ 21 h 388"/>
                <a:gd name="T104" fmla="*/ 59 w 273"/>
                <a:gd name="T105" fmla="*/ 20 h 388"/>
                <a:gd name="T106" fmla="*/ 57 w 273"/>
                <a:gd name="T107" fmla="*/ 19 h 3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3"/>
                <a:gd name="T163" fmla="*/ 0 h 388"/>
                <a:gd name="T164" fmla="*/ 273 w 273"/>
                <a:gd name="T165" fmla="*/ 388 h 3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3" h="388">
                  <a:moveTo>
                    <a:pt x="57" y="300"/>
                  </a:moveTo>
                  <a:lnTo>
                    <a:pt x="53" y="106"/>
                  </a:lnTo>
                  <a:lnTo>
                    <a:pt x="41" y="104"/>
                  </a:lnTo>
                  <a:lnTo>
                    <a:pt x="30" y="104"/>
                  </a:lnTo>
                  <a:lnTo>
                    <a:pt x="18" y="102"/>
                  </a:lnTo>
                  <a:lnTo>
                    <a:pt x="8" y="101"/>
                  </a:lnTo>
                  <a:lnTo>
                    <a:pt x="0" y="98"/>
                  </a:lnTo>
                  <a:lnTo>
                    <a:pt x="2" y="93"/>
                  </a:lnTo>
                  <a:lnTo>
                    <a:pt x="8" y="86"/>
                  </a:lnTo>
                  <a:lnTo>
                    <a:pt x="18" y="80"/>
                  </a:lnTo>
                  <a:lnTo>
                    <a:pt x="33" y="75"/>
                  </a:lnTo>
                  <a:lnTo>
                    <a:pt x="44" y="71"/>
                  </a:lnTo>
                  <a:lnTo>
                    <a:pt x="53" y="65"/>
                  </a:lnTo>
                  <a:lnTo>
                    <a:pt x="62" y="60"/>
                  </a:lnTo>
                  <a:lnTo>
                    <a:pt x="68" y="52"/>
                  </a:lnTo>
                  <a:lnTo>
                    <a:pt x="73" y="44"/>
                  </a:lnTo>
                  <a:lnTo>
                    <a:pt x="78" y="37"/>
                  </a:lnTo>
                  <a:lnTo>
                    <a:pt x="81" y="29"/>
                  </a:lnTo>
                  <a:lnTo>
                    <a:pt x="83" y="21"/>
                  </a:lnTo>
                  <a:lnTo>
                    <a:pt x="86" y="14"/>
                  </a:lnTo>
                  <a:lnTo>
                    <a:pt x="88" y="8"/>
                  </a:lnTo>
                  <a:lnTo>
                    <a:pt x="91" y="3"/>
                  </a:lnTo>
                  <a:lnTo>
                    <a:pt x="94" y="0"/>
                  </a:lnTo>
                  <a:lnTo>
                    <a:pt x="99" y="0"/>
                  </a:lnTo>
                  <a:lnTo>
                    <a:pt x="110" y="1"/>
                  </a:lnTo>
                  <a:lnTo>
                    <a:pt x="121" y="5"/>
                  </a:lnTo>
                  <a:lnTo>
                    <a:pt x="136" y="9"/>
                  </a:lnTo>
                  <a:lnTo>
                    <a:pt x="151" y="14"/>
                  </a:lnTo>
                  <a:lnTo>
                    <a:pt x="169" y="23"/>
                  </a:lnTo>
                  <a:lnTo>
                    <a:pt x="186" y="31"/>
                  </a:lnTo>
                  <a:lnTo>
                    <a:pt x="205" y="39"/>
                  </a:lnTo>
                  <a:lnTo>
                    <a:pt x="273" y="282"/>
                  </a:lnTo>
                  <a:lnTo>
                    <a:pt x="215" y="282"/>
                  </a:lnTo>
                  <a:lnTo>
                    <a:pt x="215" y="300"/>
                  </a:lnTo>
                  <a:lnTo>
                    <a:pt x="214" y="318"/>
                  </a:lnTo>
                  <a:lnTo>
                    <a:pt x="209" y="334"/>
                  </a:lnTo>
                  <a:lnTo>
                    <a:pt x="202" y="349"/>
                  </a:lnTo>
                  <a:lnTo>
                    <a:pt x="192" y="362"/>
                  </a:lnTo>
                  <a:lnTo>
                    <a:pt x="180" y="373"/>
                  </a:lnTo>
                  <a:lnTo>
                    <a:pt x="166" y="381"/>
                  </a:lnTo>
                  <a:lnTo>
                    <a:pt x="151" y="386"/>
                  </a:lnTo>
                  <a:lnTo>
                    <a:pt x="136" y="388"/>
                  </a:lnTo>
                  <a:lnTo>
                    <a:pt x="128" y="388"/>
                  </a:lnTo>
                  <a:lnTo>
                    <a:pt x="121" y="386"/>
                  </a:lnTo>
                  <a:lnTo>
                    <a:pt x="112" y="385"/>
                  </a:lnTo>
                  <a:lnTo>
                    <a:pt x="107" y="381"/>
                  </a:lnTo>
                  <a:lnTo>
                    <a:pt x="99" y="378"/>
                  </a:lnTo>
                  <a:lnTo>
                    <a:pt x="92" y="373"/>
                  </a:lnTo>
                  <a:lnTo>
                    <a:pt x="86" y="368"/>
                  </a:lnTo>
                  <a:lnTo>
                    <a:pt x="81" y="362"/>
                  </a:lnTo>
                  <a:lnTo>
                    <a:pt x="70" y="349"/>
                  </a:lnTo>
                  <a:lnTo>
                    <a:pt x="63" y="334"/>
                  </a:lnTo>
                  <a:lnTo>
                    <a:pt x="59" y="318"/>
                  </a:lnTo>
                  <a:lnTo>
                    <a:pt x="57" y="300"/>
                  </a:lnTo>
                  <a:close/>
                </a:path>
              </a:pathLst>
            </a:custGeom>
            <a:solidFill>
              <a:srgbClr val="D66B9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5" name="Freeform 339"/>
            <p:cNvSpPr>
              <a:spLocks/>
            </p:cNvSpPr>
            <p:nvPr/>
          </p:nvSpPr>
          <p:spPr bwMode="auto">
            <a:xfrm>
              <a:off x="2923" y="2839"/>
              <a:ext cx="270" cy="192"/>
            </a:xfrm>
            <a:custGeom>
              <a:avLst/>
              <a:gdLst>
                <a:gd name="T0" fmla="*/ 57 w 270"/>
                <a:gd name="T1" fmla="*/ 19 h 384"/>
                <a:gd name="T2" fmla="*/ 53 w 270"/>
                <a:gd name="T3" fmla="*/ 7 h 384"/>
                <a:gd name="T4" fmla="*/ 41 w 270"/>
                <a:gd name="T5" fmla="*/ 7 h 384"/>
                <a:gd name="T6" fmla="*/ 29 w 270"/>
                <a:gd name="T7" fmla="*/ 7 h 384"/>
                <a:gd name="T8" fmla="*/ 19 w 270"/>
                <a:gd name="T9" fmla="*/ 7 h 384"/>
                <a:gd name="T10" fmla="*/ 9 w 270"/>
                <a:gd name="T11" fmla="*/ 7 h 384"/>
                <a:gd name="T12" fmla="*/ 0 w 270"/>
                <a:gd name="T13" fmla="*/ 6 h 384"/>
                <a:gd name="T14" fmla="*/ 3 w 270"/>
                <a:gd name="T15" fmla="*/ 6 h 384"/>
                <a:gd name="T16" fmla="*/ 9 w 270"/>
                <a:gd name="T17" fmla="*/ 6 h 384"/>
                <a:gd name="T18" fmla="*/ 18 w 270"/>
                <a:gd name="T19" fmla="*/ 5 h 384"/>
                <a:gd name="T20" fmla="*/ 32 w 270"/>
                <a:gd name="T21" fmla="*/ 5 h 384"/>
                <a:gd name="T22" fmla="*/ 44 w 270"/>
                <a:gd name="T23" fmla="*/ 5 h 384"/>
                <a:gd name="T24" fmla="*/ 53 w 270"/>
                <a:gd name="T25" fmla="*/ 5 h 384"/>
                <a:gd name="T26" fmla="*/ 60 w 270"/>
                <a:gd name="T27" fmla="*/ 4 h 384"/>
                <a:gd name="T28" fmla="*/ 66 w 270"/>
                <a:gd name="T29" fmla="*/ 4 h 384"/>
                <a:gd name="T30" fmla="*/ 71 w 270"/>
                <a:gd name="T31" fmla="*/ 3 h 384"/>
                <a:gd name="T32" fmla="*/ 76 w 270"/>
                <a:gd name="T33" fmla="*/ 3 h 384"/>
                <a:gd name="T34" fmla="*/ 79 w 270"/>
                <a:gd name="T35" fmla="*/ 2 h 384"/>
                <a:gd name="T36" fmla="*/ 81 w 270"/>
                <a:gd name="T37" fmla="*/ 2 h 384"/>
                <a:gd name="T38" fmla="*/ 84 w 270"/>
                <a:gd name="T39" fmla="*/ 1 h 384"/>
                <a:gd name="T40" fmla="*/ 87 w 270"/>
                <a:gd name="T41" fmla="*/ 1 h 384"/>
                <a:gd name="T42" fmla="*/ 90 w 270"/>
                <a:gd name="T43" fmla="*/ 1 h 384"/>
                <a:gd name="T44" fmla="*/ 93 w 270"/>
                <a:gd name="T45" fmla="*/ 0 h 384"/>
                <a:gd name="T46" fmla="*/ 99 w 270"/>
                <a:gd name="T47" fmla="*/ 0 h 384"/>
                <a:gd name="T48" fmla="*/ 108 w 270"/>
                <a:gd name="T49" fmla="*/ 1 h 384"/>
                <a:gd name="T50" fmla="*/ 119 w 270"/>
                <a:gd name="T51" fmla="*/ 1 h 384"/>
                <a:gd name="T52" fmla="*/ 134 w 270"/>
                <a:gd name="T53" fmla="*/ 1 h 384"/>
                <a:gd name="T54" fmla="*/ 149 w 270"/>
                <a:gd name="T55" fmla="*/ 1 h 384"/>
                <a:gd name="T56" fmla="*/ 165 w 270"/>
                <a:gd name="T57" fmla="*/ 2 h 384"/>
                <a:gd name="T58" fmla="*/ 184 w 270"/>
                <a:gd name="T59" fmla="*/ 2 h 384"/>
                <a:gd name="T60" fmla="*/ 202 w 270"/>
                <a:gd name="T61" fmla="*/ 3 h 384"/>
                <a:gd name="T62" fmla="*/ 270 w 270"/>
                <a:gd name="T63" fmla="*/ 18 h 384"/>
                <a:gd name="T64" fmla="*/ 212 w 270"/>
                <a:gd name="T65" fmla="*/ 18 h 384"/>
                <a:gd name="T66" fmla="*/ 212 w 270"/>
                <a:gd name="T67" fmla="*/ 19 h 384"/>
                <a:gd name="T68" fmla="*/ 210 w 270"/>
                <a:gd name="T69" fmla="*/ 20 h 384"/>
                <a:gd name="T70" fmla="*/ 206 w 270"/>
                <a:gd name="T71" fmla="*/ 21 h 384"/>
                <a:gd name="T72" fmla="*/ 199 w 270"/>
                <a:gd name="T73" fmla="*/ 22 h 384"/>
                <a:gd name="T74" fmla="*/ 189 w 270"/>
                <a:gd name="T75" fmla="*/ 23 h 384"/>
                <a:gd name="T76" fmla="*/ 177 w 270"/>
                <a:gd name="T77" fmla="*/ 24 h 384"/>
                <a:gd name="T78" fmla="*/ 164 w 270"/>
                <a:gd name="T79" fmla="*/ 24 h 384"/>
                <a:gd name="T80" fmla="*/ 149 w 270"/>
                <a:gd name="T81" fmla="*/ 24 h 384"/>
                <a:gd name="T82" fmla="*/ 134 w 270"/>
                <a:gd name="T83" fmla="*/ 24 h 384"/>
                <a:gd name="T84" fmla="*/ 126 w 270"/>
                <a:gd name="T85" fmla="*/ 24 h 384"/>
                <a:gd name="T86" fmla="*/ 119 w 270"/>
                <a:gd name="T87" fmla="*/ 24 h 384"/>
                <a:gd name="T88" fmla="*/ 112 w 270"/>
                <a:gd name="T89" fmla="*/ 24 h 384"/>
                <a:gd name="T90" fmla="*/ 105 w 270"/>
                <a:gd name="T91" fmla="*/ 24 h 384"/>
                <a:gd name="T92" fmla="*/ 97 w 270"/>
                <a:gd name="T93" fmla="*/ 24 h 384"/>
                <a:gd name="T94" fmla="*/ 92 w 270"/>
                <a:gd name="T95" fmla="*/ 24 h 384"/>
                <a:gd name="T96" fmla="*/ 86 w 270"/>
                <a:gd name="T97" fmla="*/ 23 h 384"/>
                <a:gd name="T98" fmla="*/ 80 w 270"/>
                <a:gd name="T99" fmla="*/ 23 h 384"/>
                <a:gd name="T100" fmla="*/ 70 w 270"/>
                <a:gd name="T101" fmla="*/ 22 h 384"/>
                <a:gd name="T102" fmla="*/ 63 w 270"/>
                <a:gd name="T103" fmla="*/ 21 h 384"/>
                <a:gd name="T104" fmla="*/ 58 w 270"/>
                <a:gd name="T105" fmla="*/ 20 h 384"/>
                <a:gd name="T106" fmla="*/ 57 w 270"/>
                <a:gd name="T107" fmla="*/ 19 h 3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0"/>
                <a:gd name="T163" fmla="*/ 0 h 384"/>
                <a:gd name="T164" fmla="*/ 270 w 270"/>
                <a:gd name="T165" fmla="*/ 384 h 3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0" h="384">
                  <a:moveTo>
                    <a:pt x="57" y="297"/>
                  </a:moveTo>
                  <a:lnTo>
                    <a:pt x="53" y="103"/>
                  </a:lnTo>
                  <a:lnTo>
                    <a:pt x="41" y="103"/>
                  </a:lnTo>
                  <a:lnTo>
                    <a:pt x="29" y="103"/>
                  </a:lnTo>
                  <a:lnTo>
                    <a:pt x="19" y="101"/>
                  </a:lnTo>
                  <a:lnTo>
                    <a:pt x="9" y="100"/>
                  </a:lnTo>
                  <a:lnTo>
                    <a:pt x="0" y="97"/>
                  </a:lnTo>
                  <a:lnTo>
                    <a:pt x="3" y="90"/>
                  </a:lnTo>
                  <a:lnTo>
                    <a:pt x="9" y="85"/>
                  </a:lnTo>
                  <a:lnTo>
                    <a:pt x="18" y="80"/>
                  </a:lnTo>
                  <a:lnTo>
                    <a:pt x="32" y="75"/>
                  </a:lnTo>
                  <a:lnTo>
                    <a:pt x="44" y="70"/>
                  </a:lnTo>
                  <a:lnTo>
                    <a:pt x="53" y="66"/>
                  </a:lnTo>
                  <a:lnTo>
                    <a:pt x="60" y="59"/>
                  </a:lnTo>
                  <a:lnTo>
                    <a:pt x="66" y="53"/>
                  </a:lnTo>
                  <a:lnTo>
                    <a:pt x="71" y="44"/>
                  </a:lnTo>
                  <a:lnTo>
                    <a:pt x="76" y="36"/>
                  </a:lnTo>
                  <a:lnTo>
                    <a:pt x="79" y="30"/>
                  </a:lnTo>
                  <a:lnTo>
                    <a:pt x="81" y="22"/>
                  </a:lnTo>
                  <a:lnTo>
                    <a:pt x="84" y="15"/>
                  </a:lnTo>
                  <a:lnTo>
                    <a:pt x="87" y="8"/>
                  </a:lnTo>
                  <a:lnTo>
                    <a:pt x="90" y="4"/>
                  </a:lnTo>
                  <a:lnTo>
                    <a:pt x="93" y="0"/>
                  </a:lnTo>
                  <a:lnTo>
                    <a:pt x="99" y="0"/>
                  </a:lnTo>
                  <a:lnTo>
                    <a:pt x="108" y="2"/>
                  </a:lnTo>
                  <a:lnTo>
                    <a:pt x="119" y="5"/>
                  </a:lnTo>
                  <a:lnTo>
                    <a:pt x="134" y="8"/>
                  </a:lnTo>
                  <a:lnTo>
                    <a:pt x="149" y="15"/>
                  </a:lnTo>
                  <a:lnTo>
                    <a:pt x="165" y="22"/>
                  </a:lnTo>
                  <a:lnTo>
                    <a:pt x="184" y="30"/>
                  </a:lnTo>
                  <a:lnTo>
                    <a:pt x="202" y="38"/>
                  </a:lnTo>
                  <a:lnTo>
                    <a:pt x="270" y="279"/>
                  </a:lnTo>
                  <a:lnTo>
                    <a:pt x="212" y="279"/>
                  </a:lnTo>
                  <a:lnTo>
                    <a:pt x="212" y="297"/>
                  </a:lnTo>
                  <a:lnTo>
                    <a:pt x="210" y="315"/>
                  </a:lnTo>
                  <a:lnTo>
                    <a:pt x="206" y="331"/>
                  </a:lnTo>
                  <a:lnTo>
                    <a:pt x="199" y="346"/>
                  </a:lnTo>
                  <a:lnTo>
                    <a:pt x="189" y="358"/>
                  </a:lnTo>
                  <a:lnTo>
                    <a:pt x="177" y="369"/>
                  </a:lnTo>
                  <a:lnTo>
                    <a:pt x="164" y="377"/>
                  </a:lnTo>
                  <a:lnTo>
                    <a:pt x="149" y="382"/>
                  </a:lnTo>
                  <a:lnTo>
                    <a:pt x="134" y="384"/>
                  </a:lnTo>
                  <a:lnTo>
                    <a:pt x="126" y="384"/>
                  </a:lnTo>
                  <a:lnTo>
                    <a:pt x="119" y="382"/>
                  </a:lnTo>
                  <a:lnTo>
                    <a:pt x="112" y="380"/>
                  </a:lnTo>
                  <a:lnTo>
                    <a:pt x="105" y="377"/>
                  </a:lnTo>
                  <a:lnTo>
                    <a:pt x="97" y="374"/>
                  </a:lnTo>
                  <a:lnTo>
                    <a:pt x="92" y="371"/>
                  </a:lnTo>
                  <a:lnTo>
                    <a:pt x="86" y="366"/>
                  </a:lnTo>
                  <a:lnTo>
                    <a:pt x="80" y="359"/>
                  </a:lnTo>
                  <a:lnTo>
                    <a:pt x="70" y="346"/>
                  </a:lnTo>
                  <a:lnTo>
                    <a:pt x="63" y="330"/>
                  </a:lnTo>
                  <a:lnTo>
                    <a:pt x="58" y="313"/>
                  </a:lnTo>
                  <a:lnTo>
                    <a:pt x="57" y="297"/>
                  </a:lnTo>
                  <a:close/>
                </a:path>
              </a:pathLst>
            </a:custGeom>
            <a:solidFill>
              <a:srgbClr val="DD7CA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6" name="Freeform 340"/>
            <p:cNvSpPr>
              <a:spLocks/>
            </p:cNvSpPr>
            <p:nvPr/>
          </p:nvSpPr>
          <p:spPr bwMode="auto">
            <a:xfrm>
              <a:off x="2926" y="2840"/>
              <a:ext cx="265" cy="189"/>
            </a:xfrm>
            <a:custGeom>
              <a:avLst/>
              <a:gdLst>
                <a:gd name="T0" fmla="*/ 54 w 265"/>
                <a:gd name="T1" fmla="*/ 19 h 378"/>
                <a:gd name="T2" fmla="*/ 50 w 265"/>
                <a:gd name="T3" fmla="*/ 7 h 378"/>
                <a:gd name="T4" fmla="*/ 39 w 265"/>
                <a:gd name="T5" fmla="*/ 7 h 378"/>
                <a:gd name="T6" fmla="*/ 29 w 265"/>
                <a:gd name="T7" fmla="*/ 7 h 378"/>
                <a:gd name="T8" fmla="*/ 18 w 265"/>
                <a:gd name="T9" fmla="*/ 6 h 378"/>
                <a:gd name="T10" fmla="*/ 8 w 265"/>
                <a:gd name="T11" fmla="*/ 6 h 378"/>
                <a:gd name="T12" fmla="*/ 0 w 265"/>
                <a:gd name="T13" fmla="*/ 6 h 378"/>
                <a:gd name="T14" fmla="*/ 3 w 265"/>
                <a:gd name="T15" fmla="*/ 6 h 378"/>
                <a:gd name="T16" fmla="*/ 8 w 265"/>
                <a:gd name="T17" fmla="*/ 6 h 378"/>
                <a:gd name="T18" fmla="*/ 16 w 265"/>
                <a:gd name="T19" fmla="*/ 5 h 378"/>
                <a:gd name="T20" fmla="*/ 31 w 265"/>
                <a:gd name="T21" fmla="*/ 5 h 378"/>
                <a:gd name="T22" fmla="*/ 42 w 265"/>
                <a:gd name="T23" fmla="*/ 5 h 378"/>
                <a:gd name="T24" fmla="*/ 51 w 265"/>
                <a:gd name="T25" fmla="*/ 5 h 378"/>
                <a:gd name="T26" fmla="*/ 58 w 265"/>
                <a:gd name="T27" fmla="*/ 4 h 378"/>
                <a:gd name="T28" fmla="*/ 64 w 265"/>
                <a:gd name="T29" fmla="*/ 4 h 378"/>
                <a:gd name="T30" fmla="*/ 70 w 265"/>
                <a:gd name="T31" fmla="*/ 3 h 378"/>
                <a:gd name="T32" fmla="*/ 74 w 265"/>
                <a:gd name="T33" fmla="*/ 3 h 378"/>
                <a:gd name="T34" fmla="*/ 77 w 265"/>
                <a:gd name="T35" fmla="*/ 2 h 378"/>
                <a:gd name="T36" fmla="*/ 80 w 265"/>
                <a:gd name="T37" fmla="*/ 2 h 378"/>
                <a:gd name="T38" fmla="*/ 83 w 265"/>
                <a:gd name="T39" fmla="*/ 1 h 378"/>
                <a:gd name="T40" fmla="*/ 84 w 265"/>
                <a:gd name="T41" fmla="*/ 1 h 378"/>
                <a:gd name="T42" fmla="*/ 87 w 265"/>
                <a:gd name="T43" fmla="*/ 1 h 378"/>
                <a:gd name="T44" fmla="*/ 90 w 265"/>
                <a:gd name="T45" fmla="*/ 0 h 378"/>
                <a:gd name="T46" fmla="*/ 96 w 265"/>
                <a:gd name="T47" fmla="*/ 0 h 378"/>
                <a:gd name="T48" fmla="*/ 105 w 265"/>
                <a:gd name="T49" fmla="*/ 1 h 378"/>
                <a:gd name="T50" fmla="*/ 118 w 265"/>
                <a:gd name="T51" fmla="*/ 1 h 378"/>
                <a:gd name="T52" fmla="*/ 131 w 265"/>
                <a:gd name="T53" fmla="*/ 1 h 378"/>
                <a:gd name="T54" fmla="*/ 146 w 265"/>
                <a:gd name="T55" fmla="*/ 1 h 378"/>
                <a:gd name="T56" fmla="*/ 162 w 265"/>
                <a:gd name="T57" fmla="*/ 2 h 378"/>
                <a:gd name="T58" fmla="*/ 181 w 265"/>
                <a:gd name="T59" fmla="*/ 2 h 378"/>
                <a:gd name="T60" fmla="*/ 199 w 265"/>
                <a:gd name="T61" fmla="*/ 3 h 378"/>
                <a:gd name="T62" fmla="*/ 265 w 265"/>
                <a:gd name="T63" fmla="*/ 18 h 378"/>
                <a:gd name="T64" fmla="*/ 207 w 265"/>
                <a:gd name="T65" fmla="*/ 18 h 378"/>
                <a:gd name="T66" fmla="*/ 207 w 265"/>
                <a:gd name="T67" fmla="*/ 19 h 378"/>
                <a:gd name="T68" fmla="*/ 206 w 265"/>
                <a:gd name="T69" fmla="*/ 20 h 378"/>
                <a:gd name="T70" fmla="*/ 201 w 265"/>
                <a:gd name="T71" fmla="*/ 21 h 378"/>
                <a:gd name="T72" fmla="*/ 194 w 265"/>
                <a:gd name="T73" fmla="*/ 22 h 378"/>
                <a:gd name="T74" fmla="*/ 184 w 265"/>
                <a:gd name="T75" fmla="*/ 23 h 378"/>
                <a:gd name="T76" fmla="*/ 174 w 265"/>
                <a:gd name="T77" fmla="*/ 23 h 378"/>
                <a:gd name="T78" fmla="*/ 161 w 265"/>
                <a:gd name="T79" fmla="*/ 24 h 378"/>
                <a:gd name="T80" fmla="*/ 146 w 265"/>
                <a:gd name="T81" fmla="*/ 24 h 378"/>
                <a:gd name="T82" fmla="*/ 131 w 265"/>
                <a:gd name="T83" fmla="*/ 24 h 378"/>
                <a:gd name="T84" fmla="*/ 123 w 265"/>
                <a:gd name="T85" fmla="*/ 24 h 378"/>
                <a:gd name="T86" fmla="*/ 116 w 265"/>
                <a:gd name="T87" fmla="*/ 24 h 378"/>
                <a:gd name="T88" fmla="*/ 109 w 265"/>
                <a:gd name="T89" fmla="*/ 24 h 378"/>
                <a:gd name="T90" fmla="*/ 102 w 265"/>
                <a:gd name="T91" fmla="*/ 24 h 378"/>
                <a:gd name="T92" fmla="*/ 94 w 265"/>
                <a:gd name="T93" fmla="*/ 24 h 378"/>
                <a:gd name="T94" fmla="*/ 89 w 265"/>
                <a:gd name="T95" fmla="*/ 23 h 378"/>
                <a:gd name="T96" fmla="*/ 83 w 265"/>
                <a:gd name="T97" fmla="*/ 23 h 378"/>
                <a:gd name="T98" fmla="*/ 77 w 265"/>
                <a:gd name="T99" fmla="*/ 23 h 378"/>
                <a:gd name="T100" fmla="*/ 67 w 265"/>
                <a:gd name="T101" fmla="*/ 22 h 378"/>
                <a:gd name="T102" fmla="*/ 60 w 265"/>
                <a:gd name="T103" fmla="*/ 21 h 378"/>
                <a:gd name="T104" fmla="*/ 55 w 265"/>
                <a:gd name="T105" fmla="*/ 20 h 378"/>
                <a:gd name="T106" fmla="*/ 54 w 265"/>
                <a:gd name="T107" fmla="*/ 19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378"/>
                <a:gd name="T164" fmla="*/ 265 w 265"/>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378">
                  <a:moveTo>
                    <a:pt x="54" y="294"/>
                  </a:moveTo>
                  <a:lnTo>
                    <a:pt x="50" y="101"/>
                  </a:lnTo>
                  <a:lnTo>
                    <a:pt x="39" y="99"/>
                  </a:lnTo>
                  <a:lnTo>
                    <a:pt x="29" y="99"/>
                  </a:lnTo>
                  <a:lnTo>
                    <a:pt x="18" y="98"/>
                  </a:lnTo>
                  <a:lnTo>
                    <a:pt x="8" y="96"/>
                  </a:lnTo>
                  <a:lnTo>
                    <a:pt x="0" y="93"/>
                  </a:lnTo>
                  <a:lnTo>
                    <a:pt x="3" y="88"/>
                  </a:lnTo>
                  <a:lnTo>
                    <a:pt x="8" y="83"/>
                  </a:lnTo>
                  <a:lnTo>
                    <a:pt x="16" y="78"/>
                  </a:lnTo>
                  <a:lnTo>
                    <a:pt x="31" y="73"/>
                  </a:lnTo>
                  <a:lnTo>
                    <a:pt x="42" y="70"/>
                  </a:lnTo>
                  <a:lnTo>
                    <a:pt x="51" y="65"/>
                  </a:lnTo>
                  <a:lnTo>
                    <a:pt x="58" y="59"/>
                  </a:lnTo>
                  <a:lnTo>
                    <a:pt x="64" y="52"/>
                  </a:lnTo>
                  <a:lnTo>
                    <a:pt x="70" y="44"/>
                  </a:lnTo>
                  <a:lnTo>
                    <a:pt x="74" y="36"/>
                  </a:lnTo>
                  <a:lnTo>
                    <a:pt x="77" y="29"/>
                  </a:lnTo>
                  <a:lnTo>
                    <a:pt x="80" y="21"/>
                  </a:lnTo>
                  <a:lnTo>
                    <a:pt x="83" y="15"/>
                  </a:lnTo>
                  <a:lnTo>
                    <a:pt x="84" y="8"/>
                  </a:lnTo>
                  <a:lnTo>
                    <a:pt x="87" y="3"/>
                  </a:lnTo>
                  <a:lnTo>
                    <a:pt x="90" y="0"/>
                  </a:lnTo>
                  <a:lnTo>
                    <a:pt x="96" y="0"/>
                  </a:lnTo>
                  <a:lnTo>
                    <a:pt x="105" y="2"/>
                  </a:lnTo>
                  <a:lnTo>
                    <a:pt x="118" y="5"/>
                  </a:lnTo>
                  <a:lnTo>
                    <a:pt x="131" y="8"/>
                  </a:lnTo>
                  <a:lnTo>
                    <a:pt x="146" y="15"/>
                  </a:lnTo>
                  <a:lnTo>
                    <a:pt x="162" y="21"/>
                  </a:lnTo>
                  <a:lnTo>
                    <a:pt x="181" y="29"/>
                  </a:lnTo>
                  <a:lnTo>
                    <a:pt x="199" y="37"/>
                  </a:lnTo>
                  <a:lnTo>
                    <a:pt x="265" y="276"/>
                  </a:lnTo>
                  <a:lnTo>
                    <a:pt x="207" y="276"/>
                  </a:lnTo>
                  <a:lnTo>
                    <a:pt x="207" y="294"/>
                  </a:lnTo>
                  <a:lnTo>
                    <a:pt x="206" y="311"/>
                  </a:lnTo>
                  <a:lnTo>
                    <a:pt x="201" y="326"/>
                  </a:lnTo>
                  <a:lnTo>
                    <a:pt x="194" y="341"/>
                  </a:lnTo>
                  <a:lnTo>
                    <a:pt x="184" y="354"/>
                  </a:lnTo>
                  <a:lnTo>
                    <a:pt x="174" y="364"/>
                  </a:lnTo>
                  <a:lnTo>
                    <a:pt x="161" y="372"/>
                  </a:lnTo>
                  <a:lnTo>
                    <a:pt x="146" y="377"/>
                  </a:lnTo>
                  <a:lnTo>
                    <a:pt x="131" y="378"/>
                  </a:lnTo>
                  <a:lnTo>
                    <a:pt x="123" y="378"/>
                  </a:lnTo>
                  <a:lnTo>
                    <a:pt x="116" y="377"/>
                  </a:lnTo>
                  <a:lnTo>
                    <a:pt x="109" y="375"/>
                  </a:lnTo>
                  <a:lnTo>
                    <a:pt x="102" y="372"/>
                  </a:lnTo>
                  <a:lnTo>
                    <a:pt x="94" y="369"/>
                  </a:lnTo>
                  <a:lnTo>
                    <a:pt x="89" y="365"/>
                  </a:lnTo>
                  <a:lnTo>
                    <a:pt x="83" y="360"/>
                  </a:lnTo>
                  <a:lnTo>
                    <a:pt x="77" y="354"/>
                  </a:lnTo>
                  <a:lnTo>
                    <a:pt x="67" y="341"/>
                  </a:lnTo>
                  <a:lnTo>
                    <a:pt x="60" y="326"/>
                  </a:lnTo>
                  <a:lnTo>
                    <a:pt x="55" y="310"/>
                  </a:lnTo>
                  <a:lnTo>
                    <a:pt x="54" y="294"/>
                  </a:lnTo>
                  <a:close/>
                </a:path>
              </a:pathLst>
            </a:custGeom>
            <a:solidFill>
              <a:srgbClr val="E287A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7" name="Freeform 341"/>
            <p:cNvSpPr>
              <a:spLocks/>
            </p:cNvSpPr>
            <p:nvPr/>
          </p:nvSpPr>
          <p:spPr bwMode="auto">
            <a:xfrm>
              <a:off x="2929" y="2842"/>
              <a:ext cx="259" cy="186"/>
            </a:xfrm>
            <a:custGeom>
              <a:avLst/>
              <a:gdLst>
                <a:gd name="T0" fmla="*/ 52 w 259"/>
                <a:gd name="T1" fmla="*/ 18 h 372"/>
                <a:gd name="T2" fmla="*/ 48 w 259"/>
                <a:gd name="T3" fmla="*/ 6 h 372"/>
                <a:gd name="T4" fmla="*/ 38 w 259"/>
                <a:gd name="T5" fmla="*/ 6 h 372"/>
                <a:gd name="T6" fmla="*/ 28 w 259"/>
                <a:gd name="T7" fmla="*/ 6 h 372"/>
                <a:gd name="T8" fmla="*/ 18 w 259"/>
                <a:gd name="T9" fmla="*/ 6 h 372"/>
                <a:gd name="T10" fmla="*/ 7 w 259"/>
                <a:gd name="T11" fmla="*/ 6 h 372"/>
                <a:gd name="T12" fmla="*/ 0 w 259"/>
                <a:gd name="T13" fmla="*/ 6 h 372"/>
                <a:gd name="T14" fmla="*/ 3 w 259"/>
                <a:gd name="T15" fmla="*/ 6 h 372"/>
                <a:gd name="T16" fmla="*/ 7 w 259"/>
                <a:gd name="T17" fmla="*/ 5 h 372"/>
                <a:gd name="T18" fmla="*/ 15 w 259"/>
                <a:gd name="T19" fmla="*/ 5 h 372"/>
                <a:gd name="T20" fmla="*/ 29 w 259"/>
                <a:gd name="T21" fmla="*/ 5 h 372"/>
                <a:gd name="T22" fmla="*/ 39 w 259"/>
                <a:gd name="T23" fmla="*/ 5 h 372"/>
                <a:gd name="T24" fmla="*/ 48 w 259"/>
                <a:gd name="T25" fmla="*/ 4 h 372"/>
                <a:gd name="T26" fmla="*/ 55 w 259"/>
                <a:gd name="T27" fmla="*/ 4 h 372"/>
                <a:gd name="T28" fmla="*/ 62 w 259"/>
                <a:gd name="T29" fmla="*/ 4 h 372"/>
                <a:gd name="T30" fmla="*/ 67 w 259"/>
                <a:gd name="T31" fmla="*/ 3 h 372"/>
                <a:gd name="T32" fmla="*/ 71 w 259"/>
                <a:gd name="T33" fmla="*/ 3 h 372"/>
                <a:gd name="T34" fmla="*/ 74 w 259"/>
                <a:gd name="T35" fmla="*/ 2 h 372"/>
                <a:gd name="T36" fmla="*/ 77 w 259"/>
                <a:gd name="T37" fmla="*/ 2 h 372"/>
                <a:gd name="T38" fmla="*/ 80 w 259"/>
                <a:gd name="T39" fmla="*/ 1 h 372"/>
                <a:gd name="T40" fmla="*/ 81 w 259"/>
                <a:gd name="T41" fmla="*/ 1 h 372"/>
                <a:gd name="T42" fmla="*/ 84 w 259"/>
                <a:gd name="T43" fmla="*/ 1 h 372"/>
                <a:gd name="T44" fmla="*/ 87 w 259"/>
                <a:gd name="T45" fmla="*/ 0 h 372"/>
                <a:gd name="T46" fmla="*/ 93 w 259"/>
                <a:gd name="T47" fmla="*/ 0 h 372"/>
                <a:gd name="T48" fmla="*/ 102 w 259"/>
                <a:gd name="T49" fmla="*/ 0 h 372"/>
                <a:gd name="T50" fmla="*/ 113 w 259"/>
                <a:gd name="T51" fmla="*/ 1 h 372"/>
                <a:gd name="T52" fmla="*/ 128 w 259"/>
                <a:gd name="T53" fmla="*/ 1 h 372"/>
                <a:gd name="T54" fmla="*/ 142 w 259"/>
                <a:gd name="T55" fmla="*/ 1 h 372"/>
                <a:gd name="T56" fmla="*/ 159 w 259"/>
                <a:gd name="T57" fmla="*/ 2 h 372"/>
                <a:gd name="T58" fmla="*/ 177 w 259"/>
                <a:gd name="T59" fmla="*/ 2 h 372"/>
                <a:gd name="T60" fmla="*/ 194 w 259"/>
                <a:gd name="T61" fmla="*/ 3 h 372"/>
                <a:gd name="T62" fmla="*/ 259 w 259"/>
                <a:gd name="T63" fmla="*/ 17 h 372"/>
                <a:gd name="T64" fmla="*/ 203 w 259"/>
                <a:gd name="T65" fmla="*/ 17 h 372"/>
                <a:gd name="T66" fmla="*/ 203 w 259"/>
                <a:gd name="T67" fmla="*/ 18 h 372"/>
                <a:gd name="T68" fmla="*/ 201 w 259"/>
                <a:gd name="T69" fmla="*/ 20 h 372"/>
                <a:gd name="T70" fmla="*/ 197 w 259"/>
                <a:gd name="T71" fmla="*/ 20 h 372"/>
                <a:gd name="T72" fmla="*/ 190 w 259"/>
                <a:gd name="T73" fmla="*/ 21 h 372"/>
                <a:gd name="T74" fmla="*/ 181 w 259"/>
                <a:gd name="T75" fmla="*/ 22 h 372"/>
                <a:gd name="T76" fmla="*/ 170 w 259"/>
                <a:gd name="T77" fmla="*/ 23 h 372"/>
                <a:gd name="T78" fmla="*/ 157 w 259"/>
                <a:gd name="T79" fmla="*/ 23 h 372"/>
                <a:gd name="T80" fmla="*/ 143 w 259"/>
                <a:gd name="T81" fmla="*/ 24 h 372"/>
                <a:gd name="T82" fmla="*/ 128 w 259"/>
                <a:gd name="T83" fmla="*/ 24 h 372"/>
                <a:gd name="T84" fmla="*/ 120 w 259"/>
                <a:gd name="T85" fmla="*/ 24 h 372"/>
                <a:gd name="T86" fmla="*/ 113 w 259"/>
                <a:gd name="T87" fmla="*/ 24 h 372"/>
                <a:gd name="T88" fmla="*/ 106 w 259"/>
                <a:gd name="T89" fmla="*/ 24 h 372"/>
                <a:gd name="T90" fmla="*/ 99 w 259"/>
                <a:gd name="T91" fmla="*/ 23 h 372"/>
                <a:gd name="T92" fmla="*/ 91 w 259"/>
                <a:gd name="T93" fmla="*/ 23 h 372"/>
                <a:gd name="T94" fmla="*/ 86 w 259"/>
                <a:gd name="T95" fmla="*/ 23 h 372"/>
                <a:gd name="T96" fmla="*/ 80 w 259"/>
                <a:gd name="T97" fmla="*/ 23 h 372"/>
                <a:gd name="T98" fmla="*/ 74 w 259"/>
                <a:gd name="T99" fmla="*/ 22 h 372"/>
                <a:gd name="T100" fmla="*/ 64 w 259"/>
                <a:gd name="T101" fmla="*/ 21 h 372"/>
                <a:gd name="T102" fmla="*/ 58 w 259"/>
                <a:gd name="T103" fmla="*/ 20 h 372"/>
                <a:gd name="T104" fmla="*/ 54 w 259"/>
                <a:gd name="T105" fmla="*/ 19 h 372"/>
                <a:gd name="T106" fmla="*/ 52 w 259"/>
                <a:gd name="T107" fmla="*/ 18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372"/>
                <a:gd name="T164" fmla="*/ 259 w 259"/>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372">
                  <a:moveTo>
                    <a:pt x="52" y="287"/>
                  </a:moveTo>
                  <a:lnTo>
                    <a:pt x="48" y="96"/>
                  </a:lnTo>
                  <a:lnTo>
                    <a:pt x="38" y="95"/>
                  </a:lnTo>
                  <a:lnTo>
                    <a:pt x="28" y="95"/>
                  </a:lnTo>
                  <a:lnTo>
                    <a:pt x="18" y="95"/>
                  </a:lnTo>
                  <a:lnTo>
                    <a:pt x="7" y="93"/>
                  </a:lnTo>
                  <a:lnTo>
                    <a:pt x="0" y="90"/>
                  </a:lnTo>
                  <a:lnTo>
                    <a:pt x="3" y="85"/>
                  </a:lnTo>
                  <a:lnTo>
                    <a:pt x="7" y="80"/>
                  </a:lnTo>
                  <a:lnTo>
                    <a:pt x="15" y="77"/>
                  </a:lnTo>
                  <a:lnTo>
                    <a:pt x="29" y="72"/>
                  </a:lnTo>
                  <a:lnTo>
                    <a:pt x="39" y="69"/>
                  </a:lnTo>
                  <a:lnTo>
                    <a:pt x="48" y="64"/>
                  </a:lnTo>
                  <a:lnTo>
                    <a:pt x="55" y="57"/>
                  </a:lnTo>
                  <a:lnTo>
                    <a:pt x="62" y="51"/>
                  </a:lnTo>
                  <a:lnTo>
                    <a:pt x="67" y="43"/>
                  </a:lnTo>
                  <a:lnTo>
                    <a:pt x="71" y="34"/>
                  </a:lnTo>
                  <a:lnTo>
                    <a:pt x="74" y="28"/>
                  </a:lnTo>
                  <a:lnTo>
                    <a:pt x="77" y="20"/>
                  </a:lnTo>
                  <a:lnTo>
                    <a:pt x="80" y="13"/>
                  </a:lnTo>
                  <a:lnTo>
                    <a:pt x="81" y="8"/>
                  </a:lnTo>
                  <a:lnTo>
                    <a:pt x="84" y="3"/>
                  </a:lnTo>
                  <a:lnTo>
                    <a:pt x="87" y="0"/>
                  </a:lnTo>
                  <a:lnTo>
                    <a:pt x="93" y="0"/>
                  </a:lnTo>
                  <a:lnTo>
                    <a:pt x="102" y="0"/>
                  </a:lnTo>
                  <a:lnTo>
                    <a:pt x="113" y="3"/>
                  </a:lnTo>
                  <a:lnTo>
                    <a:pt x="128" y="8"/>
                  </a:lnTo>
                  <a:lnTo>
                    <a:pt x="142" y="13"/>
                  </a:lnTo>
                  <a:lnTo>
                    <a:pt x="159" y="20"/>
                  </a:lnTo>
                  <a:lnTo>
                    <a:pt x="177" y="28"/>
                  </a:lnTo>
                  <a:lnTo>
                    <a:pt x="194" y="36"/>
                  </a:lnTo>
                  <a:lnTo>
                    <a:pt x="259" y="271"/>
                  </a:lnTo>
                  <a:lnTo>
                    <a:pt x="203" y="271"/>
                  </a:lnTo>
                  <a:lnTo>
                    <a:pt x="203" y="287"/>
                  </a:lnTo>
                  <a:lnTo>
                    <a:pt x="201" y="305"/>
                  </a:lnTo>
                  <a:lnTo>
                    <a:pt x="197" y="320"/>
                  </a:lnTo>
                  <a:lnTo>
                    <a:pt x="190" y="335"/>
                  </a:lnTo>
                  <a:lnTo>
                    <a:pt x="181" y="348"/>
                  </a:lnTo>
                  <a:lnTo>
                    <a:pt x="170" y="357"/>
                  </a:lnTo>
                  <a:lnTo>
                    <a:pt x="157" y="366"/>
                  </a:lnTo>
                  <a:lnTo>
                    <a:pt x="143" y="370"/>
                  </a:lnTo>
                  <a:lnTo>
                    <a:pt x="128" y="372"/>
                  </a:lnTo>
                  <a:lnTo>
                    <a:pt x="120" y="372"/>
                  </a:lnTo>
                  <a:lnTo>
                    <a:pt x="113" y="370"/>
                  </a:lnTo>
                  <a:lnTo>
                    <a:pt x="106" y="369"/>
                  </a:lnTo>
                  <a:lnTo>
                    <a:pt x="99" y="366"/>
                  </a:lnTo>
                  <a:lnTo>
                    <a:pt x="91" y="362"/>
                  </a:lnTo>
                  <a:lnTo>
                    <a:pt x="86" y="359"/>
                  </a:lnTo>
                  <a:lnTo>
                    <a:pt x="80" y="354"/>
                  </a:lnTo>
                  <a:lnTo>
                    <a:pt x="74" y="348"/>
                  </a:lnTo>
                  <a:lnTo>
                    <a:pt x="64" y="335"/>
                  </a:lnTo>
                  <a:lnTo>
                    <a:pt x="58" y="320"/>
                  </a:lnTo>
                  <a:lnTo>
                    <a:pt x="54" y="304"/>
                  </a:lnTo>
                  <a:lnTo>
                    <a:pt x="52" y="287"/>
                  </a:lnTo>
                  <a:close/>
                </a:path>
              </a:pathLst>
            </a:custGeom>
            <a:solidFill>
              <a:srgbClr val="EA96B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8" name="Freeform 342"/>
            <p:cNvSpPr>
              <a:spLocks/>
            </p:cNvSpPr>
            <p:nvPr/>
          </p:nvSpPr>
          <p:spPr bwMode="auto">
            <a:xfrm>
              <a:off x="2932" y="2842"/>
              <a:ext cx="255" cy="184"/>
            </a:xfrm>
            <a:custGeom>
              <a:avLst/>
              <a:gdLst>
                <a:gd name="T0" fmla="*/ 51 w 255"/>
                <a:gd name="T1" fmla="*/ 18 h 367"/>
                <a:gd name="T2" fmla="*/ 46 w 255"/>
                <a:gd name="T3" fmla="*/ 6 h 367"/>
                <a:gd name="T4" fmla="*/ 36 w 255"/>
                <a:gd name="T5" fmla="*/ 6 h 367"/>
                <a:gd name="T6" fmla="*/ 26 w 255"/>
                <a:gd name="T7" fmla="*/ 6 h 367"/>
                <a:gd name="T8" fmla="*/ 16 w 255"/>
                <a:gd name="T9" fmla="*/ 6 h 367"/>
                <a:gd name="T10" fmla="*/ 7 w 255"/>
                <a:gd name="T11" fmla="*/ 6 h 367"/>
                <a:gd name="T12" fmla="*/ 0 w 255"/>
                <a:gd name="T13" fmla="*/ 6 h 367"/>
                <a:gd name="T14" fmla="*/ 3 w 255"/>
                <a:gd name="T15" fmla="*/ 6 h 367"/>
                <a:gd name="T16" fmla="*/ 6 w 255"/>
                <a:gd name="T17" fmla="*/ 5 h 367"/>
                <a:gd name="T18" fmla="*/ 13 w 255"/>
                <a:gd name="T19" fmla="*/ 5 h 367"/>
                <a:gd name="T20" fmla="*/ 26 w 255"/>
                <a:gd name="T21" fmla="*/ 5 h 367"/>
                <a:gd name="T22" fmla="*/ 38 w 255"/>
                <a:gd name="T23" fmla="*/ 5 h 367"/>
                <a:gd name="T24" fmla="*/ 46 w 255"/>
                <a:gd name="T25" fmla="*/ 4 h 367"/>
                <a:gd name="T26" fmla="*/ 54 w 255"/>
                <a:gd name="T27" fmla="*/ 4 h 367"/>
                <a:gd name="T28" fmla="*/ 59 w 255"/>
                <a:gd name="T29" fmla="*/ 4 h 367"/>
                <a:gd name="T30" fmla="*/ 64 w 255"/>
                <a:gd name="T31" fmla="*/ 3 h 367"/>
                <a:gd name="T32" fmla="*/ 68 w 255"/>
                <a:gd name="T33" fmla="*/ 3 h 367"/>
                <a:gd name="T34" fmla="*/ 71 w 255"/>
                <a:gd name="T35" fmla="*/ 2 h 367"/>
                <a:gd name="T36" fmla="*/ 74 w 255"/>
                <a:gd name="T37" fmla="*/ 2 h 367"/>
                <a:gd name="T38" fmla="*/ 77 w 255"/>
                <a:gd name="T39" fmla="*/ 1 h 367"/>
                <a:gd name="T40" fmla="*/ 80 w 255"/>
                <a:gd name="T41" fmla="*/ 1 h 367"/>
                <a:gd name="T42" fmla="*/ 81 w 255"/>
                <a:gd name="T43" fmla="*/ 1 h 367"/>
                <a:gd name="T44" fmla="*/ 84 w 255"/>
                <a:gd name="T45" fmla="*/ 0 h 367"/>
                <a:gd name="T46" fmla="*/ 90 w 255"/>
                <a:gd name="T47" fmla="*/ 0 h 367"/>
                <a:gd name="T48" fmla="*/ 99 w 255"/>
                <a:gd name="T49" fmla="*/ 1 h 367"/>
                <a:gd name="T50" fmla="*/ 110 w 255"/>
                <a:gd name="T51" fmla="*/ 1 h 367"/>
                <a:gd name="T52" fmla="*/ 125 w 255"/>
                <a:gd name="T53" fmla="*/ 1 h 367"/>
                <a:gd name="T54" fmla="*/ 139 w 255"/>
                <a:gd name="T55" fmla="*/ 1 h 367"/>
                <a:gd name="T56" fmla="*/ 155 w 255"/>
                <a:gd name="T57" fmla="*/ 2 h 367"/>
                <a:gd name="T58" fmla="*/ 172 w 255"/>
                <a:gd name="T59" fmla="*/ 2 h 367"/>
                <a:gd name="T60" fmla="*/ 190 w 255"/>
                <a:gd name="T61" fmla="*/ 3 h 367"/>
                <a:gd name="T62" fmla="*/ 255 w 255"/>
                <a:gd name="T63" fmla="*/ 17 h 367"/>
                <a:gd name="T64" fmla="*/ 198 w 255"/>
                <a:gd name="T65" fmla="*/ 17 h 367"/>
                <a:gd name="T66" fmla="*/ 198 w 255"/>
                <a:gd name="T67" fmla="*/ 18 h 367"/>
                <a:gd name="T68" fmla="*/ 197 w 255"/>
                <a:gd name="T69" fmla="*/ 19 h 367"/>
                <a:gd name="T70" fmla="*/ 193 w 255"/>
                <a:gd name="T71" fmla="*/ 20 h 367"/>
                <a:gd name="T72" fmla="*/ 185 w 255"/>
                <a:gd name="T73" fmla="*/ 21 h 367"/>
                <a:gd name="T74" fmla="*/ 177 w 255"/>
                <a:gd name="T75" fmla="*/ 22 h 367"/>
                <a:gd name="T76" fmla="*/ 165 w 255"/>
                <a:gd name="T77" fmla="*/ 22 h 367"/>
                <a:gd name="T78" fmla="*/ 154 w 255"/>
                <a:gd name="T79" fmla="*/ 23 h 367"/>
                <a:gd name="T80" fmla="*/ 139 w 255"/>
                <a:gd name="T81" fmla="*/ 23 h 367"/>
                <a:gd name="T82" fmla="*/ 125 w 255"/>
                <a:gd name="T83" fmla="*/ 23 h 367"/>
                <a:gd name="T84" fmla="*/ 117 w 255"/>
                <a:gd name="T85" fmla="*/ 23 h 367"/>
                <a:gd name="T86" fmla="*/ 110 w 255"/>
                <a:gd name="T87" fmla="*/ 23 h 367"/>
                <a:gd name="T88" fmla="*/ 103 w 255"/>
                <a:gd name="T89" fmla="*/ 23 h 367"/>
                <a:gd name="T90" fmla="*/ 96 w 255"/>
                <a:gd name="T91" fmla="*/ 23 h 367"/>
                <a:gd name="T92" fmla="*/ 90 w 255"/>
                <a:gd name="T93" fmla="*/ 23 h 367"/>
                <a:gd name="T94" fmla="*/ 83 w 255"/>
                <a:gd name="T95" fmla="*/ 23 h 367"/>
                <a:gd name="T96" fmla="*/ 78 w 255"/>
                <a:gd name="T97" fmla="*/ 22 h 367"/>
                <a:gd name="T98" fmla="*/ 72 w 255"/>
                <a:gd name="T99" fmla="*/ 22 h 367"/>
                <a:gd name="T100" fmla="*/ 62 w 255"/>
                <a:gd name="T101" fmla="*/ 21 h 367"/>
                <a:gd name="T102" fmla="*/ 57 w 255"/>
                <a:gd name="T103" fmla="*/ 20 h 367"/>
                <a:gd name="T104" fmla="*/ 52 w 255"/>
                <a:gd name="T105" fmla="*/ 19 h 367"/>
                <a:gd name="T106" fmla="*/ 51 w 255"/>
                <a:gd name="T107" fmla="*/ 18 h 3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367"/>
                <a:gd name="T164" fmla="*/ 255 w 255"/>
                <a:gd name="T165" fmla="*/ 367 h 3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367">
                  <a:moveTo>
                    <a:pt x="51" y="284"/>
                  </a:moveTo>
                  <a:lnTo>
                    <a:pt x="46" y="93"/>
                  </a:lnTo>
                  <a:lnTo>
                    <a:pt x="36" y="93"/>
                  </a:lnTo>
                  <a:lnTo>
                    <a:pt x="26" y="93"/>
                  </a:lnTo>
                  <a:lnTo>
                    <a:pt x="16" y="91"/>
                  </a:lnTo>
                  <a:lnTo>
                    <a:pt x="7" y="90"/>
                  </a:lnTo>
                  <a:lnTo>
                    <a:pt x="0" y="86"/>
                  </a:lnTo>
                  <a:lnTo>
                    <a:pt x="3" y="81"/>
                  </a:lnTo>
                  <a:lnTo>
                    <a:pt x="6" y="78"/>
                  </a:lnTo>
                  <a:lnTo>
                    <a:pt x="13" y="75"/>
                  </a:lnTo>
                  <a:lnTo>
                    <a:pt x="26" y="70"/>
                  </a:lnTo>
                  <a:lnTo>
                    <a:pt x="38" y="67"/>
                  </a:lnTo>
                  <a:lnTo>
                    <a:pt x="46" y="62"/>
                  </a:lnTo>
                  <a:lnTo>
                    <a:pt x="54" y="55"/>
                  </a:lnTo>
                  <a:lnTo>
                    <a:pt x="59" y="49"/>
                  </a:lnTo>
                  <a:lnTo>
                    <a:pt x="64" y="41"/>
                  </a:lnTo>
                  <a:lnTo>
                    <a:pt x="68" y="34"/>
                  </a:lnTo>
                  <a:lnTo>
                    <a:pt x="71" y="26"/>
                  </a:lnTo>
                  <a:lnTo>
                    <a:pt x="74" y="19"/>
                  </a:lnTo>
                  <a:lnTo>
                    <a:pt x="77" y="13"/>
                  </a:lnTo>
                  <a:lnTo>
                    <a:pt x="80" y="8"/>
                  </a:lnTo>
                  <a:lnTo>
                    <a:pt x="81" y="3"/>
                  </a:lnTo>
                  <a:lnTo>
                    <a:pt x="84" y="0"/>
                  </a:lnTo>
                  <a:lnTo>
                    <a:pt x="90" y="0"/>
                  </a:lnTo>
                  <a:lnTo>
                    <a:pt x="99" y="1"/>
                  </a:lnTo>
                  <a:lnTo>
                    <a:pt x="110" y="3"/>
                  </a:lnTo>
                  <a:lnTo>
                    <a:pt x="125" y="8"/>
                  </a:lnTo>
                  <a:lnTo>
                    <a:pt x="139" y="13"/>
                  </a:lnTo>
                  <a:lnTo>
                    <a:pt x="155" y="19"/>
                  </a:lnTo>
                  <a:lnTo>
                    <a:pt x="172" y="28"/>
                  </a:lnTo>
                  <a:lnTo>
                    <a:pt x="190" y="36"/>
                  </a:lnTo>
                  <a:lnTo>
                    <a:pt x="255" y="267"/>
                  </a:lnTo>
                  <a:lnTo>
                    <a:pt x="198" y="267"/>
                  </a:lnTo>
                  <a:lnTo>
                    <a:pt x="198" y="284"/>
                  </a:lnTo>
                  <a:lnTo>
                    <a:pt x="197" y="300"/>
                  </a:lnTo>
                  <a:lnTo>
                    <a:pt x="193" y="316"/>
                  </a:lnTo>
                  <a:lnTo>
                    <a:pt x="185" y="329"/>
                  </a:lnTo>
                  <a:lnTo>
                    <a:pt x="177" y="342"/>
                  </a:lnTo>
                  <a:lnTo>
                    <a:pt x="165" y="352"/>
                  </a:lnTo>
                  <a:lnTo>
                    <a:pt x="154" y="360"/>
                  </a:lnTo>
                  <a:lnTo>
                    <a:pt x="139" y="365"/>
                  </a:lnTo>
                  <a:lnTo>
                    <a:pt x="125" y="367"/>
                  </a:lnTo>
                  <a:lnTo>
                    <a:pt x="117" y="367"/>
                  </a:lnTo>
                  <a:lnTo>
                    <a:pt x="110" y="365"/>
                  </a:lnTo>
                  <a:lnTo>
                    <a:pt x="103" y="364"/>
                  </a:lnTo>
                  <a:lnTo>
                    <a:pt x="96" y="360"/>
                  </a:lnTo>
                  <a:lnTo>
                    <a:pt x="90" y="357"/>
                  </a:lnTo>
                  <a:lnTo>
                    <a:pt x="83" y="354"/>
                  </a:lnTo>
                  <a:lnTo>
                    <a:pt x="78" y="349"/>
                  </a:lnTo>
                  <a:lnTo>
                    <a:pt x="72" y="342"/>
                  </a:lnTo>
                  <a:lnTo>
                    <a:pt x="62" y="331"/>
                  </a:lnTo>
                  <a:lnTo>
                    <a:pt x="57" y="316"/>
                  </a:lnTo>
                  <a:lnTo>
                    <a:pt x="52" y="300"/>
                  </a:lnTo>
                  <a:lnTo>
                    <a:pt x="51" y="284"/>
                  </a:lnTo>
                  <a:close/>
                </a:path>
              </a:pathLst>
            </a:custGeom>
            <a:solidFill>
              <a:srgbClr val="EFA3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29" name="Freeform 343"/>
            <p:cNvSpPr>
              <a:spLocks/>
            </p:cNvSpPr>
            <p:nvPr/>
          </p:nvSpPr>
          <p:spPr bwMode="auto">
            <a:xfrm>
              <a:off x="2886" y="3080"/>
              <a:ext cx="270" cy="333"/>
            </a:xfrm>
            <a:custGeom>
              <a:avLst/>
              <a:gdLst>
                <a:gd name="T0" fmla="*/ 39 w 270"/>
                <a:gd name="T1" fmla="*/ 2 h 668"/>
                <a:gd name="T2" fmla="*/ 49 w 270"/>
                <a:gd name="T3" fmla="*/ 2 h 668"/>
                <a:gd name="T4" fmla="*/ 59 w 270"/>
                <a:gd name="T5" fmla="*/ 1 h 668"/>
                <a:gd name="T6" fmla="*/ 71 w 270"/>
                <a:gd name="T7" fmla="*/ 1 h 668"/>
                <a:gd name="T8" fmla="*/ 82 w 270"/>
                <a:gd name="T9" fmla="*/ 0 h 668"/>
                <a:gd name="T10" fmla="*/ 95 w 270"/>
                <a:gd name="T11" fmla="*/ 0 h 668"/>
                <a:gd name="T12" fmla="*/ 108 w 270"/>
                <a:gd name="T13" fmla="*/ 0 h 668"/>
                <a:gd name="T14" fmla="*/ 121 w 270"/>
                <a:gd name="T15" fmla="*/ 0 h 668"/>
                <a:gd name="T16" fmla="*/ 134 w 270"/>
                <a:gd name="T17" fmla="*/ 0 h 668"/>
                <a:gd name="T18" fmla="*/ 147 w 270"/>
                <a:gd name="T19" fmla="*/ 0 h 668"/>
                <a:gd name="T20" fmla="*/ 160 w 270"/>
                <a:gd name="T21" fmla="*/ 0 h 668"/>
                <a:gd name="T22" fmla="*/ 173 w 270"/>
                <a:gd name="T23" fmla="*/ 0 h 668"/>
                <a:gd name="T24" fmla="*/ 186 w 270"/>
                <a:gd name="T25" fmla="*/ 0 h 668"/>
                <a:gd name="T26" fmla="*/ 198 w 270"/>
                <a:gd name="T27" fmla="*/ 1 h 668"/>
                <a:gd name="T28" fmla="*/ 210 w 270"/>
                <a:gd name="T29" fmla="*/ 1 h 668"/>
                <a:gd name="T30" fmla="*/ 220 w 270"/>
                <a:gd name="T31" fmla="*/ 2 h 668"/>
                <a:gd name="T32" fmla="*/ 230 w 270"/>
                <a:gd name="T33" fmla="*/ 2 h 668"/>
                <a:gd name="T34" fmla="*/ 247 w 270"/>
                <a:gd name="T35" fmla="*/ 4 h 668"/>
                <a:gd name="T36" fmla="*/ 260 w 270"/>
                <a:gd name="T37" fmla="*/ 5 h 668"/>
                <a:gd name="T38" fmla="*/ 268 w 270"/>
                <a:gd name="T39" fmla="*/ 7 h 668"/>
                <a:gd name="T40" fmla="*/ 270 w 270"/>
                <a:gd name="T41" fmla="*/ 9 h 668"/>
                <a:gd name="T42" fmla="*/ 270 w 270"/>
                <a:gd name="T43" fmla="*/ 13 h 668"/>
                <a:gd name="T44" fmla="*/ 270 w 270"/>
                <a:gd name="T45" fmla="*/ 22 h 668"/>
                <a:gd name="T46" fmla="*/ 269 w 270"/>
                <a:gd name="T47" fmla="*/ 33 h 668"/>
                <a:gd name="T48" fmla="*/ 269 w 270"/>
                <a:gd name="T49" fmla="*/ 41 h 668"/>
                <a:gd name="T50" fmla="*/ 0 w 270"/>
                <a:gd name="T51" fmla="*/ 30 h 668"/>
                <a:gd name="T52" fmla="*/ 0 w 270"/>
                <a:gd name="T53" fmla="*/ 9 h 668"/>
                <a:gd name="T54" fmla="*/ 3 w 270"/>
                <a:gd name="T55" fmla="*/ 7 h 668"/>
                <a:gd name="T56" fmla="*/ 10 w 270"/>
                <a:gd name="T57" fmla="*/ 5 h 668"/>
                <a:gd name="T58" fmla="*/ 21 w 270"/>
                <a:gd name="T59" fmla="*/ 4 h 668"/>
                <a:gd name="T60" fmla="*/ 39 w 270"/>
                <a:gd name="T61" fmla="*/ 2 h 6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0"/>
                <a:gd name="T94" fmla="*/ 0 h 668"/>
                <a:gd name="T95" fmla="*/ 270 w 270"/>
                <a:gd name="T96" fmla="*/ 668 h 6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0" h="668">
                  <a:moveTo>
                    <a:pt x="39" y="45"/>
                  </a:moveTo>
                  <a:lnTo>
                    <a:pt x="49" y="35"/>
                  </a:lnTo>
                  <a:lnTo>
                    <a:pt x="59" y="27"/>
                  </a:lnTo>
                  <a:lnTo>
                    <a:pt x="71" y="18"/>
                  </a:lnTo>
                  <a:lnTo>
                    <a:pt x="82" y="12"/>
                  </a:lnTo>
                  <a:lnTo>
                    <a:pt x="95" y="7"/>
                  </a:lnTo>
                  <a:lnTo>
                    <a:pt x="108" y="4"/>
                  </a:lnTo>
                  <a:lnTo>
                    <a:pt x="121" y="0"/>
                  </a:lnTo>
                  <a:lnTo>
                    <a:pt x="134" y="0"/>
                  </a:lnTo>
                  <a:lnTo>
                    <a:pt x="147" y="0"/>
                  </a:lnTo>
                  <a:lnTo>
                    <a:pt x="160" y="4"/>
                  </a:lnTo>
                  <a:lnTo>
                    <a:pt x="173" y="7"/>
                  </a:lnTo>
                  <a:lnTo>
                    <a:pt x="186" y="12"/>
                  </a:lnTo>
                  <a:lnTo>
                    <a:pt x="198" y="18"/>
                  </a:lnTo>
                  <a:lnTo>
                    <a:pt x="210" y="27"/>
                  </a:lnTo>
                  <a:lnTo>
                    <a:pt x="220" y="35"/>
                  </a:lnTo>
                  <a:lnTo>
                    <a:pt x="230" y="45"/>
                  </a:lnTo>
                  <a:lnTo>
                    <a:pt x="247" y="69"/>
                  </a:lnTo>
                  <a:lnTo>
                    <a:pt x="260" y="95"/>
                  </a:lnTo>
                  <a:lnTo>
                    <a:pt x="268" y="124"/>
                  </a:lnTo>
                  <a:lnTo>
                    <a:pt x="270" y="154"/>
                  </a:lnTo>
                  <a:lnTo>
                    <a:pt x="270" y="217"/>
                  </a:lnTo>
                  <a:lnTo>
                    <a:pt x="270" y="367"/>
                  </a:lnTo>
                  <a:lnTo>
                    <a:pt x="269" y="539"/>
                  </a:lnTo>
                  <a:lnTo>
                    <a:pt x="269" y="668"/>
                  </a:lnTo>
                  <a:lnTo>
                    <a:pt x="0" y="495"/>
                  </a:lnTo>
                  <a:lnTo>
                    <a:pt x="0" y="154"/>
                  </a:lnTo>
                  <a:lnTo>
                    <a:pt x="3" y="124"/>
                  </a:lnTo>
                  <a:lnTo>
                    <a:pt x="10" y="95"/>
                  </a:lnTo>
                  <a:lnTo>
                    <a:pt x="21" y="69"/>
                  </a:lnTo>
                  <a:lnTo>
                    <a:pt x="39" y="45"/>
                  </a:lnTo>
                  <a:close/>
                </a:path>
              </a:pathLst>
            </a:custGeom>
            <a:solidFill>
              <a:srgbClr val="164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0" name="Freeform 344"/>
            <p:cNvSpPr>
              <a:spLocks/>
            </p:cNvSpPr>
            <p:nvPr/>
          </p:nvSpPr>
          <p:spPr bwMode="auto">
            <a:xfrm>
              <a:off x="2886" y="3081"/>
              <a:ext cx="269" cy="330"/>
            </a:xfrm>
            <a:custGeom>
              <a:avLst/>
              <a:gdLst>
                <a:gd name="T0" fmla="*/ 39 w 269"/>
                <a:gd name="T1" fmla="*/ 2 h 661"/>
                <a:gd name="T2" fmla="*/ 49 w 269"/>
                <a:gd name="T3" fmla="*/ 2 h 661"/>
                <a:gd name="T4" fmla="*/ 59 w 269"/>
                <a:gd name="T5" fmla="*/ 1 h 661"/>
                <a:gd name="T6" fmla="*/ 71 w 269"/>
                <a:gd name="T7" fmla="*/ 1 h 661"/>
                <a:gd name="T8" fmla="*/ 82 w 269"/>
                <a:gd name="T9" fmla="*/ 0 h 661"/>
                <a:gd name="T10" fmla="*/ 95 w 269"/>
                <a:gd name="T11" fmla="*/ 0 h 661"/>
                <a:gd name="T12" fmla="*/ 108 w 269"/>
                <a:gd name="T13" fmla="*/ 0 h 661"/>
                <a:gd name="T14" fmla="*/ 121 w 269"/>
                <a:gd name="T15" fmla="*/ 0 h 661"/>
                <a:gd name="T16" fmla="*/ 134 w 269"/>
                <a:gd name="T17" fmla="*/ 0 h 661"/>
                <a:gd name="T18" fmla="*/ 147 w 269"/>
                <a:gd name="T19" fmla="*/ 0 h 661"/>
                <a:gd name="T20" fmla="*/ 160 w 269"/>
                <a:gd name="T21" fmla="*/ 0 h 661"/>
                <a:gd name="T22" fmla="*/ 173 w 269"/>
                <a:gd name="T23" fmla="*/ 0 h 661"/>
                <a:gd name="T24" fmla="*/ 186 w 269"/>
                <a:gd name="T25" fmla="*/ 0 h 661"/>
                <a:gd name="T26" fmla="*/ 198 w 269"/>
                <a:gd name="T27" fmla="*/ 1 h 661"/>
                <a:gd name="T28" fmla="*/ 210 w 269"/>
                <a:gd name="T29" fmla="*/ 1 h 661"/>
                <a:gd name="T30" fmla="*/ 220 w 269"/>
                <a:gd name="T31" fmla="*/ 2 h 661"/>
                <a:gd name="T32" fmla="*/ 230 w 269"/>
                <a:gd name="T33" fmla="*/ 2 h 661"/>
                <a:gd name="T34" fmla="*/ 246 w 269"/>
                <a:gd name="T35" fmla="*/ 4 h 661"/>
                <a:gd name="T36" fmla="*/ 259 w 269"/>
                <a:gd name="T37" fmla="*/ 5 h 661"/>
                <a:gd name="T38" fmla="*/ 266 w 269"/>
                <a:gd name="T39" fmla="*/ 7 h 661"/>
                <a:gd name="T40" fmla="*/ 269 w 269"/>
                <a:gd name="T41" fmla="*/ 9 h 661"/>
                <a:gd name="T42" fmla="*/ 269 w 269"/>
                <a:gd name="T43" fmla="*/ 13 h 661"/>
                <a:gd name="T44" fmla="*/ 269 w 269"/>
                <a:gd name="T45" fmla="*/ 22 h 661"/>
                <a:gd name="T46" fmla="*/ 268 w 269"/>
                <a:gd name="T47" fmla="*/ 33 h 661"/>
                <a:gd name="T48" fmla="*/ 268 w 269"/>
                <a:gd name="T49" fmla="*/ 41 h 661"/>
                <a:gd name="T50" fmla="*/ 0 w 269"/>
                <a:gd name="T51" fmla="*/ 30 h 661"/>
                <a:gd name="T52" fmla="*/ 0 w 269"/>
                <a:gd name="T53" fmla="*/ 9 h 661"/>
                <a:gd name="T54" fmla="*/ 3 w 269"/>
                <a:gd name="T55" fmla="*/ 7 h 661"/>
                <a:gd name="T56" fmla="*/ 10 w 269"/>
                <a:gd name="T57" fmla="*/ 5 h 661"/>
                <a:gd name="T58" fmla="*/ 21 w 269"/>
                <a:gd name="T59" fmla="*/ 4 h 661"/>
                <a:gd name="T60" fmla="*/ 39 w 269"/>
                <a:gd name="T61" fmla="*/ 2 h 6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
                <a:gd name="T94" fmla="*/ 0 h 661"/>
                <a:gd name="T95" fmla="*/ 269 w 269"/>
                <a:gd name="T96" fmla="*/ 661 h 6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 h="661">
                  <a:moveTo>
                    <a:pt x="39" y="44"/>
                  </a:moveTo>
                  <a:lnTo>
                    <a:pt x="49" y="34"/>
                  </a:lnTo>
                  <a:lnTo>
                    <a:pt x="59" y="25"/>
                  </a:lnTo>
                  <a:lnTo>
                    <a:pt x="71" y="18"/>
                  </a:lnTo>
                  <a:lnTo>
                    <a:pt x="82" y="12"/>
                  </a:lnTo>
                  <a:lnTo>
                    <a:pt x="95" y="7"/>
                  </a:lnTo>
                  <a:lnTo>
                    <a:pt x="108" y="3"/>
                  </a:lnTo>
                  <a:lnTo>
                    <a:pt x="121" y="0"/>
                  </a:lnTo>
                  <a:lnTo>
                    <a:pt x="134" y="0"/>
                  </a:lnTo>
                  <a:lnTo>
                    <a:pt x="147" y="0"/>
                  </a:lnTo>
                  <a:lnTo>
                    <a:pt x="160" y="3"/>
                  </a:lnTo>
                  <a:lnTo>
                    <a:pt x="173" y="7"/>
                  </a:lnTo>
                  <a:lnTo>
                    <a:pt x="186" y="12"/>
                  </a:lnTo>
                  <a:lnTo>
                    <a:pt x="198" y="18"/>
                  </a:lnTo>
                  <a:lnTo>
                    <a:pt x="210" y="25"/>
                  </a:lnTo>
                  <a:lnTo>
                    <a:pt x="220" y="34"/>
                  </a:lnTo>
                  <a:lnTo>
                    <a:pt x="230" y="44"/>
                  </a:lnTo>
                  <a:lnTo>
                    <a:pt x="246" y="67"/>
                  </a:lnTo>
                  <a:lnTo>
                    <a:pt x="259" y="93"/>
                  </a:lnTo>
                  <a:lnTo>
                    <a:pt x="266" y="122"/>
                  </a:lnTo>
                  <a:lnTo>
                    <a:pt x="269" y="152"/>
                  </a:lnTo>
                  <a:lnTo>
                    <a:pt x="269" y="215"/>
                  </a:lnTo>
                  <a:lnTo>
                    <a:pt x="269" y="364"/>
                  </a:lnTo>
                  <a:lnTo>
                    <a:pt x="268" y="533"/>
                  </a:lnTo>
                  <a:lnTo>
                    <a:pt x="268" y="661"/>
                  </a:lnTo>
                  <a:lnTo>
                    <a:pt x="0" y="489"/>
                  </a:lnTo>
                  <a:lnTo>
                    <a:pt x="0" y="152"/>
                  </a:lnTo>
                  <a:lnTo>
                    <a:pt x="3" y="122"/>
                  </a:lnTo>
                  <a:lnTo>
                    <a:pt x="10" y="93"/>
                  </a:lnTo>
                  <a:lnTo>
                    <a:pt x="21" y="67"/>
                  </a:lnTo>
                  <a:lnTo>
                    <a:pt x="39" y="44"/>
                  </a:lnTo>
                  <a:close/>
                </a:path>
              </a:pathLst>
            </a:custGeom>
            <a:solidFill>
              <a:srgbClr val="1E4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1" name="Freeform 345"/>
            <p:cNvSpPr>
              <a:spLocks/>
            </p:cNvSpPr>
            <p:nvPr/>
          </p:nvSpPr>
          <p:spPr bwMode="auto">
            <a:xfrm>
              <a:off x="2886" y="3081"/>
              <a:ext cx="268" cy="327"/>
            </a:xfrm>
            <a:custGeom>
              <a:avLst/>
              <a:gdLst>
                <a:gd name="T0" fmla="*/ 39 w 268"/>
                <a:gd name="T1" fmla="*/ 3 h 654"/>
                <a:gd name="T2" fmla="*/ 49 w 268"/>
                <a:gd name="T3" fmla="*/ 3 h 654"/>
                <a:gd name="T4" fmla="*/ 59 w 268"/>
                <a:gd name="T5" fmla="*/ 2 h 654"/>
                <a:gd name="T6" fmla="*/ 71 w 268"/>
                <a:gd name="T7" fmla="*/ 2 h 654"/>
                <a:gd name="T8" fmla="*/ 82 w 268"/>
                <a:gd name="T9" fmla="*/ 1 h 654"/>
                <a:gd name="T10" fmla="*/ 95 w 268"/>
                <a:gd name="T11" fmla="*/ 1 h 654"/>
                <a:gd name="T12" fmla="*/ 108 w 268"/>
                <a:gd name="T13" fmla="*/ 1 h 654"/>
                <a:gd name="T14" fmla="*/ 121 w 268"/>
                <a:gd name="T15" fmla="*/ 0 h 654"/>
                <a:gd name="T16" fmla="*/ 134 w 268"/>
                <a:gd name="T17" fmla="*/ 0 h 654"/>
                <a:gd name="T18" fmla="*/ 147 w 268"/>
                <a:gd name="T19" fmla="*/ 0 h 654"/>
                <a:gd name="T20" fmla="*/ 160 w 268"/>
                <a:gd name="T21" fmla="*/ 1 h 654"/>
                <a:gd name="T22" fmla="*/ 172 w 268"/>
                <a:gd name="T23" fmla="*/ 1 h 654"/>
                <a:gd name="T24" fmla="*/ 185 w 268"/>
                <a:gd name="T25" fmla="*/ 1 h 654"/>
                <a:gd name="T26" fmla="*/ 197 w 268"/>
                <a:gd name="T27" fmla="*/ 2 h 654"/>
                <a:gd name="T28" fmla="*/ 208 w 268"/>
                <a:gd name="T29" fmla="*/ 2 h 654"/>
                <a:gd name="T30" fmla="*/ 218 w 268"/>
                <a:gd name="T31" fmla="*/ 3 h 654"/>
                <a:gd name="T32" fmla="*/ 228 w 268"/>
                <a:gd name="T33" fmla="*/ 3 h 654"/>
                <a:gd name="T34" fmla="*/ 244 w 268"/>
                <a:gd name="T35" fmla="*/ 5 h 654"/>
                <a:gd name="T36" fmla="*/ 257 w 268"/>
                <a:gd name="T37" fmla="*/ 6 h 654"/>
                <a:gd name="T38" fmla="*/ 265 w 268"/>
                <a:gd name="T39" fmla="*/ 8 h 654"/>
                <a:gd name="T40" fmla="*/ 268 w 268"/>
                <a:gd name="T41" fmla="*/ 10 h 654"/>
                <a:gd name="T42" fmla="*/ 268 w 268"/>
                <a:gd name="T43" fmla="*/ 14 h 654"/>
                <a:gd name="T44" fmla="*/ 268 w 268"/>
                <a:gd name="T45" fmla="*/ 23 h 654"/>
                <a:gd name="T46" fmla="*/ 266 w 268"/>
                <a:gd name="T47" fmla="*/ 33 h 654"/>
                <a:gd name="T48" fmla="*/ 266 w 268"/>
                <a:gd name="T49" fmla="*/ 41 h 654"/>
                <a:gd name="T50" fmla="*/ 0 w 268"/>
                <a:gd name="T51" fmla="*/ 31 h 654"/>
                <a:gd name="T52" fmla="*/ 0 w 268"/>
                <a:gd name="T53" fmla="*/ 10 h 654"/>
                <a:gd name="T54" fmla="*/ 3 w 268"/>
                <a:gd name="T55" fmla="*/ 8 h 654"/>
                <a:gd name="T56" fmla="*/ 10 w 268"/>
                <a:gd name="T57" fmla="*/ 6 h 654"/>
                <a:gd name="T58" fmla="*/ 23 w 268"/>
                <a:gd name="T59" fmla="*/ 5 h 654"/>
                <a:gd name="T60" fmla="*/ 39 w 268"/>
                <a:gd name="T61" fmla="*/ 3 h 6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8"/>
                <a:gd name="T94" fmla="*/ 0 h 654"/>
                <a:gd name="T95" fmla="*/ 268 w 268"/>
                <a:gd name="T96" fmla="*/ 654 h 6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8" h="654">
                  <a:moveTo>
                    <a:pt x="39" y="44"/>
                  </a:moveTo>
                  <a:lnTo>
                    <a:pt x="49" y="34"/>
                  </a:lnTo>
                  <a:lnTo>
                    <a:pt x="59" y="24"/>
                  </a:lnTo>
                  <a:lnTo>
                    <a:pt x="71" y="18"/>
                  </a:lnTo>
                  <a:lnTo>
                    <a:pt x="82" y="11"/>
                  </a:lnTo>
                  <a:lnTo>
                    <a:pt x="95" y="6"/>
                  </a:lnTo>
                  <a:lnTo>
                    <a:pt x="108" y="3"/>
                  </a:lnTo>
                  <a:lnTo>
                    <a:pt x="121" y="0"/>
                  </a:lnTo>
                  <a:lnTo>
                    <a:pt x="134" y="0"/>
                  </a:lnTo>
                  <a:lnTo>
                    <a:pt x="147" y="0"/>
                  </a:lnTo>
                  <a:lnTo>
                    <a:pt x="160" y="3"/>
                  </a:lnTo>
                  <a:lnTo>
                    <a:pt x="172" y="6"/>
                  </a:lnTo>
                  <a:lnTo>
                    <a:pt x="185" y="11"/>
                  </a:lnTo>
                  <a:lnTo>
                    <a:pt x="197" y="18"/>
                  </a:lnTo>
                  <a:lnTo>
                    <a:pt x="208" y="24"/>
                  </a:lnTo>
                  <a:lnTo>
                    <a:pt x="218" y="34"/>
                  </a:lnTo>
                  <a:lnTo>
                    <a:pt x="228" y="44"/>
                  </a:lnTo>
                  <a:lnTo>
                    <a:pt x="244" y="67"/>
                  </a:lnTo>
                  <a:lnTo>
                    <a:pt x="257" y="91"/>
                  </a:lnTo>
                  <a:lnTo>
                    <a:pt x="265" y="120"/>
                  </a:lnTo>
                  <a:lnTo>
                    <a:pt x="268" y="150"/>
                  </a:lnTo>
                  <a:lnTo>
                    <a:pt x="268" y="213"/>
                  </a:lnTo>
                  <a:lnTo>
                    <a:pt x="268" y="360"/>
                  </a:lnTo>
                  <a:lnTo>
                    <a:pt x="266" y="528"/>
                  </a:lnTo>
                  <a:lnTo>
                    <a:pt x="266" y="654"/>
                  </a:lnTo>
                  <a:lnTo>
                    <a:pt x="0" y="484"/>
                  </a:lnTo>
                  <a:lnTo>
                    <a:pt x="0" y="150"/>
                  </a:lnTo>
                  <a:lnTo>
                    <a:pt x="3" y="120"/>
                  </a:lnTo>
                  <a:lnTo>
                    <a:pt x="10" y="91"/>
                  </a:lnTo>
                  <a:lnTo>
                    <a:pt x="23" y="67"/>
                  </a:lnTo>
                  <a:lnTo>
                    <a:pt x="39" y="44"/>
                  </a:lnTo>
                  <a:close/>
                </a:path>
              </a:pathLst>
            </a:custGeom>
            <a:solidFill>
              <a:srgbClr val="2351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2" name="Freeform 346"/>
            <p:cNvSpPr>
              <a:spLocks/>
            </p:cNvSpPr>
            <p:nvPr/>
          </p:nvSpPr>
          <p:spPr bwMode="auto">
            <a:xfrm>
              <a:off x="2887" y="3082"/>
              <a:ext cx="265" cy="325"/>
            </a:xfrm>
            <a:custGeom>
              <a:avLst/>
              <a:gdLst>
                <a:gd name="T0" fmla="*/ 39 w 265"/>
                <a:gd name="T1" fmla="*/ 3 h 649"/>
                <a:gd name="T2" fmla="*/ 49 w 265"/>
                <a:gd name="T3" fmla="*/ 3 h 649"/>
                <a:gd name="T4" fmla="*/ 60 w 265"/>
                <a:gd name="T5" fmla="*/ 2 h 649"/>
                <a:gd name="T6" fmla="*/ 70 w 265"/>
                <a:gd name="T7" fmla="*/ 2 h 649"/>
                <a:gd name="T8" fmla="*/ 81 w 265"/>
                <a:gd name="T9" fmla="*/ 1 h 649"/>
                <a:gd name="T10" fmla="*/ 94 w 265"/>
                <a:gd name="T11" fmla="*/ 1 h 649"/>
                <a:gd name="T12" fmla="*/ 106 w 265"/>
                <a:gd name="T13" fmla="*/ 1 h 649"/>
                <a:gd name="T14" fmla="*/ 119 w 265"/>
                <a:gd name="T15" fmla="*/ 0 h 649"/>
                <a:gd name="T16" fmla="*/ 132 w 265"/>
                <a:gd name="T17" fmla="*/ 0 h 649"/>
                <a:gd name="T18" fmla="*/ 145 w 265"/>
                <a:gd name="T19" fmla="*/ 0 h 649"/>
                <a:gd name="T20" fmla="*/ 158 w 265"/>
                <a:gd name="T21" fmla="*/ 1 h 649"/>
                <a:gd name="T22" fmla="*/ 171 w 265"/>
                <a:gd name="T23" fmla="*/ 1 h 649"/>
                <a:gd name="T24" fmla="*/ 184 w 265"/>
                <a:gd name="T25" fmla="*/ 1 h 649"/>
                <a:gd name="T26" fmla="*/ 196 w 265"/>
                <a:gd name="T27" fmla="*/ 2 h 649"/>
                <a:gd name="T28" fmla="*/ 206 w 265"/>
                <a:gd name="T29" fmla="*/ 2 h 649"/>
                <a:gd name="T30" fmla="*/ 216 w 265"/>
                <a:gd name="T31" fmla="*/ 3 h 649"/>
                <a:gd name="T32" fmla="*/ 226 w 265"/>
                <a:gd name="T33" fmla="*/ 3 h 649"/>
                <a:gd name="T34" fmla="*/ 242 w 265"/>
                <a:gd name="T35" fmla="*/ 5 h 649"/>
                <a:gd name="T36" fmla="*/ 255 w 265"/>
                <a:gd name="T37" fmla="*/ 6 h 649"/>
                <a:gd name="T38" fmla="*/ 262 w 265"/>
                <a:gd name="T39" fmla="*/ 8 h 649"/>
                <a:gd name="T40" fmla="*/ 265 w 265"/>
                <a:gd name="T41" fmla="*/ 10 h 649"/>
                <a:gd name="T42" fmla="*/ 265 w 265"/>
                <a:gd name="T43" fmla="*/ 14 h 649"/>
                <a:gd name="T44" fmla="*/ 265 w 265"/>
                <a:gd name="T45" fmla="*/ 23 h 649"/>
                <a:gd name="T46" fmla="*/ 264 w 265"/>
                <a:gd name="T47" fmla="*/ 33 h 649"/>
                <a:gd name="T48" fmla="*/ 264 w 265"/>
                <a:gd name="T49" fmla="*/ 41 h 649"/>
                <a:gd name="T50" fmla="*/ 0 w 265"/>
                <a:gd name="T51" fmla="*/ 30 h 649"/>
                <a:gd name="T52" fmla="*/ 0 w 265"/>
                <a:gd name="T53" fmla="*/ 10 h 649"/>
                <a:gd name="T54" fmla="*/ 3 w 265"/>
                <a:gd name="T55" fmla="*/ 8 h 649"/>
                <a:gd name="T56" fmla="*/ 10 w 265"/>
                <a:gd name="T57" fmla="*/ 6 h 649"/>
                <a:gd name="T58" fmla="*/ 23 w 265"/>
                <a:gd name="T59" fmla="*/ 5 h 649"/>
                <a:gd name="T60" fmla="*/ 39 w 265"/>
                <a:gd name="T61" fmla="*/ 3 h 6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5"/>
                <a:gd name="T94" fmla="*/ 0 h 649"/>
                <a:gd name="T95" fmla="*/ 265 w 265"/>
                <a:gd name="T96" fmla="*/ 649 h 6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5" h="649">
                  <a:moveTo>
                    <a:pt x="39" y="43"/>
                  </a:moveTo>
                  <a:lnTo>
                    <a:pt x="49" y="33"/>
                  </a:lnTo>
                  <a:lnTo>
                    <a:pt x="60" y="25"/>
                  </a:lnTo>
                  <a:lnTo>
                    <a:pt x="70" y="17"/>
                  </a:lnTo>
                  <a:lnTo>
                    <a:pt x="81" y="12"/>
                  </a:lnTo>
                  <a:lnTo>
                    <a:pt x="94" y="7"/>
                  </a:lnTo>
                  <a:lnTo>
                    <a:pt x="106" y="4"/>
                  </a:lnTo>
                  <a:lnTo>
                    <a:pt x="119" y="0"/>
                  </a:lnTo>
                  <a:lnTo>
                    <a:pt x="132" y="0"/>
                  </a:lnTo>
                  <a:lnTo>
                    <a:pt x="145" y="0"/>
                  </a:lnTo>
                  <a:lnTo>
                    <a:pt x="158" y="4"/>
                  </a:lnTo>
                  <a:lnTo>
                    <a:pt x="171" y="7"/>
                  </a:lnTo>
                  <a:lnTo>
                    <a:pt x="184" y="12"/>
                  </a:lnTo>
                  <a:lnTo>
                    <a:pt x="196" y="17"/>
                  </a:lnTo>
                  <a:lnTo>
                    <a:pt x="206" y="25"/>
                  </a:lnTo>
                  <a:lnTo>
                    <a:pt x="216" y="33"/>
                  </a:lnTo>
                  <a:lnTo>
                    <a:pt x="226" y="43"/>
                  </a:lnTo>
                  <a:lnTo>
                    <a:pt x="242" y="66"/>
                  </a:lnTo>
                  <a:lnTo>
                    <a:pt x="255" y="92"/>
                  </a:lnTo>
                  <a:lnTo>
                    <a:pt x="262" y="119"/>
                  </a:lnTo>
                  <a:lnTo>
                    <a:pt x="265" y="149"/>
                  </a:lnTo>
                  <a:lnTo>
                    <a:pt x="265" y="211"/>
                  </a:lnTo>
                  <a:lnTo>
                    <a:pt x="265" y="358"/>
                  </a:lnTo>
                  <a:lnTo>
                    <a:pt x="264" y="524"/>
                  </a:lnTo>
                  <a:lnTo>
                    <a:pt x="264" y="649"/>
                  </a:lnTo>
                  <a:lnTo>
                    <a:pt x="0" y="480"/>
                  </a:lnTo>
                  <a:lnTo>
                    <a:pt x="0" y="149"/>
                  </a:lnTo>
                  <a:lnTo>
                    <a:pt x="3" y="119"/>
                  </a:lnTo>
                  <a:lnTo>
                    <a:pt x="10" y="92"/>
                  </a:lnTo>
                  <a:lnTo>
                    <a:pt x="23" y="66"/>
                  </a:lnTo>
                  <a:lnTo>
                    <a:pt x="39" y="43"/>
                  </a:lnTo>
                  <a:close/>
                </a:path>
              </a:pathLst>
            </a:custGeom>
            <a:solidFill>
              <a:srgbClr val="2B5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3" name="Freeform 347"/>
            <p:cNvSpPr>
              <a:spLocks/>
            </p:cNvSpPr>
            <p:nvPr/>
          </p:nvSpPr>
          <p:spPr bwMode="auto">
            <a:xfrm>
              <a:off x="2889" y="3082"/>
              <a:ext cx="262" cy="322"/>
            </a:xfrm>
            <a:custGeom>
              <a:avLst/>
              <a:gdLst>
                <a:gd name="T0" fmla="*/ 37 w 262"/>
                <a:gd name="T1" fmla="*/ 2 h 645"/>
                <a:gd name="T2" fmla="*/ 47 w 262"/>
                <a:gd name="T3" fmla="*/ 2 h 645"/>
                <a:gd name="T4" fmla="*/ 58 w 262"/>
                <a:gd name="T5" fmla="*/ 1 h 645"/>
                <a:gd name="T6" fmla="*/ 68 w 262"/>
                <a:gd name="T7" fmla="*/ 1 h 645"/>
                <a:gd name="T8" fmla="*/ 79 w 262"/>
                <a:gd name="T9" fmla="*/ 0 h 645"/>
                <a:gd name="T10" fmla="*/ 92 w 262"/>
                <a:gd name="T11" fmla="*/ 0 h 645"/>
                <a:gd name="T12" fmla="*/ 104 w 262"/>
                <a:gd name="T13" fmla="*/ 0 h 645"/>
                <a:gd name="T14" fmla="*/ 117 w 262"/>
                <a:gd name="T15" fmla="*/ 0 h 645"/>
                <a:gd name="T16" fmla="*/ 130 w 262"/>
                <a:gd name="T17" fmla="*/ 0 h 645"/>
                <a:gd name="T18" fmla="*/ 143 w 262"/>
                <a:gd name="T19" fmla="*/ 0 h 645"/>
                <a:gd name="T20" fmla="*/ 156 w 262"/>
                <a:gd name="T21" fmla="*/ 0 h 645"/>
                <a:gd name="T22" fmla="*/ 168 w 262"/>
                <a:gd name="T23" fmla="*/ 0 h 645"/>
                <a:gd name="T24" fmla="*/ 181 w 262"/>
                <a:gd name="T25" fmla="*/ 0 h 645"/>
                <a:gd name="T26" fmla="*/ 192 w 262"/>
                <a:gd name="T27" fmla="*/ 1 h 645"/>
                <a:gd name="T28" fmla="*/ 202 w 262"/>
                <a:gd name="T29" fmla="*/ 1 h 645"/>
                <a:gd name="T30" fmla="*/ 212 w 262"/>
                <a:gd name="T31" fmla="*/ 2 h 645"/>
                <a:gd name="T32" fmla="*/ 223 w 262"/>
                <a:gd name="T33" fmla="*/ 2 h 645"/>
                <a:gd name="T34" fmla="*/ 238 w 262"/>
                <a:gd name="T35" fmla="*/ 4 h 645"/>
                <a:gd name="T36" fmla="*/ 252 w 262"/>
                <a:gd name="T37" fmla="*/ 5 h 645"/>
                <a:gd name="T38" fmla="*/ 259 w 262"/>
                <a:gd name="T39" fmla="*/ 7 h 645"/>
                <a:gd name="T40" fmla="*/ 262 w 262"/>
                <a:gd name="T41" fmla="*/ 9 h 645"/>
                <a:gd name="T42" fmla="*/ 262 w 262"/>
                <a:gd name="T43" fmla="*/ 13 h 645"/>
                <a:gd name="T44" fmla="*/ 262 w 262"/>
                <a:gd name="T45" fmla="*/ 22 h 645"/>
                <a:gd name="T46" fmla="*/ 260 w 262"/>
                <a:gd name="T47" fmla="*/ 32 h 645"/>
                <a:gd name="T48" fmla="*/ 260 w 262"/>
                <a:gd name="T49" fmla="*/ 40 h 645"/>
                <a:gd name="T50" fmla="*/ 0 w 262"/>
                <a:gd name="T51" fmla="*/ 29 h 645"/>
                <a:gd name="T52" fmla="*/ 0 w 262"/>
                <a:gd name="T53" fmla="*/ 9 h 645"/>
                <a:gd name="T54" fmla="*/ 3 w 262"/>
                <a:gd name="T55" fmla="*/ 7 h 645"/>
                <a:gd name="T56" fmla="*/ 10 w 262"/>
                <a:gd name="T57" fmla="*/ 5 h 645"/>
                <a:gd name="T58" fmla="*/ 21 w 262"/>
                <a:gd name="T59" fmla="*/ 4 h 645"/>
                <a:gd name="T60" fmla="*/ 37 w 262"/>
                <a:gd name="T61" fmla="*/ 2 h 6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2"/>
                <a:gd name="T94" fmla="*/ 0 h 645"/>
                <a:gd name="T95" fmla="*/ 262 w 262"/>
                <a:gd name="T96" fmla="*/ 645 h 6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2" h="645">
                  <a:moveTo>
                    <a:pt x="37" y="44"/>
                  </a:moveTo>
                  <a:lnTo>
                    <a:pt x="47" y="35"/>
                  </a:lnTo>
                  <a:lnTo>
                    <a:pt x="58" y="26"/>
                  </a:lnTo>
                  <a:lnTo>
                    <a:pt x="68" y="18"/>
                  </a:lnTo>
                  <a:lnTo>
                    <a:pt x="79" y="12"/>
                  </a:lnTo>
                  <a:lnTo>
                    <a:pt x="92" y="7"/>
                  </a:lnTo>
                  <a:lnTo>
                    <a:pt x="104" y="4"/>
                  </a:lnTo>
                  <a:lnTo>
                    <a:pt x="117" y="0"/>
                  </a:lnTo>
                  <a:lnTo>
                    <a:pt x="130" y="0"/>
                  </a:lnTo>
                  <a:lnTo>
                    <a:pt x="143" y="0"/>
                  </a:lnTo>
                  <a:lnTo>
                    <a:pt x="156" y="4"/>
                  </a:lnTo>
                  <a:lnTo>
                    <a:pt x="168" y="7"/>
                  </a:lnTo>
                  <a:lnTo>
                    <a:pt x="181" y="12"/>
                  </a:lnTo>
                  <a:lnTo>
                    <a:pt x="192" y="18"/>
                  </a:lnTo>
                  <a:lnTo>
                    <a:pt x="202" y="26"/>
                  </a:lnTo>
                  <a:lnTo>
                    <a:pt x="212" y="35"/>
                  </a:lnTo>
                  <a:lnTo>
                    <a:pt x="223" y="44"/>
                  </a:lnTo>
                  <a:lnTo>
                    <a:pt x="238" y="67"/>
                  </a:lnTo>
                  <a:lnTo>
                    <a:pt x="252" y="92"/>
                  </a:lnTo>
                  <a:lnTo>
                    <a:pt x="259" y="119"/>
                  </a:lnTo>
                  <a:lnTo>
                    <a:pt x="262" y="149"/>
                  </a:lnTo>
                  <a:lnTo>
                    <a:pt x="262" y="211"/>
                  </a:lnTo>
                  <a:lnTo>
                    <a:pt x="262" y="354"/>
                  </a:lnTo>
                  <a:lnTo>
                    <a:pt x="260" y="521"/>
                  </a:lnTo>
                  <a:lnTo>
                    <a:pt x="260" y="645"/>
                  </a:lnTo>
                  <a:lnTo>
                    <a:pt x="0" y="477"/>
                  </a:lnTo>
                  <a:lnTo>
                    <a:pt x="0" y="149"/>
                  </a:lnTo>
                  <a:lnTo>
                    <a:pt x="3" y="119"/>
                  </a:lnTo>
                  <a:lnTo>
                    <a:pt x="10" y="92"/>
                  </a:lnTo>
                  <a:lnTo>
                    <a:pt x="21" y="67"/>
                  </a:lnTo>
                  <a:lnTo>
                    <a:pt x="37" y="44"/>
                  </a:lnTo>
                  <a:close/>
                </a:path>
              </a:pathLst>
            </a:custGeom>
            <a:solidFill>
              <a:srgbClr val="305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4" name="Freeform 348"/>
            <p:cNvSpPr>
              <a:spLocks/>
            </p:cNvSpPr>
            <p:nvPr/>
          </p:nvSpPr>
          <p:spPr bwMode="auto">
            <a:xfrm>
              <a:off x="2889" y="3083"/>
              <a:ext cx="260" cy="319"/>
            </a:xfrm>
            <a:custGeom>
              <a:avLst/>
              <a:gdLst>
                <a:gd name="T0" fmla="*/ 39 w 260"/>
                <a:gd name="T1" fmla="*/ 3 h 638"/>
                <a:gd name="T2" fmla="*/ 49 w 260"/>
                <a:gd name="T3" fmla="*/ 3 h 638"/>
                <a:gd name="T4" fmla="*/ 59 w 260"/>
                <a:gd name="T5" fmla="*/ 2 h 638"/>
                <a:gd name="T6" fmla="*/ 69 w 260"/>
                <a:gd name="T7" fmla="*/ 2 h 638"/>
                <a:gd name="T8" fmla="*/ 81 w 260"/>
                <a:gd name="T9" fmla="*/ 1 h 638"/>
                <a:gd name="T10" fmla="*/ 92 w 260"/>
                <a:gd name="T11" fmla="*/ 1 h 638"/>
                <a:gd name="T12" fmla="*/ 104 w 260"/>
                <a:gd name="T13" fmla="*/ 1 h 638"/>
                <a:gd name="T14" fmla="*/ 117 w 260"/>
                <a:gd name="T15" fmla="*/ 0 h 638"/>
                <a:gd name="T16" fmla="*/ 130 w 260"/>
                <a:gd name="T17" fmla="*/ 0 h 638"/>
                <a:gd name="T18" fmla="*/ 143 w 260"/>
                <a:gd name="T19" fmla="*/ 0 h 638"/>
                <a:gd name="T20" fmla="*/ 156 w 260"/>
                <a:gd name="T21" fmla="*/ 1 h 638"/>
                <a:gd name="T22" fmla="*/ 168 w 260"/>
                <a:gd name="T23" fmla="*/ 1 h 638"/>
                <a:gd name="T24" fmla="*/ 181 w 260"/>
                <a:gd name="T25" fmla="*/ 1 h 638"/>
                <a:gd name="T26" fmla="*/ 192 w 260"/>
                <a:gd name="T27" fmla="*/ 2 h 638"/>
                <a:gd name="T28" fmla="*/ 202 w 260"/>
                <a:gd name="T29" fmla="*/ 2 h 638"/>
                <a:gd name="T30" fmla="*/ 212 w 260"/>
                <a:gd name="T31" fmla="*/ 3 h 638"/>
                <a:gd name="T32" fmla="*/ 223 w 260"/>
                <a:gd name="T33" fmla="*/ 3 h 638"/>
                <a:gd name="T34" fmla="*/ 238 w 260"/>
                <a:gd name="T35" fmla="*/ 5 h 638"/>
                <a:gd name="T36" fmla="*/ 250 w 260"/>
                <a:gd name="T37" fmla="*/ 6 h 638"/>
                <a:gd name="T38" fmla="*/ 257 w 260"/>
                <a:gd name="T39" fmla="*/ 8 h 638"/>
                <a:gd name="T40" fmla="*/ 260 w 260"/>
                <a:gd name="T41" fmla="*/ 10 h 638"/>
                <a:gd name="T42" fmla="*/ 260 w 260"/>
                <a:gd name="T43" fmla="*/ 13 h 638"/>
                <a:gd name="T44" fmla="*/ 260 w 260"/>
                <a:gd name="T45" fmla="*/ 22 h 638"/>
                <a:gd name="T46" fmla="*/ 259 w 260"/>
                <a:gd name="T47" fmla="*/ 33 h 638"/>
                <a:gd name="T48" fmla="*/ 259 w 260"/>
                <a:gd name="T49" fmla="*/ 40 h 638"/>
                <a:gd name="T50" fmla="*/ 0 w 260"/>
                <a:gd name="T51" fmla="*/ 30 h 638"/>
                <a:gd name="T52" fmla="*/ 0 w 260"/>
                <a:gd name="T53" fmla="*/ 10 h 638"/>
                <a:gd name="T54" fmla="*/ 3 w 260"/>
                <a:gd name="T55" fmla="*/ 8 h 638"/>
                <a:gd name="T56" fmla="*/ 10 w 260"/>
                <a:gd name="T57" fmla="*/ 6 h 638"/>
                <a:gd name="T58" fmla="*/ 23 w 260"/>
                <a:gd name="T59" fmla="*/ 5 h 638"/>
                <a:gd name="T60" fmla="*/ 39 w 260"/>
                <a:gd name="T61" fmla="*/ 3 h 6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638"/>
                <a:gd name="T95" fmla="*/ 260 w 260"/>
                <a:gd name="T96" fmla="*/ 638 h 6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638">
                  <a:moveTo>
                    <a:pt x="39" y="44"/>
                  </a:moveTo>
                  <a:lnTo>
                    <a:pt x="49" y="34"/>
                  </a:lnTo>
                  <a:lnTo>
                    <a:pt x="59" y="26"/>
                  </a:lnTo>
                  <a:lnTo>
                    <a:pt x="69" y="18"/>
                  </a:lnTo>
                  <a:lnTo>
                    <a:pt x="81" y="11"/>
                  </a:lnTo>
                  <a:lnTo>
                    <a:pt x="92" y="7"/>
                  </a:lnTo>
                  <a:lnTo>
                    <a:pt x="104" y="3"/>
                  </a:lnTo>
                  <a:lnTo>
                    <a:pt x="117" y="0"/>
                  </a:lnTo>
                  <a:lnTo>
                    <a:pt x="130" y="0"/>
                  </a:lnTo>
                  <a:lnTo>
                    <a:pt x="143" y="0"/>
                  </a:lnTo>
                  <a:lnTo>
                    <a:pt x="156" y="3"/>
                  </a:lnTo>
                  <a:lnTo>
                    <a:pt x="168" y="7"/>
                  </a:lnTo>
                  <a:lnTo>
                    <a:pt x="181" y="11"/>
                  </a:lnTo>
                  <a:lnTo>
                    <a:pt x="192" y="18"/>
                  </a:lnTo>
                  <a:lnTo>
                    <a:pt x="202" y="26"/>
                  </a:lnTo>
                  <a:lnTo>
                    <a:pt x="212" y="34"/>
                  </a:lnTo>
                  <a:lnTo>
                    <a:pt x="223" y="44"/>
                  </a:lnTo>
                  <a:lnTo>
                    <a:pt x="238" y="65"/>
                  </a:lnTo>
                  <a:lnTo>
                    <a:pt x="250" y="90"/>
                  </a:lnTo>
                  <a:lnTo>
                    <a:pt x="257" y="117"/>
                  </a:lnTo>
                  <a:lnTo>
                    <a:pt x="260" y="147"/>
                  </a:lnTo>
                  <a:lnTo>
                    <a:pt x="260" y="209"/>
                  </a:lnTo>
                  <a:lnTo>
                    <a:pt x="260" y="351"/>
                  </a:lnTo>
                  <a:lnTo>
                    <a:pt x="259" y="515"/>
                  </a:lnTo>
                  <a:lnTo>
                    <a:pt x="259" y="638"/>
                  </a:lnTo>
                  <a:lnTo>
                    <a:pt x="0" y="473"/>
                  </a:lnTo>
                  <a:lnTo>
                    <a:pt x="0" y="147"/>
                  </a:lnTo>
                  <a:lnTo>
                    <a:pt x="3" y="117"/>
                  </a:lnTo>
                  <a:lnTo>
                    <a:pt x="10" y="90"/>
                  </a:lnTo>
                  <a:lnTo>
                    <a:pt x="23" y="65"/>
                  </a:lnTo>
                  <a:lnTo>
                    <a:pt x="39" y="44"/>
                  </a:lnTo>
                  <a:close/>
                </a:path>
              </a:pathLst>
            </a:custGeom>
            <a:solidFill>
              <a:srgbClr val="386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5" name="Freeform 349"/>
            <p:cNvSpPr>
              <a:spLocks/>
            </p:cNvSpPr>
            <p:nvPr/>
          </p:nvSpPr>
          <p:spPr bwMode="auto">
            <a:xfrm>
              <a:off x="2890" y="3084"/>
              <a:ext cx="258" cy="315"/>
            </a:xfrm>
            <a:custGeom>
              <a:avLst/>
              <a:gdLst>
                <a:gd name="T0" fmla="*/ 38 w 258"/>
                <a:gd name="T1" fmla="*/ 2 h 631"/>
                <a:gd name="T2" fmla="*/ 48 w 258"/>
                <a:gd name="T3" fmla="*/ 2 h 631"/>
                <a:gd name="T4" fmla="*/ 58 w 258"/>
                <a:gd name="T5" fmla="*/ 1 h 631"/>
                <a:gd name="T6" fmla="*/ 68 w 258"/>
                <a:gd name="T7" fmla="*/ 1 h 631"/>
                <a:gd name="T8" fmla="*/ 80 w 258"/>
                <a:gd name="T9" fmla="*/ 0 h 631"/>
                <a:gd name="T10" fmla="*/ 91 w 258"/>
                <a:gd name="T11" fmla="*/ 0 h 631"/>
                <a:gd name="T12" fmla="*/ 103 w 258"/>
                <a:gd name="T13" fmla="*/ 0 h 631"/>
                <a:gd name="T14" fmla="*/ 116 w 258"/>
                <a:gd name="T15" fmla="*/ 0 h 631"/>
                <a:gd name="T16" fmla="*/ 129 w 258"/>
                <a:gd name="T17" fmla="*/ 0 h 631"/>
                <a:gd name="T18" fmla="*/ 142 w 258"/>
                <a:gd name="T19" fmla="*/ 0 h 631"/>
                <a:gd name="T20" fmla="*/ 155 w 258"/>
                <a:gd name="T21" fmla="*/ 0 h 631"/>
                <a:gd name="T22" fmla="*/ 167 w 258"/>
                <a:gd name="T23" fmla="*/ 0 h 631"/>
                <a:gd name="T24" fmla="*/ 178 w 258"/>
                <a:gd name="T25" fmla="*/ 0 h 631"/>
                <a:gd name="T26" fmla="*/ 190 w 258"/>
                <a:gd name="T27" fmla="*/ 1 h 631"/>
                <a:gd name="T28" fmla="*/ 200 w 258"/>
                <a:gd name="T29" fmla="*/ 1 h 631"/>
                <a:gd name="T30" fmla="*/ 210 w 258"/>
                <a:gd name="T31" fmla="*/ 2 h 631"/>
                <a:gd name="T32" fmla="*/ 220 w 258"/>
                <a:gd name="T33" fmla="*/ 2 h 631"/>
                <a:gd name="T34" fmla="*/ 236 w 258"/>
                <a:gd name="T35" fmla="*/ 4 h 631"/>
                <a:gd name="T36" fmla="*/ 248 w 258"/>
                <a:gd name="T37" fmla="*/ 5 h 631"/>
                <a:gd name="T38" fmla="*/ 255 w 258"/>
                <a:gd name="T39" fmla="*/ 7 h 631"/>
                <a:gd name="T40" fmla="*/ 258 w 258"/>
                <a:gd name="T41" fmla="*/ 9 h 631"/>
                <a:gd name="T42" fmla="*/ 258 w 258"/>
                <a:gd name="T43" fmla="*/ 12 h 631"/>
                <a:gd name="T44" fmla="*/ 258 w 258"/>
                <a:gd name="T45" fmla="*/ 21 h 631"/>
                <a:gd name="T46" fmla="*/ 256 w 258"/>
                <a:gd name="T47" fmla="*/ 31 h 631"/>
                <a:gd name="T48" fmla="*/ 256 w 258"/>
                <a:gd name="T49" fmla="*/ 39 h 631"/>
                <a:gd name="T50" fmla="*/ 0 w 258"/>
                <a:gd name="T51" fmla="*/ 29 h 631"/>
                <a:gd name="T52" fmla="*/ 0 w 258"/>
                <a:gd name="T53" fmla="*/ 9 h 631"/>
                <a:gd name="T54" fmla="*/ 3 w 258"/>
                <a:gd name="T55" fmla="*/ 7 h 631"/>
                <a:gd name="T56" fmla="*/ 10 w 258"/>
                <a:gd name="T57" fmla="*/ 5 h 631"/>
                <a:gd name="T58" fmla="*/ 22 w 258"/>
                <a:gd name="T59" fmla="*/ 4 h 631"/>
                <a:gd name="T60" fmla="*/ 38 w 258"/>
                <a:gd name="T61" fmla="*/ 2 h 6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8"/>
                <a:gd name="T94" fmla="*/ 0 h 631"/>
                <a:gd name="T95" fmla="*/ 258 w 258"/>
                <a:gd name="T96" fmla="*/ 631 h 6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8" h="631">
                  <a:moveTo>
                    <a:pt x="38" y="42"/>
                  </a:moveTo>
                  <a:lnTo>
                    <a:pt x="48" y="32"/>
                  </a:lnTo>
                  <a:lnTo>
                    <a:pt x="58" y="24"/>
                  </a:lnTo>
                  <a:lnTo>
                    <a:pt x="68" y="16"/>
                  </a:lnTo>
                  <a:lnTo>
                    <a:pt x="80" y="11"/>
                  </a:lnTo>
                  <a:lnTo>
                    <a:pt x="91" y="6"/>
                  </a:lnTo>
                  <a:lnTo>
                    <a:pt x="103" y="3"/>
                  </a:lnTo>
                  <a:lnTo>
                    <a:pt x="116" y="0"/>
                  </a:lnTo>
                  <a:lnTo>
                    <a:pt x="129" y="0"/>
                  </a:lnTo>
                  <a:lnTo>
                    <a:pt x="142" y="0"/>
                  </a:lnTo>
                  <a:lnTo>
                    <a:pt x="155" y="3"/>
                  </a:lnTo>
                  <a:lnTo>
                    <a:pt x="167" y="6"/>
                  </a:lnTo>
                  <a:lnTo>
                    <a:pt x="178" y="11"/>
                  </a:lnTo>
                  <a:lnTo>
                    <a:pt x="190" y="16"/>
                  </a:lnTo>
                  <a:lnTo>
                    <a:pt x="200" y="24"/>
                  </a:lnTo>
                  <a:lnTo>
                    <a:pt x="210" y="32"/>
                  </a:lnTo>
                  <a:lnTo>
                    <a:pt x="220" y="42"/>
                  </a:lnTo>
                  <a:lnTo>
                    <a:pt x="236" y="65"/>
                  </a:lnTo>
                  <a:lnTo>
                    <a:pt x="248" y="89"/>
                  </a:lnTo>
                  <a:lnTo>
                    <a:pt x="255" y="115"/>
                  </a:lnTo>
                  <a:lnTo>
                    <a:pt x="258" y="145"/>
                  </a:lnTo>
                  <a:lnTo>
                    <a:pt x="258" y="205"/>
                  </a:lnTo>
                  <a:lnTo>
                    <a:pt x="258" y="347"/>
                  </a:lnTo>
                  <a:lnTo>
                    <a:pt x="256" y="510"/>
                  </a:lnTo>
                  <a:lnTo>
                    <a:pt x="256" y="631"/>
                  </a:lnTo>
                  <a:lnTo>
                    <a:pt x="0" y="468"/>
                  </a:lnTo>
                  <a:lnTo>
                    <a:pt x="0" y="145"/>
                  </a:lnTo>
                  <a:lnTo>
                    <a:pt x="3" y="115"/>
                  </a:lnTo>
                  <a:lnTo>
                    <a:pt x="10" y="89"/>
                  </a:lnTo>
                  <a:lnTo>
                    <a:pt x="22" y="65"/>
                  </a:lnTo>
                  <a:lnTo>
                    <a:pt x="38" y="42"/>
                  </a:lnTo>
                  <a:close/>
                </a:path>
              </a:pathLst>
            </a:custGeom>
            <a:solidFill>
              <a:srgbClr val="3F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6" name="Freeform 350"/>
            <p:cNvSpPr>
              <a:spLocks/>
            </p:cNvSpPr>
            <p:nvPr/>
          </p:nvSpPr>
          <p:spPr bwMode="auto">
            <a:xfrm>
              <a:off x="2892" y="3085"/>
              <a:ext cx="254" cy="313"/>
            </a:xfrm>
            <a:custGeom>
              <a:avLst/>
              <a:gdLst>
                <a:gd name="T0" fmla="*/ 36 w 254"/>
                <a:gd name="T1" fmla="*/ 2 h 627"/>
                <a:gd name="T2" fmla="*/ 46 w 254"/>
                <a:gd name="T3" fmla="*/ 2 h 627"/>
                <a:gd name="T4" fmla="*/ 56 w 254"/>
                <a:gd name="T5" fmla="*/ 1 h 627"/>
                <a:gd name="T6" fmla="*/ 66 w 254"/>
                <a:gd name="T7" fmla="*/ 1 h 627"/>
                <a:gd name="T8" fmla="*/ 78 w 254"/>
                <a:gd name="T9" fmla="*/ 0 h 627"/>
                <a:gd name="T10" fmla="*/ 89 w 254"/>
                <a:gd name="T11" fmla="*/ 0 h 627"/>
                <a:gd name="T12" fmla="*/ 101 w 254"/>
                <a:gd name="T13" fmla="*/ 0 h 627"/>
                <a:gd name="T14" fmla="*/ 114 w 254"/>
                <a:gd name="T15" fmla="*/ 0 h 627"/>
                <a:gd name="T16" fmla="*/ 127 w 254"/>
                <a:gd name="T17" fmla="*/ 0 h 627"/>
                <a:gd name="T18" fmla="*/ 140 w 254"/>
                <a:gd name="T19" fmla="*/ 0 h 627"/>
                <a:gd name="T20" fmla="*/ 152 w 254"/>
                <a:gd name="T21" fmla="*/ 0 h 627"/>
                <a:gd name="T22" fmla="*/ 163 w 254"/>
                <a:gd name="T23" fmla="*/ 0 h 627"/>
                <a:gd name="T24" fmla="*/ 175 w 254"/>
                <a:gd name="T25" fmla="*/ 0 h 627"/>
                <a:gd name="T26" fmla="*/ 186 w 254"/>
                <a:gd name="T27" fmla="*/ 1 h 627"/>
                <a:gd name="T28" fmla="*/ 196 w 254"/>
                <a:gd name="T29" fmla="*/ 1 h 627"/>
                <a:gd name="T30" fmla="*/ 207 w 254"/>
                <a:gd name="T31" fmla="*/ 2 h 627"/>
                <a:gd name="T32" fmla="*/ 217 w 254"/>
                <a:gd name="T33" fmla="*/ 2 h 627"/>
                <a:gd name="T34" fmla="*/ 233 w 254"/>
                <a:gd name="T35" fmla="*/ 4 h 627"/>
                <a:gd name="T36" fmla="*/ 244 w 254"/>
                <a:gd name="T37" fmla="*/ 5 h 627"/>
                <a:gd name="T38" fmla="*/ 251 w 254"/>
                <a:gd name="T39" fmla="*/ 7 h 627"/>
                <a:gd name="T40" fmla="*/ 254 w 254"/>
                <a:gd name="T41" fmla="*/ 9 h 627"/>
                <a:gd name="T42" fmla="*/ 254 w 254"/>
                <a:gd name="T43" fmla="*/ 12 h 627"/>
                <a:gd name="T44" fmla="*/ 254 w 254"/>
                <a:gd name="T45" fmla="*/ 21 h 627"/>
                <a:gd name="T46" fmla="*/ 253 w 254"/>
                <a:gd name="T47" fmla="*/ 31 h 627"/>
                <a:gd name="T48" fmla="*/ 253 w 254"/>
                <a:gd name="T49" fmla="*/ 39 h 627"/>
                <a:gd name="T50" fmla="*/ 0 w 254"/>
                <a:gd name="T51" fmla="*/ 28 h 627"/>
                <a:gd name="T52" fmla="*/ 0 w 254"/>
                <a:gd name="T53" fmla="*/ 9 h 627"/>
                <a:gd name="T54" fmla="*/ 2 w 254"/>
                <a:gd name="T55" fmla="*/ 7 h 627"/>
                <a:gd name="T56" fmla="*/ 10 w 254"/>
                <a:gd name="T57" fmla="*/ 5 h 627"/>
                <a:gd name="T58" fmla="*/ 20 w 254"/>
                <a:gd name="T59" fmla="*/ 4 h 627"/>
                <a:gd name="T60" fmla="*/ 36 w 254"/>
                <a:gd name="T61" fmla="*/ 2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627"/>
                <a:gd name="T95" fmla="*/ 254 w 254"/>
                <a:gd name="T96" fmla="*/ 627 h 6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627">
                  <a:moveTo>
                    <a:pt x="36" y="43"/>
                  </a:moveTo>
                  <a:lnTo>
                    <a:pt x="46" y="33"/>
                  </a:lnTo>
                  <a:lnTo>
                    <a:pt x="56" y="25"/>
                  </a:lnTo>
                  <a:lnTo>
                    <a:pt x="66" y="17"/>
                  </a:lnTo>
                  <a:lnTo>
                    <a:pt x="78" y="12"/>
                  </a:lnTo>
                  <a:lnTo>
                    <a:pt x="89" y="7"/>
                  </a:lnTo>
                  <a:lnTo>
                    <a:pt x="101" y="4"/>
                  </a:lnTo>
                  <a:lnTo>
                    <a:pt x="114" y="0"/>
                  </a:lnTo>
                  <a:lnTo>
                    <a:pt x="127" y="0"/>
                  </a:lnTo>
                  <a:lnTo>
                    <a:pt x="140" y="0"/>
                  </a:lnTo>
                  <a:lnTo>
                    <a:pt x="152" y="4"/>
                  </a:lnTo>
                  <a:lnTo>
                    <a:pt x="163" y="7"/>
                  </a:lnTo>
                  <a:lnTo>
                    <a:pt x="175" y="12"/>
                  </a:lnTo>
                  <a:lnTo>
                    <a:pt x="186" y="17"/>
                  </a:lnTo>
                  <a:lnTo>
                    <a:pt x="196" y="25"/>
                  </a:lnTo>
                  <a:lnTo>
                    <a:pt x="207" y="33"/>
                  </a:lnTo>
                  <a:lnTo>
                    <a:pt x="217" y="43"/>
                  </a:lnTo>
                  <a:lnTo>
                    <a:pt x="233" y="64"/>
                  </a:lnTo>
                  <a:lnTo>
                    <a:pt x="244" y="88"/>
                  </a:lnTo>
                  <a:lnTo>
                    <a:pt x="251" y="116"/>
                  </a:lnTo>
                  <a:lnTo>
                    <a:pt x="254" y="144"/>
                  </a:lnTo>
                  <a:lnTo>
                    <a:pt x="254" y="204"/>
                  </a:lnTo>
                  <a:lnTo>
                    <a:pt x="254" y="344"/>
                  </a:lnTo>
                  <a:lnTo>
                    <a:pt x="253" y="504"/>
                  </a:lnTo>
                  <a:lnTo>
                    <a:pt x="253" y="627"/>
                  </a:lnTo>
                  <a:lnTo>
                    <a:pt x="0" y="463"/>
                  </a:lnTo>
                  <a:lnTo>
                    <a:pt x="0" y="144"/>
                  </a:lnTo>
                  <a:lnTo>
                    <a:pt x="2" y="116"/>
                  </a:lnTo>
                  <a:lnTo>
                    <a:pt x="10" y="88"/>
                  </a:lnTo>
                  <a:lnTo>
                    <a:pt x="20" y="64"/>
                  </a:lnTo>
                  <a:lnTo>
                    <a:pt x="36" y="43"/>
                  </a:lnTo>
                  <a:close/>
                </a:path>
              </a:pathLst>
            </a:custGeom>
            <a:solidFill>
              <a:srgbClr val="446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7" name="Freeform 351"/>
            <p:cNvSpPr>
              <a:spLocks/>
            </p:cNvSpPr>
            <p:nvPr/>
          </p:nvSpPr>
          <p:spPr bwMode="auto">
            <a:xfrm>
              <a:off x="2892" y="3085"/>
              <a:ext cx="253" cy="310"/>
            </a:xfrm>
            <a:custGeom>
              <a:avLst/>
              <a:gdLst>
                <a:gd name="T0" fmla="*/ 37 w 253"/>
                <a:gd name="T1" fmla="*/ 3 h 620"/>
                <a:gd name="T2" fmla="*/ 46 w 253"/>
                <a:gd name="T3" fmla="*/ 2 h 620"/>
                <a:gd name="T4" fmla="*/ 56 w 253"/>
                <a:gd name="T5" fmla="*/ 2 h 620"/>
                <a:gd name="T6" fmla="*/ 66 w 253"/>
                <a:gd name="T7" fmla="*/ 1 h 620"/>
                <a:gd name="T8" fmla="*/ 78 w 253"/>
                <a:gd name="T9" fmla="*/ 1 h 620"/>
                <a:gd name="T10" fmla="*/ 89 w 253"/>
                <a:gd name="T11" fmla="*/ 1 h 620"/>
                <a:gd name="T12" fmla="*/ 101 w 253"/>
                <a:gd name="T13" fmla="*/ 1 h 620"/>
                <a:gd name="T14" fmla="*/ 114 w 253"/>
                <a:gd name="T15" fmla="*/ 0 h 620"/>
                <a:gd name="T16" fmla="*/ 127 w 253"/>
                <a:gd name="T17" fmla="*/ 0 h 620"/>
                <a:gd name="T18" fmla="*/ 140 w 253"/>
                <a:gd name="T19" fmla="*/ 0 h 620"/>
                <a:gd name="T20" fmla="*/ 152 w 253"/>
                <a:gd name="T21" fmla="*/ 1 h 620"/>
                <a:gd name="T22" fmla="*/ 163 w 253"/>
                <a:gd name="T23" fmla="*/ 1 h 620"/>
                <a:gd name="T24" fmla="*/ 175 w 253"/>
                <a:gd name="T25" fmla="*/ 1 h 620"/>
                <a:gd name="T26" fmla="*/ 186 w 253"/>
                <a:gd name="T27" fmla="*/ 1 h 620"/>
                <a:gd name="T28" fmla="*/ 196 w 253"/>
                <a:gd name="T29" fmla="*/ 2 h 620"/>
                <a:gd name="T30" fmla="*/ 207 w 253"/>
                <a:gd name="T31" fmla="*/ 2 h 620"/>
                <a:gd name="T32" fmla="*/ 215 w 253"/>
                <a:gd name="T33" fmla="*/ 3 h 620"/>
                <a:gd name="T34" fmla="*/ 231 w 253"/>
                <a:gd name="T35" fmla="*/ 4 h 620"/>
                <a:gd name="T36" fmla="*/ 243 w 253"/>
                <a:gd name="T37" fmla="*/ 6 h 620"/>
                <a:gd name="T38" fmla="*/ 250 w 253"/>
                <a:gd name="T39" fmla="*/ 7 h 620"/>
                <a:gd name="T40" fmla="*/ 253 w 253"/>
                <a:gd name="T41" fmla="*/ 9 h 620"/>
                <a:gd name="T42" fmla="*/ 253 w 253"/>
                <a:gd name="T43" fmla="*/ 13 h 620"/>
                <a:gd name="T44" fmla="*/ 253 w 253"/>
                <a:gd name="T45" fmla="*/ 22 h 620"/>
                <a:gd name="T46" fmla="*/ 251 w 253"/>
                <a:gd name="T47" fmla="*/ 32 h 620"/>
                <a:gd name="T48" fmla="*/ 251 w 253"/>
                <a:gd name="T49" fmla="*/ 39 h 620"/>
                <a:gd name="T50" fmla="*/ 0 w 253"/>
                <a:gd name="T51" fmla="*/ 29 h 620"/>
                <a:gd name="T52" fmla="*/ 0 w 253"/>
                <a:gd name="T53" fmla="*/ 9 h 620"/>
                <a:gd name="T54" fmla="*/ 2 w 253"/>
                <a:gd name="T55" fmla="*/ 7 h 620"/>
                <a:gd name="T56" fmla="*/ 10 w 253"/>
                <a:gd name="T57" fmla="*/ 6 h 620"/>
                <a:gd name="T58" fmla="*/ 21 w 253"/>
                <a:gd name="T59" fmla="*/ 4 h 620"/>
                <a:gd name="T60" fmla="*/ 37 w 253"/>
                <a:gd name="T61" fmla="*/ 3 h 6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3"/>
                <a:gd name="T94" fmla="*/ 0 h 620"/>
                <a:gd name="T95" fmla="*/ 253 w 253"/>
                <a:gd name="T96" fmla="*/ 620 h 6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3" h="620">
                  <a:moveTo>
                    <a:pt x="37" y="41"/>
                  </a:moveTo>
                  <a:lnTo>
                    <a:pt x="46" y="31"/>
                  </a:lnTo>
                  <a:lnTo>
                    <a:pt x="56" y="23"/>
                  </a:lnTo>
                  <a:lnTo>
                    <a:pt x="66" y="16"/>
                  </a:lnTo>
                  <a:lnTo>
                    <a:pt x="78" y="10"/>
                  </a:lnTo>
                  <a:lnTo>
                    <a:pt x="89" y="6"/>
                  </a:lnTo>
                  <a:lnTo>
                    <a:pt x="101" y="3"/>
                  </a:lnTo>
                  <a:lnTo>
                    <a:pt x="114" y="0"/>
                  </a:lnTo>
                  <a:lnTo>
                    <a:pt x="127" y="0"/>
                  </a:lnTo>
                  <a:lnTo>
                    <a:pt x="140" y="0"/>
                  </a:lnTo>
                  <a:lnTo>
                    <a:pt x="152" y="3"/>
                  </a:lnTo>
                  <a:lnTo>
                    <a:pt x="163" y="6"/>
                  </a:lnTo>
                  <a:lnTo>
                    <a:pt x="175" y="10"/>
                  </a:lnTo>
                  <a:lnTo>
                    <a:pt x="186" y="16"/>
                  </a:lnTo>
                  <a:lnTo>
                    <a:pt x="196" y="23"/>
                  </a:lnTo>
                  <a:lnTo>
                    <a:pt x="207" y="31"/>
                  </a:lnTo>
                  <a:lnTo>
                    <a:pt x="215" y="41"/>
                  </a:lnTo>
                  <a:lnTo>
                    <a:pt x="231" y="63"/>
                  </a:lnTo>
                  <a:lnTo>
                    <a:pt x="243" y="88"/>
                  </a:lnTo>
                  <a:lnTo>
                    <a:pt x="250" y="114"/>
                  </a:lnTo>
                  <a:lnTo>
                    <a:pt x="253" y="142"/>
                  </a:lnTo>
                  <a:lnTo>
                    <a:pt x="253" y="200"/>
                  </a:lnTo>
                  <a:lnTo>
                    <a:pt x="253" y="341"/>
                  </a:lnTo>
                  <a:lnTo>
                    <a:pt x="251" y="499"/>
                  </a:lnTo>
                  <a:lnTo>
                    <a:pt x="251" y="620"/>
                  </a:lnTo>
                  <a:lnTo>
                    <a:pt x="0" y="458"/>
                  </a:lnTo>
                  <a:lnTo>
                    <a:pt x="0" y="142"/>
                  </a:lnTo>
                  <a:lnTo>
                    <a:pt x="2" y="114"/>
                  </a:lnTo>
                  <a:lnTo>
                    <a:pt x="10" y="88"/>
                  </a:lnTo>
                  <a:lnTo>
                    <a:pt x="21" y="63"/>
                  </a:lnTo>
                  <a:lnTo>
                    <a:pt x="37" y="41"/>
                  </a:lnTo>
                  <a:close/>
                </a:path>
              </a:pathLst>
            </a:custGeom>
            <a:solidFill>
              <a:srgbClr val="4C7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8" name="Freeform 352"/>
            <p:cNvSpPr>
              <a:spLocks/>
            </p:cNvSpPr>
            <p:nvPr/>
          </p:nvSpPr>
          <p:spPr bwMode="auto">
            <a:xfrm>
              <a:off x="2893" y="3086"/>
              <a:ext cx="250" cy="307"/>
            </a:xfrm>
            <a:custGeom>
              <a:avLst/>
              <a:gdLst>
                <a:gd name="T0" fmla="*/ 36 w 250"/>
                <a:gd name="T1" fmla="*/ 3 h 613"/>
                <a:gd name="T2" fmla="*/ 46 w 250"/>
                <a:gd name="T3" fmla="*/ 2 h 613"/>
                <a:gd name="T4" fmla="*/ 55 w 250"/>
                <a:gd name="T5" fmla="*/ 2 h 613"/>
                <a:gd name="T6" fmla="*/ 67 w 250"/>
                <a:gd name="T7" fmla="*/ 1 h 613"/>
                <a:gd name="T8" fmla="*/ 77 w 250"/>
                <a:gd name="T9" fmla="*/ 1 h 613"/>
                <a:gd name="T10" fmla="*/ 88 w 250"/>
                <a:gd name="T11" fmla="*/ 1 h 613"/>
                <a:gd name="T12" fmla="*/ 100 w 250"/>
                <a:gd name="T13" fmla="*/ 1 h 613"/>
                <a:gd name="T14" fmla="*/ 111 w 250"/>
                <a:gd name="T15" fmla="*/ 0 h 613"/>
                <a:gd name="T16" fmla="*/ 124 w 250"/>
                <a:gd name="T17" fmla="*/ 0 h 613"/>
                <a:gd name="T18" fmla="*/ 138 w 250"/>
                <a:gd name="T19" fmla="*/ 0 h 613"/>
                <a:gd name="T20" fmla="*/ 149 w 250"/>
                <a:gd name="T21" fmla="*/ 1 h 613"/>
                <a:gd name="T22" fmla="*/ 161 w 250"/>
                <a:gd name="T23" fmla="*/ 1 h 613"/>
                <a:gd name="T24" fmla="*/ 172 w 250"/>
                <a:gd name="T25" fmla="*/ 1 h 613"/>
                <a:gd name="T26" fmla="*/ 184 w 250"/>
                <a:gd name="T27" fmla="*/ 1 h 613"/>
                <a:gd name="T28" fmla="*/ 194 w 250"/>
                <a:gd name="T29" fmla="*/ 2 h 613"/>
                <a:gd name="T30" fmla="*/ 204 w 250"/>
                <a:gd name="T31" fmla="*/ 2 h 613"/>
                <a:gd name="T32" fmla="*/ 214 w 250"/>
                <a:gd name="T33" fmla="*/ 3 h 613"/>
                <a:gd name="T34" fmla="*/ 230 w 250"/>
                <a:gd name="T35" fmla="*/ 4 h 613"/>
                <a:gd name="T36" fmla="*/ 242 w 250"/>
                <a:gd name="T37" fmla="*/ 6 h 613"/>
                <a:gd name="T38" fmla="*/ 248 w 250"/>
                <a:gd name="T39" fmla="*/ 7 h 613"/>
                <a:gd name="T40" fmla="*/ 250 w 250"/>
                <a:gd name="T41" fmla="*/ 9 h 613"/>
                <a:gd name="T42" fmla="*/ 250 w 250"/>
                <a:gd name="T43" fmla="*/ 13 h 613"/>
                <a:gd name="T44" fmla="*/ 250 w 250"/>
                <a:gd name="T45" fmla="*/ 22 h 613"/>
                <a:gd name="T46" fmla="*/ 249 w 250"/>
                <a:gd name="T47" fmla="*/ 31 h 613"/>
                <a:gd name="T48" fmla="*/ 249 w 250"/>
                <a:gd name="T49" fmla="*/ 39 h 613"/>
                <a:gd name="T50" fmla="*/ 0 w 250"/>
                <a:gd name="T51" fmla="*/ 29 h 613"/>
                <a:gd name="T52" fmla="*/ 0 w 250"/>
                <a:gd name="T53" fmla="*/ 9 h 613"/>
                <a:gd name="T54" fmla="*/ 3 w 250"/>
                <a:gd name="T55" fmla="*/ 7 h 613"/>
                <a:gd name="T56" fmla="*/ 10 w 250"/>
                <a:gd name="T57" fmla="*/ 6 h 613"/>
                <a:gd name="T58" fmla="*/ 20 w 250"/>
                <a:gd name="T59" fmla="*/ 4 h 613"/>
                <a:gd name="T60" fmla="*/ 36 w 250"/>
                <a:gd name="T61" fmla="*/ 3 h 6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613"/>
                <a:gd name="T95" fmla="*/ 250 w 250"/>
                <a:gd name="T96" fmla="*/ 613 h 6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613">
                  <a:moveTo>
                    <a:pt x="36" y="40"/>
                  </a:moveTo>
                  <a:lnTo>
                    <a:pt x="46" y="31"/>
                  </a:lnTo>
                  <a:lnTo>
                    <a:pt x="55" y="22"/>
                  </a:lnTo>
                  <a:lnTo>
                    <a:pt x="67" y="16"/>
                  </a:lnTo>
                  <a:lnTo>
                    <a:pt x="77" y="9"/>
                  </a:lnTo>
                  <a:lnTo>
                    <a:pt x="88" y="6"/>
                  </a:lnTo>
                  <a:lnTo>
                    <a:pt x="100" y="3"/>
                  </a:lnTo>
                  <a:lnTo>
                    <a:pt x="111" y="0"/>
                  </a:lnTo>
                  <a:lnTo>
                    <a:pt x="124" y="0"/>
                  </a:lnTo>
                  <a:lnTo>
                    <a:pt x="138" y="0"/>
                  </a:lnTo>
                  <a:lnTo>
                    <a:pt x="149" y="3"/>
                  </a:lnTo>
                  <a:lnTo>
                    <a:pt x="161" y="6"/>
                  </a:lnTo>
                  <a:lnTo>
                    <a:pt x="172" y="9"/>
                  </a:lnTo>
                  <a:lnTo>
                    <a:pt x="184" y="16"/>
                  </a:lnTo>
                  <a:lnTo>
                    <a:pt x="194" y="22"/>
                  </a:lnTo>
                  <a:lnTo>
                    <a:pt x="204" y="31"/>
                  </a:lnTo>
                  <a:lnTo>
                    <a:pt x="214" y="40"/>
                  </a:lnTo>
                  <a:lnTo>
                    <a:pt x="230" y="61"/>
                  </a:lnTo>
                  <a:lnTo>
                    <a:pt x="242" y="86"/>
                  </a:lnTo>
                  <a:lnTo>
                    <a:pt x="248" y="112"/>
                  </a:lnTo>
                  <a:lnTo>
                    <a:pt x="250" y="140"/>
                  </a:lnTo>
                  <a:lnTo>
                    <a:pt x="250" y="198"/>
                  </a:lnTo>
                  <a:lnTo>
                    <a:pt x="250" y="337"/>
                  </a:lnTo>
                  <a:lnTo>
                    <a:pt x="249" y="494"/>
                  </a:lnTo>
                  <a:lnTo>
                    <a:pt x="249" y="613"/>
                  </a:lnTo>
                  <a:lnTo>
                    <a:pt x="0" y="455"/>
                  </a:lnTo>
                  <a:lnTo>
                    <a:pt x="0" y="140"/>
                  </a:lnTo>
                  <a:lnTo>
                    <a:pt x="3" y="112"/>
                  </a:lnTo>
                  <a:lnTo>
                    <a:pt x="10" y="86"/>
                  </a:lnTo>
                  <a:lnTo>
                    <a:pt x="20" y="61"/>
                  </a:lnTo>
                  <a:lnTo>
                    <a:pt x="36" y="40"/>
                  </a:lnTo>
                  <a:close/>
                </a:path>
              </a:pathLst>
            </a:custGeom>
            <a:solidFill>
              <a:srgbClr val="5477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39" name="Freeform 353"/>
            <p:cNvSpPr>
              <a:spLocks/>
            </p:cNvSpPr>
            <p:nvPr/>
          </p:nvSpPr>
          <p:spPr bwMode="auto">
            <a:xfrm>
              <a:off x="2894" y="3087"/>
              <a:ext cx="248" cy="304"/>
            </a:xfrm>
            <a:custGeom>
              <a:avLst/>
              <a:gdLst>
                <a:gd name="T0" fmla="*/ 37 w 248"/>
                <a:gd name="T1" fmla="*/ 3 h 608"/>
                <a:gd name="T2" fmla="*/ 45 w 248"/>
                <a:gd name="T3" fmla="*/ 2 h 608"/>
                <a:gd name="T4" fmla="*/ 55 w 248"/>
                <a:gd name="T5" fmla="*/ 2 h 608"/>
                <a:gd name="T6" fmla="*/ 66 w 248"/>
                <a:gd name="T7" fmla="*/ 1 h 608"/>
                <a:gd name="T8" fmla="*/ 76 w 248"/>
                <a:gd name="T9" fmla="*/ 1 h 608"/>
                <a:gd name="T10" fmla="*/ 87 w 248"/>
                <a:gd name="T11" fmla="*/ 1 h 608"/>
                <a:gd name="T12" fmla="*/ 99 w 248"/>
                <a:gd name="T13" fmla="*/ 1 h 608"/>
                <a:gd name="T14" fmla="*/ 110 w 248"/>
                <a:gd name="T15" fmla="*/ 0 h 608"/>
                <a:gd name="T16" fmla="*/ 123 w 248"/>
                <a:gd name="T17" fmla="*/ 0 h 608"/>
                <a:gd name="T18" fmla="*/ 137 w 248"/>
                <a:gd name="T19" fmla="*/ 0 h 608"/>
                <a:gd name="T20" fmla="*/ 148 w 248"/>
                <a:gd name="T21" fmla="*/ 1 h 608"/>
                <a:gd name="T22" fmla="*/ 160 w 248"/>
                <a:gd name="T23" fmla="*/ 1 h 608"/>
                <a:gd name="T24" fmla="*/ 171 w 248"/>
                <a:gd name="T25" fmla="*/ 1 h 608"/>
                <a:gd name="T26" fmla="*/ 183 w 248"/>
                <a:gd name="T27" fmla="*/ 1 h 608"/>
                <a:gd name="T28" fmla="*/ 193 w 248"/>
                <a:gd name="T29" fmla="*/ 2 h 608"/>
                <a:gd name="T30" fmla="*/ 203 w 248"/>
                <a:gd name="T31" fmla="*/ 2 h 608"/>
                <a:gd name="T32" fmla="*/ 212 w 248"/>
                <a:gd name="T33" fmla="*/ 3 h 608"/>
                <a:gd name="T34" fmla="*/ 228 w 248"/>
                <a:gd name="T35" fmla="*/ 4 h 608"/>
                <a:gd name="T36" fmla="*/ 239 w 248"/>
                <a:gd name="T37" fmla="*/ 6 h 608"/>
                <a:gd name="T38" fmla="*/ 245 w 248"/>
                <a:gd name="T39" fmla="*/ 7 h 608"/>
                <a:gd name="T40" fmla="*/ 248 w 248"/>
                <a:gd name="T41" fmla="*/ 9 h 608"/>
                <a:gd name="T42" fmla="*/ 248 w 248"/>
                <a:gd name="T43" fmla="*/ 13 h 608"/>
                <a:gd name="T44" fmla="*/ 248 w 248"/>
                <a:gd name="T45" fmla="*/ 21 h 608"/>
                <a:gd name="T46" fmla="*/ 247 w 248"/>
                <a:gd name="T47" fmla="*/ 31 h 608"/>
                <a:gd name="T48" fmla="*/ 247 w 248"/>
                <a:gd name="T49" fmla="*/ 38 h 608"/>
                <a:gd name="T50" fmla="*/ 0 w 248"/>
                <a:gd name="T51" fmla="*/ 28 h 608"/>
                <a:gd name="T52" fmla="*/ 0 w 248"/>
                <a:gd name="T53" fmla="*/ 9 h 608"/>
                <a:gd name="T54" fmla="*/ 3 w 248"/>
                <a:gd name="T55" fmla="*/ 7 h 608"/>
                <a:gd name="T56" fmla="*/ 9 w 248"/>
                <a:gd name="T57" fmla="*/ 6 h 608"/>
                <a:gd name="T58" fmla="*/ 21 w 248"/>
                <a:gd name="T59" fmla="*/ 4 h 608"/>
                <a:gd name="T60" fmla="*/ 37 w 248"/>
                <a:gd name="T61" fmla="*/ 3 h 6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8"/>
                <a:gd name="T94" fmla="*/ 0 h 608"/>
                <a:gd name="T95" fmla="*/ 248 w 248"/>
                <a:gd name="T96" fmla="*/ 608 h 6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8" h="608">
                  <a:moveTo>
                    <a:pt x="37" y="41"/>
                  </a:moveTo>
                  <a:lnTo>
                    <a:pt x="45" y="31"/>
                  </a:lnTo>
                  <a:lnTo>
                    <a:pt x="55" y="23"/>
                  </a:lnTo>
                  <a:lnTo>
                    <a:pt x="66" y="16"/>
                  </a:lnTo>
                  <a:lnTo>
                    <a:pt x="76" y="10"/>
                  </a:lnTo>
                  <a:lnTo>
                    <a:pt x="87" y="5"/>
                  </a:lnTo>
                  <a:lnTo>
                    <a:pt x="99" y="3"/>
                  </a:lnTo>
                  <a:lnTo>
                    <a:pt x="110" y="0"/>
                  </a:lnTo>
                  <a:lnTo>
                    <a:pt x="123" y="0"/>
                  </a:lnTo>
                  <a:lnTo>
                    <a:pt x="137" y="0"/>
                  </a:lnTo>
                  <a:lnTo>
                    <a:pt x="148" y="3"/>
                  </a:lnTo>
                  <a:lnTo>
                    <a:pt x="160" y="5"/>
                  </a:lnTo>
                  <a:lnTo>
                    <a:pt x="171" y="10"/>
                  </a:lnTo>
                  <a:lnTo>
                    <a:pt x="183" y="16"/>
                  </a:lnTo>
                  <a:lnTo>
                    <a:pt x="193" y="23"/>
                  </a:lnTo>
                  <a:lnTo>
                    <a:pt x="203" y="31"/>
                  </a:lnTo>
                  <a:lnTo>
                    <a:pt x="212" y="41"/>
                  </a:lnTo>
                  <a:lnTo>
                    <a:pt x="228" y="62"/>
                  </a:lnTo>
                  <a:lnTo>
                    <a:pt x="239" y="85"/>
                  </a:lnTo>
                  <a:lnTo>
                    <a:pt x="245" y="111"/>
                  </a:lnTo>
                  <a:lnTo>
                    <a:pt x="248" y="139"/>
                  </a:lnTo>
                  <a:lnTo>
                    <a:pt x="248" y="197"/>
                  </a:lnTo>
                  <a:lnTo>
                    <a:pt x="248" y="334"/>
                  </a:lnTo>
                  <a:lnTo>
                    <a:pt x="247" y="491"/>
                  </a:lnTo>
                  <a:lnTo>
                    <a:pt x="247" y="608"/>
                  </a:lnTo>
                  <a:lnTo>
                    <a:pt x="0" y="450"/>
                  </a:lnTo>
                  <a:lnTo>
                    <a:pt x="0" y="139"/>
                  </a:lnTo>
                  <a:lnTo>
                    <a:pt x="3" y="111"/>
                  </a:lnTo>
                  <a:lnTo>
                    <a:pt x="9" y="85"/>
                  </a:lnTo>
                  <a:lnTo>
                    <a:pt x="21" y="62"/>
                  </a:lnTo>
                  <a:lnTo>
                    <a:pt x="37" y="41"/>
                  </a:lnTo>
                  <a:close/>
                </a:path>
              </a:pathLst>
            </a:custGeom>
            <a:solidFill>
              <a:srgbClr val="597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0" name="Freeform 354"/>
            <p:cNvSpPr>
              <a:spLocks/>
            </p:cNvSpPr>
            <p:nvPr/>
          </p:nvSpPr>
          <p:spPr bwMode="auto">
            <a:xfrm>
              <a:off x="3378" y="3112"/>
              <a:ext cx="81" cy="46"/>
            </a:xfrm>
            <a:custGeom>
              <a:avLst/>
              <a:gdLst>
                <a:gd name="T0" fmla="*/ 40 w 81"/>
                <a:gd name="T1" fmla="*/ 0 h 91"/>
                <a:gd name="T2" fmla="*/ 24 w 81"/>
                <a:gd name="T3" fmla="*/ 1 h 91"/>
                <a:gd name="T4" fmla="*/ 11 w 81"/>
                <a:gd name="T5" fmla="*/ 1 h 91"/>
                <a:gd name="T6" fmla="*/ 3 w 81"/>
                <a:gd name="T7" fmla="*/ 2 h 91"/>
                <a:gd name="T8" fmla="*/ 0 w 81"/>
                <a:gd name="T9" fmla="*/ 3 h 91"/>
                <a:gd name="T10" fmla="*/ 3 w 81"/>
                <a:gd name="T11" fmla="*/ 4 h 91"/>
                <a:gd name="T12" fmla="*/ 11 w 81"/>
                <a:gd name="T13" fmla="*/ 5 h 91"/>
                <a:gd name="T14" fmla="*/ 24 w 81"/>
                <a:gd name="T15" fmla="*/ 6 h 91"/>
                <a:gd name="T16" fmla="*/ 40 w 81"/>
                <a:gd name="T17" fmla="*/ 6 h 91"/>
                <a:gd name="T18" fmla="*/ 56 w 81"/>
                <a:gd name="T19" fmla="*/ 6 h 91"/>
                <a:gd name="T20" fmla="*/ 69 w 81"/>
                <a:gd name="T21" fmla="*/ 5 h 91"/>
                <a:gd name="T22" fmla="*/ 78 w 81"/>
                <a:gd name="T23" fmla="*/ 4 h 91"/>
                <a:gd name="T24" fmla="*/ 81 w 81"/>
                <a:gd name="T25" fmla="*/ 3 h 91"/>
                <a:gd name="T26" fmla="*/ 78 w 81"/>
                <a:gd name="T27" fmla="*/ 2 h 91"/>
                <a:gd name="T28" fmla="*/ 69 w 81"/>
                <a:gd name="T29" fmla="*/ 1 h 91"/>
                <a:gd name="T30" fmla="*/ 56 w 81"/>
                <a:gd name="T31" fmla="*/ 1 h 91"/>
                <a:gd name="T32" fmla="*/ 40 w 81"/>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91"/>
                <a:gd name="T53" fmla="*/ 81 w 81"/>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91">
                  <a:moveTo>
                    <a:pt x="40" y="0"/>
                  </a:moveTo>
                  <a:lnTo>
                    <a:pt x="24" y="3"/>
                  </a:lnTo>
                  <a:lnTo>
                    <a:pt x="11" y="13"/>
                  </a:lnTo>
                  <a:lnTo>
                    <a:pt x="3" y="27"/>
                  </a:lnTo>
                  <a:lnTo>
                    <a:pt x="0" y="45"/>
                  </a:lnTo>
                  <a:lnTo>
                    <a:pt x="3" y="63"/>
                  </a:lnTo>
                  <a:lnTo>
                    <a:pt x="11" y="78"/>
                  </a:lnTo>
                  <a:lnTo>
                    <a:pt x="24" y="88"/>
                  </a:lnTo>
                  <a:lnTo>
                    <a:pt x="40" y="91"/>
                  </a:lnTo>
                  <a:lnTo>
                    <a:pt x="56" y="88"/>
                  </a:lnTo>
                  <a:lnTo>
                    <a:pt x="69" y="78"/>
                  </a:lnTo>
                  <a:lnTo>
                    <a:pt x="78" y="63"/>
                  </a:lnTo>
                  <a:lnTo>
                    <a:pt x="81" y="45"/>
                  </a:lnTo>
                  <a:lnTo>
                    <a:pt x="78" y="27"/>
                  </a:lnTo>
                  <a:lnTo>
                    <a:pt x="69" y="13"/>
                  </a:lnTo>
                  <a:lnTo>
                    <a:pt x="56" y="3"/>
                  </a:lnTo>
                  <a:lnTo>
                    <a:pt x="40" y="0"/>
                  </a:lnTo>
                  <a:close/>
                </a:path>
              </a:pathLst>
            </a:custGeom>
            <a:solidFill>
              <a:srgbClr val="BF386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1" name="Freeform 355"/>
            <p:cNvSpPr>
              <a:spLocks/>
            </p:cNvSpPr>
            <p:nvPr/>
          </p:nvSpPr>
          <p:spPr bwMode="auto">
            <a:xfrm>
              <a:off x="3381" y="3113"/>
              <a:ext cx="76" cy="44"/>
            </a:xfrm>
            <a:custGeom>
              <a:avLst/>
              <a:gdLst>
                <a:gd name="T0" fmla="*/ 37 w 76"/>
                <a:gd name="T1" fmla="*/ 0 h 88"/>
                <a:gd name="T2" fmla="*/ 23 w 76"/>
                <a:gd name="T3" fmla="*/ 1 h 88"/>
                <a:gd name="T4" fmla="*/ 11 w 76"/>
                <a:gd name="T5" fmla="*/ 1 h 88"/>
                <a:gd name="T6" fmla="*/ 3 w 76"/>
                <a:gd name="T7" fmla="*/ 2 h 88"/>
                <a:gd name="T8" fmla="*/ 0 w 76"/>
                <a:gd name="T9" fmla="*/ 3 h 88"/>
                <a:gd name="T10" fmla="*/ 3 w 76"/>
                <a:gd name="T11" fmla="*/ 4 h 88"/>
                <a:gd name="T12" fmla="*/ 11 w 76"/>
                <a:gd name="T13" fmla="*/ 5 h 88"/>
                <a:gd name="T14" fmla="*/ 23 w 76"/>
                <a:gd name="T15" fmla="*/ 6 h 88"/>
                <a:gd name="T16" fmla="*/ 37 w 76"/>
                <a:gd name="T17" fmla="*/ 6 h 88"/>
                <a:gd name="T18" fmla="*/ 53 w 76"/>
                <a:gd name="T19" fmla="*/ 6 h 88"/>
                <a:gd name="T20" fmla="*/ 65 w 76"/>
                <a:gd name="T21" fmla="*/ 5 h 88"/>
                <a:gd name="T22" fmla="*/ 74 w 76"/>
                <a:gd name="T23" fmla="*/ 4 h 88"/>
                <a:gd name="T24" fmla="*/ 76 w 76"/>
                <a:gd name="T25" fmla="*/ 3 h 88"/>
                <a:gd name="T26" fmla="*/ 74 w 76"/>
                <a:gd name="T27" fmla="*/ 2 h 88"/>
                <a:gd name="T28" fmla="*/ 65 w 76"/>
                <a:gd name="T29" fmla="*/ 1 h 88"/>
                <a:gd name="T30" fmla="*/ 53 w 76"/>
                <a:gd name="T31" fmla="*/ 1 h 88"/>
                <a:gd name="T32" fmla="*/ 37 w 76"/>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8"/>
                <a:gd name="T53" fmla="*/ 76 w 7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8">
                  <a:moveTo>
                    <a:pt x="37" y="0"/>
                  </a:moveTo>
                  <a:lnTo>
                    <a:pt x="23" y="4"/>
                  </a:lnTo>
                  <a:lnTo>
                    <a:pt x="11" y="13"/>
                  </a:lnTo>
                  <a:lnTo>
                    <a:pt x="3" y="26"/>
                  </a:lnTo>
                  <a:lnTo>
                    <a:pt x="0" y="44"/>
                  </a:lnTo>
                  <a:lnTo>
                    <a:pt x="3" y="62"/>
                  </a:lnTo>
                  <a:lnTo>
                    <a:pt x="11" y="75"/>
                  </a:lnTo>
                  <a:lnTo>
                    <a:pt x="23" y="85"/>
                  </a:lnTo>
                  <a:lnTo>
                    <a:pt x="37" y="88"/>
                  </a:lnTo>
                  <a:lnTo>
                    <a:pt x="53" y="85"/>
                  </a:lnTo>
                  <a:lnTo>
                    <a:pt x="65" y="75"/>
                  </a:lnTo>
                  <a:lnTo>
                    <a:pt x="74" y="62"/>
                  </a:lnTo>
                  <a:lnTo>
                    <a:pt x="76" y="44"/>
                  </a:lnTo>
                  <a:lnTo>
                    <a:pt x="74" y="26"/>
                  </a:lnTo>
                  <a:lnTo>
                    <a:pt x="65" y="13"/>
                  </a:lnTo>
                  <a:lnTo>
                    <a:pt x="53" y="4"/>
                  </a:lnTo>
                  <a:lnTo>
                    <a:pt x="37" y="0"/>
                  </a:lnTo>
                  <a:close/>
                </a:path>
              </a:pathLst>
            </a:custGeom>
            <a:solidFill>
              <a:srgbClr val="C647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2" name="Freeform 356"/>
            <p:cNvSpPr>
              <a:spLocks/>
            </p:cNvSpPr>
            <p:nvPr/>
          </p:nvSpPr>
          <p:spPr bwMode="auto">
            <a:xfrm>
              <a:off x="3382" y="3114"/>
              <a:ext cx="74" cy="42"/>
            </a:xfrm>
            <a:custGeom>
              <a:avLst/>
              <a:gdLst>
                <a:gd name="T0" fmla="*/ 36 w 74"/>
                <a:gd name="T1" fmla="*/ 0 h 83"/>
                <a:gd name="T2" fmla="*/ 22 w 74"/>
                <a:gd name="T3" fmla="*/ 1 h 83"/>
                <a:gd name="T4" fmla="*/ 10 w 74"/>
                <a:gd name="T5" fmla="*/ 1 h 83"/>
                <a:gd name="T6" fmla="*/ 3 w 74"/>
                <a:gd name="T7" fmla="*/ 2 h 83"/>
                <a:gd name="T8" fmla="*/ 0 w 74"/>
                <a:gd name="T9" fmla="*/ 3 h 83"/>
                <a:gd name="T10" fmla="*/ 3 w 74"/>
                <a:gd name="T11" fmla="*/ 4 h 83"/>
                <a:gd name="T12" fmla="*/ 10 w 74"/>
                <a:gd name="T13" fmla="*/ 5 h 83"/>
                <a:gd name="T14" fmla="*/ 22 w 74"/>
                <a:gd name="T15" fmla="*/ 5 h 83"/>
                <a:gd name="T16" fmla="*/ 36 w 74"/>
                <a:gd name="T17" fmla="*/ 6 h 83"/>
                <a:gd name="T18" fmla="*/ 51 w 74"/>
                <a:gd name="T19" fmla="*/ 5 h 83"/>
                <a:gd name="T20" fmla="*/ 64 w 74"/>
                <a:gd name="T21" fmla="*/ 5 h 83"/>
                <a:gd name="T22" fmla="*/ 71 w 74"/>
                <a:gd name="T23" fmla="*/ 4 h 83"/>
                <a:gd name="T24" fmla="*/ 74 w 74"/>
                <a:gd name="T25" fmla="*/ 3 h 83"/>
                <a:gd name="T26" fmla="*/ 71 w 74"/>
                <a:gd name="T27" fmla="*/ 2 h 83"/>
                <a:gd name="T28" fmla="*/ 64 w 74"/>
                <a:gd name="T29" fmla="*/ 1 h 83"/>
                <a:gd name="T30" fmla="*/ 51 w 74"/>
                <a:gd name="T31" fmla="*/ 1 h 83"/>
                <a:gd name="T32" fmla="*/ 36 w 74"/>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83"/>
                <a:gd name="T53" fmla="*/ 74 w 74"/>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83">
                  <a:moveTo>
                    <a:pt x="36" y="0"/>
                  </a:moveTo>
                  <a:lnTo>
                    <a:pt x="22" y="3"/>
                  </a:lnTo>
                  <a:lnTo>
                    <a:pt x="10" y="13"/>
                  </a:lnTo>
                  <a:lnTo>
                    <a:pt x="3" y="26"/>
                  </a:lnTo>
                  <a:lnTo>
                    <a:pt x="0" y="42"/>
                  </a:lnTo>
                  <a:lnTo>
                    <a:pt x="3" y="59"/>
                  </a:lnTo>
                  <a:lnTo>
                    <a:pt x="10" y="72"/>
                  </a:lnTo>
                  <a:lnTo>
                    <a:pt x="22" y="80"/>
                  </a:lnTo>
                  <a:lnTo>
                    <a:pt x="36" y="83"/>
                  </a:lnTo>
                  <a:lnTo>
                    <a:pt x="51" y="80"/>
                  </a:lnTo>
                  <a:lnTo>
                    <a:pt x="64" y="72"/>
                  </a:lnTo>
                  <a:lnTo>
                    <a:pt x="71" y="59"/>
                  </a:lnTo>
                  <a:lnTo>
                    <a:pt x="74" y="42"/>
                  </a:lnTo>
                  <a:lnTo>
                    <a:pt x="71" y="26"/>
                  </a:lnTo>
                  <a:lnTo>
                    <a:pt x="64" y="13"/>
                  </a:lnTo>
                  <a:lnTo>
                    <a:pt x="51" y="3"/>
                  </a:lnTo>
                  <a:lnTo>
                    <a:pt x="36" y="0"/>
                  </a:lnTo>
                  <a:close/>
                </a:path>
              </a:pathLst>
            </a:custGeom>
            <a:solidFill>
              <a:srgbClr val="CC568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3" name="Freeform 357"/>
            <p:cNvSpPr>
              <a:spLocks/>
            </p:cNvSpPr>
            <p:nvPr/>
          </p:nvSpPr>
          <p:spPr bwMode="auto">
            <a:xfrm>
              <a:off x="3384" y="3115"/>
              <a:ext cx="71" cy="40"/>
            </a:xfrm>
            <a:custGeom>
              <a:avLst/>
              <a:gdLst>
                <a:gd name="T0" fmla="*/ 34 w 71"/>
                <a:gd name="T1" fmla="*/ 0 h 80"/>
                <a:gd name="T2" fmla="*/ 21 w 71"/>
                <a:gd name="T3" fmla="*/ 1 h 80"/>
                <a:gd name="T4" fmla="*/ 10 w 71"/>
                <a:gd name="T5" fmla="*/ 1 h 80"/>
                <a:gd name="T6" fmla="*/ 3 w 71"/>
                <a:gd name="T7" fmla="*/ 2 h 80"/>
                <a:gd name="T8" fmla="*/ 0 w 71"/>
                <a:gd name="T9" fmla="*/ 3 h 80"/>
                <a:gd name="T10" fmla="*/ 3 w 71"/>
                <a:gd name="T11" fmla="*/ 4 h 80"/>
                <a:gd name="T12" fmla="*/ 10 w 71"/>
                <a:gd name="T13" fmla="*/ 5 h 80"/>
                <a:gd name="T14" fmla="*/ 21 w 71"/>
                <a:gd name="T15" fmla="*/ 5 h 80"/>
                <a:gd name="T16" fmla="*/ 34 w 71"/>
                <a:gd name="T17" fmla="*/ 5 h 80"/>
                <a:gd name="T18" fmla="*/ 49 w 71"/>
                <a:gd name="T19" fmla="*/ 5 h 80"/>
                <a:gd name="T20" fmla="*/ 60 w 71"/>
                <a:gd name="T21" fmla="*/ 5 h 80"/>
                <a:gd name="T22" fmla="*/ 68 w 71"/>
                <a:gd name="T23" fmla="*/ 4 h 80"/>
                <a:gd name="T24" fmla="*/ 71 w 71"/>
                <a:gd name="T25" fmla="*/ 3 h 80"/>
                <a:gd name="T26" fmla="*/ 68 w 71"/>
                <a:gd name="T27" fmla="*/ 2 h 80"/>
                <a:gd name="T28" fmla="*/ 60 w 71"/>
                <a:gd name="T29" fmla="*/ 1 h 80"/>
                <a:gd name="T30" fmla="*/ 49 w 71"/>
                <a:gd name="T31" fmla="*/ 1 h 80"/>
                <a:gd name="T32" fmla="*/ 34 w 71"/>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0"/>
                <a:gd name="T53" fmla="*/ 71 w 71"/>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0">
                  <a:moveTo>
                    <a:pt x="34" y="0"/>
                  </a:moveTo>
                  <a:lnTo>
                    <a:pt x="21" y="3"/>
                  </a:lnTo>
                  <a:lnTo>
                    <a:pt x="10" y="11"/>
                  </a:lnTo>
                  <a:lnTo>
                    <a:pt x="3" y="24"/>
                  </a:lnTo>
                  <a:lnTo>
                    <a:pt x="0" y="40"/>
                  </a:lnTo>
                  <a:lnTo>
                    <a:pt x="3" y="55"/>
                  </a:lnTo>
                  <a:lnTo>
                    <a:pt x="10" y="68"/>
                  </a:lnTo>
                  <a:lnTo>
                    <a:pt x="21" y="76"/>
                  </a:lnTo>
                  <a:lnTo>
                    <a:pt x="34" y="80"/>
                  </a:lnTo>
                  <a:lnTo>
                    <a:pt x="49" y="76"/>
                  </a:lnTo>
                  <a:lnTo>
                    <a:pt x="60" y="68"/>
                  </a:lnTo>
                  <a:lnTo>
                    <a:pt x="68" y="55"/>
                  </a:lnTo>
                  <a:lnTo>
                    <a:pt x="71" y="40"/>
                  </a:lnTo>
                  <a:lnTo>
                    <a:pt x="68" y="24"/>
                  </a:lnTo>
                  <a:lnTo>
                    <a:pt x="60" y="11"/>
                  </a:lnTo>
                  <a:lnTo>
                    <a:pt x="49" y="3"/>
                  </a:lnTo>
                  <a:lnTo>
                    <a:pt x="34" y="0"/>
                  </a:lnTo>
                  <a:close/>
                </a:path>
              </a:pathLst>
            </a:custGeom>
            <a:solidFill>
              <a:srgbClr val="D3668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4" name="Freeform 358"/>
            <p:cNvSpPr>
              <a:spLocks/>
            </p:cNvSpPr>
            <p:nvPr/>
          </p:nvSpPr>
          <p:spPr bwMode="auto">
            <a:xfrm>
              <a:off x="3385" y="3116"/>
              <a:ext cx="68" cy="38"/>
            </a:xfrm>
            <a:custGeom>
              <a:avLst/>
              <a:gdLst>
                <a:gd name="T0" fmla="*/ 33 w 68"/>
                <a:gd name="T1" fmla="*/ 0 h 75"/>
                <a:gd name="T2" fmla="*/ 20 w 68"/>
                <a:gd name="T3" fmla="*/ 1 h 75"/>
                <a:gd name="T4" fmla="*/ 10 w 68"/>
                <a:gd name="T5" fmla="*/ 1 h 75"/>
                <a:gd name="T6" fmla="*/ 3 w 68"/>
                <a:gd name="T7" fmla="*/ 2 h 75"/>
                <a:gd name="T8" fmla="*/ 0 w 68"/>
                <a:gd name="T9" fmla="*/ 3 h 75"/>
                <a:gd name="T10" fmla="*/ 3 w 68"/>
                <a:gd name="T11" fmla="*/ 4 h 75"/>
                <a:gd name="T12" fmla="*/ 10 w 68"/>
                <a:gd name="T13" fmla="*/ 4 h 75"/>
                <a:gd name="T14" fmla="*/ 20 w 68"/>
                <a:gd name="T15" fmla="*/ 5 h 75"/>
                <a:gd name="T16" fmla="*/ 33 w 68"/>
                <a:gd name="T17" fmla="*/ 5 h 75"/>
                <a:gd name="T18" fmla="*/ 46 w 68"/>
                <a:gd name="T19" fmla="*/ 5 h 75"/>
                <a:gd name="T20" fmla="*/ 58 w 68"/>
                <a:gd name="T21" fmla="*/ 4 h 75"/>
                <a:gd name="T22" fmla="*/ 65 w 68"/>
                <a:gd name="T23" fmla="*/ 4 h 75"/>
                <a:gd name="T24" fmla="*/ 68 w 68"/>
                <a:gd name="T25" fmla="*/ 3 h 75"/>
                <a:gd name="T26" fmla="*/ 65 w 68"/>
                <a:gd name="T27" fmla="*/ 2 h 75"/>
                <a:gd name="T28" fmla="*/ 58 w 68"/>
                <a:gd name="T29" fmla="*/ 1 h 75"/>
                <a:gd name="T30" fmla="*/ 46 w 68"/>
                <a:gd name="T31" fmla="*/ 1 h 75"/>
                <a:gd name="T32" fmla="*/ 33 w 68"/>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5"/>
                <a:gd name="T53" fmla="*/ 68 w 68"/>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5">
                  <a:moveTo>
                    <a:pt x="33" y="0"/>
                  </a:moveTo>
                  <a:lnTo>
                    <a:pt x="20" y="3"/>
                  </a:lnTo>
                  <a:lnTo>
                    <a:pt x="10" y="11"/>
                  </a:lnTo>
                  <a:lnTo>
                    <a:pt x="3" y="23"/>
                  </a:lnTo>
                  <a:lnTo>
                    <a:pt x="0" y="37"/>
                  </a:lnTo>
                  <a:lnTo>
                    <a:pt x="3" y="52"/>
                  </a:lnTo>
                  <a:lnTo>
                    <a:pt x="10" y="63"/>
                  </a:lnTo>
                  <a:lnTo>
                    <a:pt x="20" y="72"/>
                  </a:lnTo>
                  <a:lnTo>
                    <a:pt x="33" y="75"/>
                  </a:lnTo>
                  <a:lnTo>
                    <a:pt x="46" y="72"/>
                  </a:lnTo>
                  <a:lnTo>
                    <a:pt x="58" y="63"/>
                  </a:lnTo>
                  <a:lnTo>
                    <a:pt x="65" y="52"/>
                  </a:lnTo>
                  <a:lnTo>
                    <a:pt x="68" y="37"/>
                  </a:lnTo>
                  <a:lnTo>
                    <a:pt x="65" y="23"/>
                  </a:lnTo>
                  <a:lnTo>
                    <a:pt x="58" y="11"/>
                  </a:lnTo>
                  <a:lnTo>
                    <a:pt x="46" y="3"/>
                  </a:lnTo>
                  <a:lnTo>
                    <a:pt x="33" y="0"/>
                  </a:lnTo>
                  <a:close/>
                </a:path>
              </a:pathLst>
            </a:custGeom>
            <a:solidFill>
              <a:srgbClr val="DB759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5" name="Freeform 359"/>
            <p:cNvSpPr>
              <a:spLocks/>
            </p:cNvSpPr>
            <p:nvPr/>
          </p:nvSpPr>
          <p:spPr bwMode="auto">
            <a:xfrm>
              <a:off x="3387" y="3117"/>
              <a:ext cx="63" cy="36"/>
            </a:xfrm>
            <a:custGeom>
              <a:avLst/>
              <a:gdLst>
                <a:gd name="T0" fmla="*/ 31 w 63"/>
                <a:gd name="T1" fmla="*/ 0 h 72"/>
                <a:gd name="T2" fmla="*/ 20 w 63"/>
                <a:gd name="T3" fmla="*/ 1 h 72"/>
                <a:gd name="T4" fmla="*/ 10 w 63"/>
                <a:gd name="T5" fmla="*/ 1 h 72"/>
                <a:gd name="T6" fmla="*/ 2 w 63"/>
                <a:gd name="T7" fmla="*/ 2 h 72"/>
                <a:gd name="T8" fmla="*/ 0 w 63"/>
                <a:gd name="T9" fmla="*/ 3 h 72"/>
                <a:gd name="T10" fmla="*/ 2 w 63"/>
                <a:gd name="T11" fmla="*/ 3 h 72"/>
                <a:gd name="T12" fmla="*/ 10 w 63"/>
                <a:gd name="T13" fmla="*/ 4 h 72"/>
                <a:gd name="T14" fmla="*/ 20 w 63"/>
                <a:gd name="T15" fmla="*/ 5 h 72"/>
                <a:gd name="T16" fmla="*/ 31 w 63"/>
                <a:gd name="T17" fmla="*/ 5 h 72"/>
                <a:gd name="T18" fmla="*/ 44 w 63"/>
                <a:gd name="T19" fmla="*/ 5 h 72"/>
                <a:gd name="T20" fmla="*/ 55 w 63"/>
                <a:gd name="T21" fmla="*/ 4 h 72"/>
                <a:gd name="T22" fmla="*/ 60 w 63"/>
                <a:gd name="T23" fmla="*/ 3 h 72"/>
                <a:gd name="T24" fmla="*/ 63 w 63"/>
                <a:gd name="T25" fmla="*/ 3 h 72"/>
                <a:gd name="T26" fmla="*/ 60 w 63"/>
                <a:gd name="T27" fmla="*/ 2 h 72"/>
                <a:gd name="T28" fmla="*/ 55 w 63"/>
                <a:gd name="T29" fmla="*/ 1 h 72"/>
                <a:gd name="T30" fmla="*/ 44 w 63"/>
                <a:gd name="T31" fmla="*/ 1 h 72"/>
                <a:gd name="T32" fmla="*/ 31 w 63"/>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72"/>
                <a:gd name="T53" fmla="*/ 63 w 6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72">
                  <a:moveTo>
                    <a:pt x="31" y="0"/>
                  </a:moveTo>
                  <a:lnTo>
                    <a:pt x="20" y="4"/>
                  </a:lnTo>
                  <a:lnTo>
                    <a:pt x="10" y="10"/>
                  </a:lnTo>
                  <a:lnTo>
                    <a:pt x="2" y="22"/>
                  </a:lnTo>
                  <a:lnTo>
                    <a:pt x="0" y="36"/>
                  </a:lnTo>
                  <a:lnTo>
                    <a:pt x="2" y="49"/>
                  </a:lnTo>
                  <a:lnTo>
                    <a:pt x="10" y="61"/>
                  </a:lnTo>
                  <a:lnTo>
                    <a:pt x="20" y="69"/>
                  </a:lnTo>
                  <a:lnTo>
                    <a:pt x="31" y="72"/>
                  </a:lnTo>
                  <a:lnTo>
                    <a:pt x="44" y="69"/>
                  </a:lnTo>
                  <a:lnTo>
                    <a:pt x="55" y="61"/>
                  </a:lnTo>
                  <a:lnTo>
                    <a:pt x="60" y="49"/>
                  </a:lnTo>
                  <a:lnTo>
                    <a:pt x="63" y="36"/>
                  </a:lnTo>
                  <a:lnTo>
                    <a:pt x="60" y="22"/>
                  </a:lnTo>
                  <a:lnTo>
                    <a:pt x="55" y="10"/>
                  </a:lnTo>
                  <a:lnTo>
                    <a:pt x="44" y="4"/>
                  </a:lnTo>
                  <a:lnTo>
                    <a:pt x="31" y="0"/>
                  </a:lnTo>
                  <a:close/>
                </a:path>
              </a:pathLst>
            </a:custGeom>
            <a:solidFill>
              <a:srgbClr val="E287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6" name="Freeform 360"/>
            <p:cNvSpPr>
              <a:spLocks/>
            </p:cNvSpPr>
            <p:nvPr/>
          </p:nvSpPr>
          <p:spPr bwMode="auto">
            <a:xfrm>
              <a:off x="3388" y="3118"/>
              <a:ext cx="61" cy="34"/>
            </a:xfrm>
            <a:custGeom>
              <a:avLst/>
              <a:gdLst>
                <a:gd name="T0" fmla="*/ 30 w 61"/>
                <a:gd name="T1" fmla="*/ 0 h 69"/>
                <a:gd name="T2" fmla="*/ 19 w 61"/>
                <a:gd name="T3" fmla="*/ 0 h 69"/>
                <a:gd name="T4" fmla="*/ 9 w 61"/>
                <a:gd name="T5" fmla="*/ 0 h 69"/>
                <a:gd name="T6" fmla="*/ 3 w 61"/>
                <a:gd name="T7" fmla="*/ 1 h 69"/>
                <a:gd name="T8" fmla="*/ 0 w 61"/>
                <a:gd name="T9" fmla="*/ 2 h 69"/>
                <a:gd name="T10" fmla="*/ 3 w 61"/>
                <a:gd name="T11" fmla="*/ 2 h 69"/>
                <a:gd name="T12" fmla="*/ 9 w 61"/>
                <a:gd name="T13" fmla="*/ 3 h 69"/>
                <a:gd name="T14" fmla="*/ 19 w 61"/>
                <a:gd name="T15" fmla="*/ 4 h 69"/>
                <a:gd name="T16" fmla="*/ 30 w 61"/>
                <a:gd name="T17" fmla="*/ 4 h 69"/>
                <a:gd name="T18" fmla="*/ 42 w 61"/>
                <a:gd name="T19" fmla="*/ 4 h 69"/>
                <a:gd name="T20" fmla="*/ 52 w 61"/>
                <a:gd name="T21" fmla="*/ 3 h 69"/>
                <a:gd name="T22" fmla="*/ 58 w 61"/>
                <a:gd name="T23" fmla="*/ 2 h 69"/>
                <a:gd name="T24" fmla="*/ 61 w 61"/>
                <a:gd name="T25" fmla="*/ 2 h 69"/>
                <a:gd name="T26" fmla="*/ 58 w 61"/>
                <a:gd name="T27" fmla="*/ 1 h 69"/>
                <a:gd name="T28" fmla="*/ 52 w 61"/>
                <a:gd name="T29" fmla="*/ 0 h 69"/>
                <a:gd name="T30" fmla="*/ 42 w 61"/>
                <a:gd name="T31" fmla="*/ 0 h 69"/>
                <a:gd name="T32" fmla="*/ 30 w 61"/>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9"/>
                <a:gd name="T53" fmla="*/ 61 w 61"/>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9">
                  <a:moveTo>
                    <a:pt x="30" y="0"/>
                  </a:moveTo>
                  <a:lnTo>
                    <a:pt x="19" y="3"/>
                  </a:lnTo>
                  <a:lnTo>
                    <a:pt x="9" y="10"/>
                  </a:lnTo>
                  <a:lnTo>
                    <a:pt x="3" y="21"/>
                  </a:lnTo>
                  <a:lnTo>
                    <a:pt x="0" y="34"/>
                  </a:lnTo>
                  <a:lnTo>
                    <a:pt x="3" y="47"/>
                  </a:lnTo>
                  <a:lnTo>
                    <a:pt x="9" y="59"/>
                  </a:lnTo>
                  <a:lnTo>
                    <a:pt x="19" y="65"/>
                  </a:lnTo>
                  <a:lnTo>
                    <a:pt x="30" y="69"/>
                  </a:lnTo>
                  <a:lnTo>
                    <a:pt x="42" y="65"/>
                  </a:lnTo>
                  <a:lnTo>
                    <a:pt x="52" y="59"/>
                  </a:lnTo>
                  <a:lnTo>
                    <a:pt x="58" y="47"/>
                  </a:lnTo>
                  <a:lnTo>
                    <a:pt x="61" y="34"/>
                  </a:lnTo>
                  <a:lnTo>
                    <a:pt x="58" y="21"/>
                  </a:lnTo>
                  <a:lnTo>
                    <a:pt x="52" y="10"/>
                  </a:lnTo>
                  <a:lnTo>
                    <a:pt x="42" y="3"/>
                  </a:lnTo>
                  <a:lnTo>
                    <a:pt x="30" y="0"/>
                  </a:lnTo>
                  <a:close/>
                </a:path>
              </a:pathLst>
            </a:custGeom>
            <a:solidFill>
              <a:srgbClr val="E893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7" name="Freeform 361"/>
            <p:cNvSpPr>
              <a:spLocks/>
            </p:cNvSpPr>
            <p:nvPr/>
          </p:nvSpPr>
          <p:spPr bwMode="auto">
            <a:xfrm>
              <a:off x="3391" y="3119"/>
              <a:ext cx="56" cy="32"/>
            </a:xfrm>
            <a:custGeom>
              <a:avLst/>
              <a:gdLst>
                <a:gd name="T0" fmla="*/ 27 w 56"/>
                <a:gd name="T1" fmla="*/ 0 h 65"/>
                <a:gd name="T2" fmla="*/ 16 w 56"/>
                <a:gd name="T3" fmla="*/ 0 h 65"/>
                <a:gd name="T4" fmla="*/ 7 w 56"/>
                <a:gd name="T5" fmla="*/ 0 h 65"/>
                <a:gd name="T6" fmla="*/ 1 w 56"/>
                <a:gd name="T7" fmla="*/ 1 h 65"/>
                <a:gd name="T8" fmla="*/ 0 w 56"/>
                <a:gd name="T9" fmla="*/ 2 h 65"/>
                <a:gd name="T10" fmla="*/ 1 w 56"/>
                <a:gd name="T11" fmla="*/ 2 h 65"/>
                <a:gd name="T12" fmla="*/ 7 w 56"/>
                <a:gd name="T13" fmla="*/ 3 h 65"/>
                <a:gd name="T14" fmla="*/ 16 w 56"/>
                <a:gd name="T15" fmla="*/ 3 h 65"/>
                <a:gd name="T16" fmla="*/ 27 w 56"/>
                <a:gd name="T17" fmla="*/ 4 h 65"/>
                <a:gd name="T18" fmla="*/ 39 w 56"/>
                <a:gd name="T19" fmla="*/ 3 h 65"/>
                <a:gd name="T20" fmla="*/ 48 w 56"/>
                <a:gd name="T21" fmla="*/ 3 h 65"/>
                <a:gd name="T22" fmla="*/ 53 w 56"/>
                <a:gd name="T23" fmla="*/ 2 h 65"/>
                <a:gd name="T24" fmla="*/ 56 w 56"/>
                <a:gd name="T25" fmla="*/ 2 h 65"/>
                <a:gd name="T26" fmla="*/ 53 w 56"/>
                <a:gd name="T27" fmla="*/ 1 h 65"/>
                <a:gd name="T28" fmla="*/ 48 w 56"/>
                <a:gd name="T29" fmla="*/ 0 h 65"/>
                <a:gd name="T30" fmla="*/ 39 w 56"/>
                <a:gd name="T31" fmla="*/ 0 h 65"/>
                <a:gd name="T32" fmla="*/ 27 w 56"/>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65"/>
                <a:gd name="T53" fmla="*/ 56 w 56"/>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65">
                  <a:moveTo>
                    <a:pt x="27" y="0"/>
                  </a:moveTo>
                  <a:lnTo>
                    <a:pt x="16" y="3"/>
                  </a:lnTo>
                  <a:lnTo>
                    <a:pt x="7" y="10"/>
                  </a:lnTo>
                  <a:lnTo>
                    <a:pt x="1" y="19"/>
                  </a:lnTo>
                  <a:lnTo>
                    <a:pt x="0" y="32"/>
                  </a:lnTo>
                  <a:lnTo>
                    <a:pt x="1" y="45"/>
                  </a:lnTo>
                  <a:lnTo>
                    <a:pt x="7" y="55"/>
                  </a:lnTo>
                  <a:lnTo>
                    <a:pt x="16" y="62"/>
                  </a:lnTo>
                  <a:lnTo>
                    <a:pt x="27" y="65"/>
                  </a:lnTo>
                  <a:lnTo>
                    <a:pt x="39" y="62"/>
                  </a:lnTo>
                  <a:lnTo>
                    <a:pt x="48" y="55"/>
                  </a:lnTo>
                  <a:lnTo>
                    <a:pt x="53" y="45"/>
                  </a:lnTo>
                  <a:lnTo>
                    <a:pt x="56" y="32"/>
                  </a:lnTo>
                  <a:lnTo>
                    <a:pt x="53" y="19"/>
                  </a:lnTo>
                  <a:lnTo>
                    <a:pt x="48" y="10"/>
                  </a:lnTo>
                  <a:lnTo>
                    <a:pt x="39" y="3"/>
                  </a:lnTo>
                  <a:lnTo>
                    <a:pt x="27" y="0"/>
                  </a:lnTo>
                  <a:close/>
                </a:path>
              </a:pathLst>
            </a:custGeom>
            <a:solidFill>
              <a:srgbClr val="EFA3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8" name="Freeform 362"/>
            <p:cNvSpPr>
              <a:spLocks/>
            </p:cNvSpPr>
            <p:nvPr/>
          </p:nvSpPr>
          <p:spPr bwMode="auto">
            <a:xfrm>
              <a:off x="3083" y="2927"/>
              <a:ext cx="16" cy="9"/>
            </a:xfrm>
            <a:custGeom>
              <a:avLst/>
              <a:gdLst>
                <a:gd name="T0" fmla="*/ 0 w 16"/>
                <a:gd name="T1" fmla="*/ 1 h 18"/>
                <a:gd name="T2" fmla="*/ 0 w 16"/>
                <a:gd name="T3" fmla="*/ 1 h 18"/>
                <a:gd name="T4" fmla="*/ 1 w 16"/>
                <a:gd name="T5" fmla="*/ 2 h 18"/>
                <a:gd name="T6" fmla="*/ 4 w 16"/>
                <a:gd name="T7" fmla="*/ 2 h 18"/>
                <a:gd name="T8" fmla="*/ 7 w 16"/>
                <a:gd name="T9" fmla="*/ 2 h 18"/>
                <a:gd name="T10" fmla="*/ 11 w 16"/>
                <a:gd name="T11" fmla="*/ 2 h 18"/>
                <a:gd name="T12" fmla="*/ 14 w 16"/>
                <a:gd name="T13" fmla="*/ 2 h 18"/>
                <a:gd name="T14" fmla="*/ 16 w 16"/>
                <a:gd name="T15" fmla="*/ 1 h 18"/>
                <a:gd name="T16" fmla="*/ 16 w 16"/>
                <a:gd name="T17" fmla="*/ 1 h 18"/>
                <a:gd name="T18" fmla="*/ 16 w 16"/>
                <a:gd name="T19" fmla="*/ 1 h 18"/>
                <a:gd name="T20" fmla="*/ 14 w 16"/>
                <a:gd name="T21" fmla="*/ 1 h 18"/>
                <a:gd name="T22" fmla="*/ 11 w 16"/>
                <a:gd name="T23" fmla="*/ 1 h 18"/>
                <a:gd name="T24" fmla="*/ 7 w 16"/>
                <a:gd name="T25" fmla="*/ 0 h 18"/>
                <a:gd name="T26" fmla="*/ 4 w 16"/>
                <a:gd name="T27" fmla="*/ 1 h 18"/>
                <a:gd name="T28" fmla="*/ 1 w 16"/>
                <a:gd name="T29" fmla="*/ 1 h 18"/>
                <a:gd name="T30" fmla="*/ 0 w 16"/>
                <a:gd name="T31" fmla="*/ 1 h 18"/>
                <a:gd name="T32" fmla="*/ 0 w 16"/>
                <a:gd name="T33" fmla="*/ 1 h 18"/>
                <a:gd name="T34" fmla="*/ 0 w 16"/>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
                <a:gd name="T56" fmla="*/ 16 w 1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
                  <a:moveTo>
                    <a:pt x="0" y="10"/>
                  </a:moveTo>
                  <a:lnTo>
                    <a:pt x="0" y="14"/>
                  </a:lnTo>
                  <a:lnTo>
                    <a:pt x="1" y="17"/>
                  </a:lnTo>
                  <a:lnTo>
                    <a:pt x="4" y="18"/>
                  </a:lnTo>
                  <a:lnTo>
                    <a:pt x="7" y="18"/>
                  </a:lnTo>
                  <a:lnTo>
                    <a:pt x="11" y="18"/>
                  </a:lnTo>
                  <a:lnTo>
                    <a:pt x="14" y="17"/>
                  </a:lnTo>
                  <a:lnTo>
                    <a:pt x="16" y="14"/>
                  </a:lnTo>
                  <a:lnTo>
                    <a:pt x="16" y="10"/>
                  </a:lnTo>
                  <a:lnTo>
                    <a:pt x="16" y="7"/>
                  </a:lnTo>
                  <a:lnTo>
                    <a:pt x="14" y="4"/>
                  </a:lnTo>
                  <a:lnTo>
                    <a:pt x="11" y="2"/>
                  </a:lnTo>
                  <a:lnTo>
                    <a:pt x="7" y="0"/>
                  </a:lnTo>
                  <a:lnTo>
                    <a:pt x="4" y="2"/>
                  </a:lnTo>
                  <a:lnTo>
                    <a:pt x="1" y="4"/>
                  </a:lnTo>
                  <a:lnTo>
                    <a:pt x="0" y="7"/>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49" name="Freeform 363"/>
            <p:cNvSpPr>
              <a:spLocks/>
            </p:cNvSpPr>
            <p:nvPr/>
          </p:nvSpPr>
          <p:spPr bwMode="auto">
            <a:xfrm>
              <a:off x="3250" y="2927"/>
              <a:ext cx="16" cy="9"/>
            </a:xfrm>
            <a:custGeom>
              <a:avLst/>
              <a:gdLst>
                <a:gd name="T0" fmla="*/ 0 w 16"/>
                <a:gd name="T1" fmla="*/ 1 h 18"/>
                <a:gd name="T2" fmla="*/ 2 w 16"/>
                <a:gd name="T3" fmla="*/ 1 h 18"/>
                <a:gd name="T4" fmla="*/ 3 w 16"/>
                <a:gd name="T5" fmla="*/ 2 h 18"/>
                <a:gd name="T6" fmla="*/ 6 w 16"/>
                <a:gd name="T7" fmla="*/ 2 h 18"/>
                <a:gd name="T8" fmla="*/ 9 w 16"/>
                <a:gd name="T9" fmla="*/ 2 h 18"/>
                <a:gd name="T10" fmla="*/ 12 w 16"/>
                <a:gd name="T11" fmla="*/ 2 h 18"/>
                <a:gd name="T12" fmla="*/ 15 w 16"/>
                <a:gd name="T13" fmla="*/ 2 h 18"/>
                <a:gd name="T14" fmla="*/ 16 w 16"/>
                <a:gd name="T15" fmla="*/ 1 h 18"/>
                <a:gd name="T16" fmla="*/ 16 w 16"/>
                <a:gd name="T17" fmla="*/ 1 h 18"/>
                <a:gd name="T18" fmla="*/ 16 w 16"/>
                <a:gd name="T19" fmla="*/ 1 h 18"/>
                <a:gd name="T20" fmla="*/ 15 w 16"/>
                <a:gd name="T21" fmla="*/ 1 h 18"/>
                <a:gd name="T22" fmla="*/ 12 w 16"/>
                <a:gd name="T23" fmla="*/ 1 h 18"/>
                <a:gd name="T24" fmla="*/ 9 w 16"/>
                <a:gd name="T25" fmla="*/ 0 h 18"/>
                <a:gd name="T26" fmla="*/ 6 w 16"/>
                <a:gd name="T27" fmla="*/ 1 h 18"/>
                <a:gd name="T28" fmla="*/ 3 w 16"/>
                <a:gd name="T29" fmla="*/ 1 h 18"/>
                <a:gd name="T30" fmla="*/ 2 w 16"/>
                <a:gd name="T31" fmla="*/ 1 h 18"/>
                <a:gd name="T32" fmla="*/ 0 w 16"/>
                <a:gd name="T33" fmla="*/ 1 h 18"/>
                <a:gd name="T34" fmla="*/ 0 w 16"/>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
                <a:gd name="T56" fmla="*/ 16 w 1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
                  <a:moveTo>
                    <a:pt x="0" y="10"/>
                  </a:moveTo>
                  <a:lnTo>
                    <a:pt x="2" y="14"/>
                  </a:lnTo>
                  <a:lnTo>
                    <a:pt x="3" y="17"/>
                  </a:lnTo>
                  <a:lnTo>
                    <a:pt x="6" y="18"/>
                  </a:lnTo>
                  <a:lnTo>
                    <a:pt x="9" y="18"/>
                  </a:lnTo>
                  <a:lnTo>
                    <a:pt x="12" y="18"/>
                  </a:lnTo>
                  <a:lnTo>
                    <a:pt x="15" y="17"/>
                  </a:lnTo>
                  <a:lnTo>
                    <a:pt x="16" y="14"/>
                  </a:lnTo>
                  <a:lnTo>
                    <a:pt x="16" y="10"/>
                  </a:lnTo>
                  <a:lnTo>
                    <a:pt x="16" y="7"/>
                  </a:lnTo>
                  <a:lnTo>
                    <a:pt x="15" y="4"/>
                  </a:lnTo>
                  <a:lnTo>
                    <a:pt x="12" y="2"/>
                  </a:lnTo>
                  <a:lnTo>
                    <a:pt x="9" y="0"/>
                  </a:lnTo>
                  <a:lnTo>
                    <a:pt x="6" y="2"/>
                  </a:lnTo>
                  <a:lnTo>
                    <a:pt x="3" y="4"/>
                  </a:lnTo>
                  <a:lnTo>
                    <a:pt x="2" y="7"/>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0" name="Freeform 364"/>
            <p:cNvSpPr>
              <a:spLocks/>
            </p:cNvSpPr>
            <p:nvPr/>
          </p:nvSpPr>
          <p:spPr bwMode="auto">
            <a:xfrm>
              <a:off x="2674" y="3075"/>
              <a:ext cx="37" cy="443"/>
            </a:xfrm>
            <a:custGeom>
              <a:avLst/>
              <a:gdLst>
                <a:gd name="T0" fmla="*/ 37 w 37"/>
                <a:gd name="T1" fmla="*/ 56 h 885"/>
                <a:gd name="T2" fmla="*/ 37 w 37"/>
                <a:gd name="T3" fmla="*/ 2 h 885"/>
                <a:gd name="T4" fmla="*/ 0 w 37"/>
                <a:gd name="T5" fmla="*/ 0 h 885"/>
                <a:gd name="T6" fmla="*/ 0 w 37"/>
                <a:gd name="T7" fmla="*/ 55 h 885"/>
                <a:gd name="T8" fmla="*/ 37 w 37"/>
                <a:gd name="T9" fmla="*/ 56 h 885"/>
                <a:gd name="T10" fmla="*/ 0 60000 65536"/>
                <a:gd name="T11" fmla="*/ 0 60000 65536"/>
                <a:gd name="T12" fmla="*/ 0 60000 65536"/>
                <a:gd name="T13" fmla="*/ 0 60000 65536"/>
                <a:gd name="T14" fmla="*/ 0 60000 65536"/>
                <a:gd name="T15" fmla="*/ 0 w 37"/>
                <a:gd name="T16" fmla="*/ 0 h 885"/>
                <a:gd name="T17" fmla="*/ 37 w 37"/>
                <a:gd name="T18" fmla="*/ 885 h 885"/>
              </a:gdLst>
              <a:ahLst/>
              <a:cxnLst>
                <a:cxn ang="T10">
                  <a:pos x="T0" y="T1"/>
                </a:cxn>
                <a:cxn ang="T11">
                  <a:pos x="T2" y="T3"/>
                </a:cxn>
                <a:cxn ang="T12">
                  <a:pos x="T4" y="T5"/>
                </a:cxn>
                <a:cxn ang="T13">
                  <a:pos x="T6" y="T7"/>
                </a:cxn>
                <a:cxn ang="T14">
                  <a:pos x="T8" y="T9"/>
                </a:cxn>
              </a:cxnLst>
              <a:rect l="T15" t="T16" r="T17" b="T18"/>
              <a:pathLst>
                <a:path w="37" h="885">
                  <a:moveTo>
                    <a:pt x="37" y="885"/>
                  </a:moveTo>
                  <a:lnTo>
                    <a:pt x="37" y="18"/>
                  </a:lnTo>
                  <a:lnTo>
                    <a:pt x="0" y="0"/>
                  </a:lnTo>
                  <a:lnTo>
                    <a:pt x="0" y="869"/>
                  </a:lnTo>
                  <a:lnTo>
                    <a:pt x="37" y="885"/>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351" name="Freeform 365"/>
            <p:cNvSpPr>
              <a:spLocks/>
            </p:cNvSpPr>
            <p:nvPr/>
          </p:nvSpPr>
          <p:spPr bwMode="auto">
            <a:xfrm>
              <a:off x="2693" y="3107"/>
              <a:ext cx="359" cy="493"/>
            </a:xfrm>
            <a:custGeom>
              <a:avLst/>
              <a:gdLst>
                <a:gd name="T0" fmla="*/ 323 w 359"/>
                <a:gd name="T1" fmla="*/ 6 h 987"/>
                <a:gd name="T2" fmla="*/ 323 w 359"/>
                <a:gd name="T3" fmla="*/ 9 h 987"/>
                <a:gd name="T4" fmla="*/ 0 w 359"/>
                <a:gd name="T5" fmla="*/ 0 h 987"/>
                <a:gd name="T6" fmla="*/ 0 w 359"/>
                <a:gd name="T7" fmla="*/ 3 h 987"/>
                <a:gd name="T8" fmla="*/ 323 w 359"/>
                <a:gd name="T9" fmla="*/ 13 h 987"/>
                <a:gd name="T10" fmla="*/ 323 w 359"/>
                <a:gd name="T11" fmla="*/ 16 h 987"/>
                <a:gd name="T12" fmla="*/ 0 w 359"/>
                <a:gd name="T13" fmla="*/ 6 h 987"/>
                <a:gd name="T14" fmla="*/ 0 w 359"/>
                <a:gd name="T15" fmla="*/ 10 h 987"/>
                <a:gd name="T16" fmla="*/ 323 w 359"/>
                <a:gd name="T17" fmla="*/ 19 h 987"/>
                <a:gd name="T18" fmla="*/ 323 w 359"/>
                <a:gd name="T19" fmla="*/ 22 h 987"/>
                <a:gd name="T20" fmla="*/ 0 w 359"/>
                <a:gd name="T21" fmla="*/ 13 h 987"/>
                <a:gd name="T22" fmla="*/ 0 w 359"/>
                <a:gd name="T23" fmla="*/ 16 h 987"/>
                <a:gd name="T24" fmla="*/ 323 w 359"/>
                <a:gd name="T25" fmla="*/ 26 h 987"/>
                <a:gd name="T26" fmla="*/ 323 w 359"/>
                <a:gd name="T27" fmla="*/ 60 h 987"/>
                <a:gd name="T28" fmla="*/ 359 w 359"/>
                <a:gd name="T29" fmla="*/ 61 h 987"/>
                <a:gd name="T30" fmla="*/ 359 w 359"/>
                <a:gd name="T31" fmla="*/ 7 h 987"/>
                <a:gd name="T32" fmla="*/ 323 w 359"/>
                <a:gd name="T33" fmla="*/ 6 h 9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987"/>
                <a:gd name="T53" fmla="*/ 359 w 359"/>
                <a:gd name="T54" fmla="*/ 987 h 9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987">
                  <a:moveTo>
                    <a:pt x="323" y="101"/>
                  </a:moveTo>
                  <a:lnTo>
                    <a:pt x="323" y="155"/>
                  </a:lnTo>
                  <a:lnTo>
                    <a:pt x="0" y="0"/>
                  </a:lnTo>
                  <a:lnTo>
                    <a:pt x="0" y="56"/>
                  </a:lnTo>
                  <a:lnTo>
                    <a:pt x="323" y="211"/>
                  </a:lnTo>
                  <a:lnTo>
                    <a:pt x="323" y="261"/>
                  </a:lnTo>
                  <a:lnTo>
                    <a:pt x="0" y="106"/>
                  </a:lnTo>
                  <a:lnTo>
                    <a:pt x="0" y="162"/>
                  </a:lnTo>
                  <a:lnTo>
                    <a:pt x="323" y="317"/>
                  </a:lnTo>
                  <a:lnTo>
                    <a:pt x="323" y="367"/>
                  </a:lnTo>
                  <a:lnTo>
                    <a:pt x="0" y="212"/>
                  </a:lnTo>
                  <a:lnTo>
                    <a:pt x="0" y="266"/>
                  </a:lnTo>
                  <a:lnTo>
                    <a:pt x="323" y="421"/>
                  </a:lnTo>
                  <a:lnTo>
                    <a:pt x="323" y="969"/>
                  </a:lnTo>
                  <a:lnTo>
                    <a:pt x="359" y="987"/>
                  </a:lnTo>
                  <a:lnTo>
                    <a:pt x="359" y="118"/>
                  </a:lnTo>
                  <a:lnTo>
                    <a:pt x="323" y="101"/>
                  </a:lnTo>
                  <a:close/>
                </a:path>
              </a:pathLst>
            </a:custGeom>
            <a:solidFill>
              <a:srgbClr val="00007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grpSp>
      <p:pic>
        <p:nvPicPr>
          <p:cNvPr id="8198" name="Picture 367"/>
          <p:cNvPicPr>
            <a:picLocks noChangeAspect="1" noChangeArrowheads="1"/>
          </p:cNvPicPr>
          <p:nvPr/>
        </p:nvPicPr>
        <p:blipFill>
          <a:blip r:embed="rId3">
            <a:extLst>
              <a:ext uri="{28A0092B-C50C-407E-A947-70E740481C1C}">
                <a14:useLocalDpi xmlns:a14="http://schemas.microsoft.com/office/drawing/2010/main" xmlns="" val="0"/>
              </a:ext>
            </a:extLst>
          </a:blip>
          <a:srcRect l="3413" t="12726" r="81575" b="47939"/>
          <a:stretch>
            <a:fillRect/>
          </a:stretch>
        </p:blipFill>
        <p:spPr bwMode="auto">
          <a:xfrm rot="1829344">
            <a:off x="3779838" y="5084763"/>
            <a:ext cx="385762"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368"/>
          <p:cNvPicPr>
            <a:picLocks noChangeAspect="1" noChangeArrowheads="1"/>
          </p:cNvPicPr>
          <p:nvPr/>
        </p:nvPicPr>
        <p:blipFill>
          <a:blip r:embed="rId3">
            <a:extLst>
              <a:ext uri="{28A0092B-C50C-407E-A947-70E740481C1C}">
                <a14:useLocalDpi xmlns:a14="http://schemas.microsoft.com/office/drawing/2010/main" xmlns="" val="0"/>
              </a:ext>
            </a:extLst>
          </a:blip>
          <a:srcRect l="3413" t="12726" r="81575" b="47939"/>
          <a:stretch>
            <a:fillRect/>
          </a:stretch>
        </p:blipFill>
        <p:spPr bwMode="auto">
          <a:xfrm rot="1829344">
            <a:off x="2843213" y="4868863"/>
            <a:ext cx="385762"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369"/>
          <p:cNvPicPr>
            <a:picLocks noChangeAspect="1" noChangeArrowheads="1"/>
          </p:cNvPicPr>
          <p:nvPr/>
        </p:nvPicPr>
        <p:blipFill>
          <a:blip r:embed="rId3">
            <a:extLst>
              <a:ext uri="{28A0092B-C50C-407E-A947-70E740481C1C}">
                <a14:useLocalDpi xmlns:a14="http://schemas.microsoft.com/office/drawing/2010/main" xmlns="" val="0"/>
              </a:ext>
            </a:extLst>
          </a:blip>
          <a:srcRect l="3413" t="12726" r="81575" b="47939"/>
          <a:stretch>
            <a:fillRect/>
          </a:stretch>
        </p:blipFill>
        <p:spPr bwMode="auto">
          <a:xfrm rot="1829344">
            <a:off x="1738313" y="4652963"/>
            <a:ext cx="385762"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370"/>
          <p:cNvPicPr>
            <a:picLocks noChangeAspect="1" noChangeArrowheads="1"/>
          </p:cNvPicPr>
          <p:nvPr/>
        </p:nvPicPr>
        <p:blipFill>
          <a:blip r:embed="rId3">
            <a:extLst>
              <a:ext uri="{28A0092B-C50C-407E-A947-70E740481C1C}">
                <a14:useLocalDpi xmlns:a14="http://schemas.microsoft.com/office/drawing/2010/main" xmlns="" val="0"/>
              </a:ext>
            </a:extLst>
          </a:blip>
          <a:srcRect l="3413" t="12726" r="81575" b="47939"/>
          <a:stretch>
            <a:fillRect/>
          </a:stretch>
        </p:blipFill>
        <p:spPr bwMode="auto">
          <a:xfrm rot="-7098373">
            <a:off x="4386263" y="5199063"/>
            <a:ext cx="385762"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373"/>
          <p:cNvSpPr>
            <a:spLocks noChangeArrowheads="1"/>
          </p:cNvSpPr>
          <p:nvPr/>
        </p:nvSpPr>
        <p:spPr bwMode="auto">
          <a:xfrm>
            <a:off x="663575" y="5680075"/>
            <a:ext cx="107950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GB"/>
              <a:t>CCM</a:t>
            </a:r>
            <a:endParaRPr lang="en-US"/>
          </a:p>
        </p:txBody>
      </p:sp>
      <p:sp>
        <p:nvSpPr>
          <p:cNvPr id="8203" name="Rectangle 374"/>
          <p:cNvSpPr>
            <a:spLocks noChangeArrowheads="1"/>
          </p:cNvSpPr>
          <p:nvPr/>
        </p:nvSpPr>
        <p:spPr bwMode="auto">
          <a:xfrm>
            <a:off x="5219700" y="1628775"/>
            <a:ext cx="2665413"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GB"/>
              <a:t>Le tableau de bord</a:t>
            </a:r>
            <a:endParaRPr lang="en-US"/>
          </a:p>
        </p:txBody>
      </p:sp>
      <p:sp>
        <p:nvSpPr>
          <p:cNvPr id="8204" name="Rectangle 375"/>
          <p:cNvSpPr>
            <a:spLocks noChangeArrowheads="1"/>
          </p:cNvSpPr>
          <p:nvPr/>
        </p:nvSpPr>
        <p:spPr bwMode="auto">
          <a:xfrm>
            <a:off x="158750" y="2646363"/>
            <a:ext cx="10795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GB"/>
              <a:t>PUDR</a:t>
            </a:r>
            <a:endParaRPr lang="en-US"/>
          </a:p>
        </p:txBody>
      </p:sp>
      <p:pic>
        <p:nvPicPr>
          <p:cNvPr id="20490" name="Picture 376"/>
          <p:cNvPicPr>
            <a:picLocks noChangeAspect="1" noChangeArrowheads="1"/>
          </p:cNvPicPr>
          <p:nvPr/>
        </p:nvPicPr>
        <p:blipFill>
          <a:blip r:embed="rId4"/>
          <a:srcRect l="4167" t="23427" r="66640" b="28020"/>
          <a:stretch>
            <a:fillRect/>
          </a:stretch>
        </p:blipFill>
        <p:spPr bwMode="auto">
          <a:xfrm rot="680155">
            <a:off x="1266825" y="1538288"/>
            <a:ext cx="1241425" cy="1655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6" name="AutoShape 383"/>
          <p:cNvSpPr>
            <a:spLocks noChangeArrowheads="1"/>
          </p:cNvSpPr>
          <p:nvPr/>
        </p:nvSpPr>
        <p:spPr bwMode="auto">
          <a:xfrm>
            <a:off x="3059113" y="1484313"/>
            <a:ext cx="2017712" cy="360362"/>
          </a:xfrm>
          <a:prstGeom prst="curvedDownArrow">
            <a:avLst>
              <a:gd name="adj1" fmla="val 111983"/>
              <a:gd name="adj2" fmla="val 223965"/>
              <a:gd name="adj3" fmla="val 33333"/>
            </a:avLst>
          </a:prstGeom>
          <a:solidFill>
            <a:srgbClr val="FFFF00"/>
          </a:solidFill>
          <a:ln w="9525">
            <a:solidFill>
              <a:schemeClr val="tx1"/>
            </a:solidFill>
            <a:miter lim="800000"/>
            <a:headEnd/>
            <a:tailEnd/>
          </a:ln>
        </p:spPr>
        <p:txBody>
          <a:bodyPr wrap="none" anchor="ctr"/>
          <a:lstStyle/>
          <a:p>
            <a:endParaRPr lang="fr-FR"/>
          </a:p>
        </p:txBody>
      </p:sp>
      <p:sp>
        <p:nvSpPr>
          <p:cNvPr id="8207" name="AutoShape 384"/>
          <p:cNvSpPr>
            <a:spLocks noChangeArrowheads="1"/>
          </p:cNvSpPr>
          <p:nvPr/>
        </p:nvSpPr>
        <p:spPr bwMode="auto">
          <a:xfrm>
            <a:off x="6156325" y="4003675"/>
            <a:ext cx="647700" cy="1873250"/>
          </a:xfrm>
          <a:prstGeom prst="curvedLeftArrow">
            <a:avLst>
              <a:gd name="adj1" fmla="val 57843"/>
              <a:gd name="adj2" fmla="val 115686"/>
              <a:gd name="adj3" fmla="val 33333"/>
            </a:avLst>
          </a:prstGeom>
          <a:solidFill>
            <a:srgbClr val="FFFF00"/>
          </a:solidFill>
          <a:ln w="9525">
            <a:solidFill>
              <a:schemeClr val="tx1"/>
            </a:solidFill>
            <a:miter lim="800000"/>
            <a:headEnd/>
            <a:tailEnd/>
          </a:ln>
        </p:spPr>
        <p:txBody>
          <a:bodyPr wrap="none" anchor="ctr"/>
          <a:lstStyle/>
          <a:p>
            <a:endParaRPr lang="fr-FR"/>
          </a:p>
        </p:txBody>
      </p:sp>
      <p:sp>
        <p:nvSpPr>
          <p:cNvPr id="8208" name="Rectangle 385"/>
          <p:cNvSpPr>
            <a:spLocks noChangeArrowheads="1"/>
          </p:cNvSpPr>
          <p:nvPr/>
        </p:nvSpPr>
        <p:spPr bwMode="auto">
          <a:xfrm>
            <a:off x="250825" y="260350"/>
            <a:ext cx="84248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GB" sz="3600" b="1"/>
              <a:t>L'aperçu du processus</a:t>
            </a:r>
            <a:endParaRPr lang="en-US" sz="3600" b="1"/>
          </a:p>
        </p:txBody>
      </p:sp>
      <p:pic>
        <p:nvPicPr>
          <p:cNvPr id="8209" name="Picture 386"/>
          <p:cNvPicPr>
            <a:picLocks noChangeAspect="1" noChangeArrowheads="1"/>
          </p:cNvPicPr>
          <p:nvPr/>
        </p:nvPicPr>
        <p:blipFill>
          <a:blip r:embed="rId5" cstate="print">
            <a:extLst>
              <a:ext uri="{28A0092B-C50C-407E-A947-70E740481C1C}">
                <a14:useLocalDpi xmlns:a14="http://schemas.microsoft.com/office/drawing/2010/main" xmlns="" val="0"/>
              </a:ext>
            </a:extLst>
          </a:blip>
          <a:srcRect l="591" t="10016" r="22914" b="16678"/>
          <a:stretch>
            <a:fillRect/>
          </a:stretch>
        </p:blipFill>
        <p:spPr bwMode="auto">
          <a:xfrm>
            <a:off x="5076825" y="1989138"/>
            <a:ext cx="3167063" cy="189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6" name="Rectangle 355"/>
          <p:cNvSpPr/>
          <p:nvPr/>
        </p:nvSpPr>
        <p:spPr>
          <a:xfrm rot="867079">
            <a:off x="2635250" y="2166938"/>
            <a:ext cx="1016000" cy="95726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dirty="0" err="1"/>
              <a:t>Autres</a:t>
            </a:r>
            <a:r>
              <a:rPr lang="en-US" dirty="0"/>
              <a:t> sources </a:t>
            </a:r>
          </a:p>
        </p:txBody>
      </p:sp>
    </p:spTree>
    <p:extLst>
      <p:ext uri="{BB962C8B-B14F-4D97-AF65-F5344CB8AC3E}">
        <p14:creationId xmlns:p14="http://schemas.microsoft.com/office/powerpoint/2010/main" xmlns="" val="18655521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3" name="Rectangle 385"/>
          <p:cNvSpPr>
            <a:spLocks noChangeArrowheads="1"/>
          </p:cNvSpPr>
          <p:nvPr/>
        </p:nvSpPr>
        <p:spPr bwMode="auto">
          <a:xfrm>
            <a:off x="250825" y="260350"/>
            <a:ext cx="84248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GB" sz="3600" b="1"/>
              <a:t>L'aperçu du processus</a:t>
            </a:r>
            <a:endParaRPr lang="en-US" sz="3600" b="1"/>
          </a:p>
        </p:txBody>
      </p:sp>
      <p:graphicFrame>
        <p:nvGraphicFramePr>
          <p:cNvPr id="2" name="Diagramme 1"/>
          <p:cNvGraphicFramePr/>
          <p:nvPr>
            <p:extLst>
              <p:ext uri="{D42A27DB-BD31-4B8C-83A1-F6EECF244321}">
                <p14:modId xmlns:p14="http://schemas.microsoft.com/office/powerpoint/2010/main" xmlns="" val="3126998105"/>
              </p:ext>
            </p:extLst>
          </p:nvPr>
        </p:nvGraphicFramePr>
        <p:xfrm>
          <a:off x="225425" y="1752600"/>
          <a:ext cx="6937375"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au 3"/>
          <p:cNvGraphicFramePr>
            <a:graphicFrameLocks noGrp="1"/>
          </p:cNvGraphicFramePr>
          <p:nvPr>
            <p:extLst>
              <p:ext uri="{D42A27DB-BD31-4B8C-83A1-F6EECF244321}">
                <p14:modId xmlns:p14="http://schemas.microsoft.com/office/powerpoint/2010/main" xmlns="" val="2432612026"/>
              </p:ext>
            </p:extLst>
          </p:nvPr>
        </p:nvGraphicFramePr>
        <p:xfrm>
          <a:off x="7467600" y="677331"/>
          <a:ext cx="1436688" cy="5723469"/>
        </p:xfrm>
        <a:graphic>
          <a:graphicData uri="http://schemas.openxmlformats.org/drawingml/2006/table">
            <a:tbl>
              <a:tblPr firstRow="1" bandRow="1">
                <a:tableStyleId>{B301B821-A1FF-4177-AEE7-76D212191A09}</a:tableStyleId>
              </a:tblPr>
              <a:tblGrid>
                <a:gridCol w="1436688"/>
              </a:tblGrid>
              <a:tr h="795867">
                <a:tc>
                  <a:txBody>
                    <a:bodyPr/>
                    <a:lstStyle/>
                    <a:p>
                      <a:pPr algn="ctr"/>
                      <a:r>
                        <a:rPr lang="fr-FR" dirty="0" smtClean="0"/>
                        <a:t>Par qui ?</a:t>
                      </a:r>
                      <a:endParaRPr lang="fr-FR" dirty="0"/>
                    </a:p>
                  </a:txBody>
                  <a:tcPr anchor="ctr"/>
                </a:tc>
              </a:tr>
              <a:tr h="889002">
                <a:tc>
                  <a:txBody>
                    <a:bodyPr/>
                    <a:lstStyle/>
                    <a:p>
                      <a:pPr algn="ctr"/>
                      <a:r>
                        <a:rPr lang="fr-FR" dirty="0" smtClean="0"/>
                        <a:t>Secrétariat</a:t>
                      </a:r>
                      <a:r>
                        <a:rPr lang="fr-FR" baseline="0" dirty="0" smtClean="0"/>
                        <a:t> CCM</a:t>
                      </a:r>
                      <a:endParaRPr lang="fr-FR" dirty="0"/>
                    </a:p>
                  </a:txBody>
                  <a:tcPr anchor="ctr"/>
                </a:tc>
              </a:tr>
              <a:tr h="795867">
                <a:tc>
                  <a:txBody>
                    <a:bodyPr/>
                    <a:lstStyle/>
                    <a:p>
                      <a:pPr algn="ctr"/>
                      <a:r>
                        <a:rPr lang="fr-FR" dirty="0" smtClean="0"/>
                        <a:t>CO</a:t>
                      </a:r>
                      <a:endParaRPr lang="fr-FR" dirty="0"/>
                    </a:p>
                  </a:txBody>
                  <a:tcPr anchor="ctr"/>
                </a:tc>
              </a:tr>
              <a:tr h="795867">
                <a:tc>
                  <a:txBody>
                    <a:bodyPr/>
                    <a:lstStyle/>
                    <a:p>
                      <a:pPr algn="ctr"/>
                      <a:r>
                        <a:rPr lang="fr-FR" dirty="0" smtClean="0"/>
                        <a:t>CO</a:t>
                      </a:r>
                      <a:endParaRPr lang="fr-FR" dirty="0"/>
                    </a:p>
                  </a:txBody>
                  <a:tcPr anchor="ctr"/>
                </a:tc>
              </a:tr>
              <a:tr h="795867">
                <a:tc>
                  <a:txBody>
                    <a:bodyPr/>
                    <a:lstStyle/>
                    <a:p>
                      <a:pPr algn="ctr"/>
                      <a:r>
                        <a:rPr lang="fr-FR" dirty="0" smtClean="0"/>
                        <a:t>CCM</a:t>
                      </a:r>
                      <a:endParaRPr lang="fr-FR" dirty="0"/>
                    </a:p>
                  </a:txBody>
                  <a:tcPr anchor="ctr"/>
                </a:tc>
              </a:tr>
              <a:tr h="829734">
                <a:tc>
                  <a:txBody>
                    <a:bodyPr/>
                    <a:lstStyle/>
                    <a:p>
                      <a:pPr algn="ctr"/>
                      <a:r>
                        <a:rPr lang="fr-FR" dirty="0" smtClean="0"/>
                        <a:t>Tous</a:t>
                      </a:r>
                      <a:endParaRPr lang="fr-FR" dirty="0"/>
                    </a:p>
                  </a:txBody>
                  <a:tcPr anchor="ctr"/>
                </a:tc>
              </a:tr>
              <a:tr h="821265">
                <a:tc>
                  <a:txBody>
                    <a:bodyPr/>
                    <a:lstStyle/>
                    <a:p>
                      <a:pPr algn="ctr"/>
                      <a:r>
                        <a:rPr lang="fr-FR" dirty="0" smtClean="0"/>
                        <a:t>CO</a:t>
                      </a:r>
                      <a:endParaRPr lang="fr-FR" dirty="0"/>
                    </a:p>
                  </a:txBody>
                  <a:tcPr anchor="ctr"/>
                </a:tc>
              </a:tr>
            </a:tbl>
          </a:graphicData>
        </a:graphic>
      </p:graphicFrame>
      <p:sp>
        <p:nvSpPr>
          <p:cNvPr id="3" name="Espace réservé du numéro de diapositive 2"/>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16</a:t>
            </a:fld>
            <a:endParaRPr lang="fr-FR" dirty="0"/>
          </a:p>
        </p:txBody>
      </p:sp>
    </p:spTree>
    <p:extLst>
      <p:ext uri="{BB962C8B-B14F-4D97-AF65-F5344CB8AC3E}">
        <p14:creationId xmlns:p14="http://schemas.microsoft.com/office/powerpoint/2010/main" xmlns="" val="32653398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Grp="1" noChangeArrowheads="1"/>
          </p:cNvSpPr>
          <p:nvPr>
            <p:ph type="title"/>
          </p:nvPr>
        </p:nvSpPr>
        <p:spPr>
          <a:noFill/>
        </p:spPr>
        <p:txBody>
          <a:bodyPr/>
          <a:lstStyle/>
          <a:p>
            <a:r>
              <a:rPr lang="en-US" smtClean="0"/>
              <a:t>L’évolution des données</a:t>
            </a:r>
          </a:p>
        </p:txBody>
      </p:sp>
      <p:grpSp>
        <p:nvGrpSpPr>
          <p:cNvPr id="2" name="Group 25"/>
          <p:cNvGrpSpPr>
            <a:grpSpLocks/>
          </p:cNvGrpSpPr>
          <p:nvPr/>
        </p:nvGrpSpPr>
        <p:grpSpPr bwMode="auto">
          <a:xfrm>
            <a:off x="2843213" y="3573463"/>
            <a:ext cx="5976937" cy="2376487"/>
            <a:chOff x="1791" y="2251"/>
            <a:chExt cx="3765" cy="1497"/>
          </a:xfrm>
        </p:grpSpPr>
        <p:sp>
          <p:nvSpPr>
            <p:cNvPr id="19468" name="AutoShape 7"/>
            <p:cNvSpPr>
              <a:spLocks/>
            </p:cNvSpPr>
            <p:nvPr/>
          </p:nvSpPr>
          <p:spPr bwMode="auto">
            <a:xfrm rot="-5400000">
              <a:off x="3470" y="1661"/>
              <a:ext cx="408" cy="3765"/>
            </a:xfrm>
            <a:prstGeom prst="rightBrace">
              <a:avLst>
                <a:gd name="adj1" fmla="val 76900"/>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pic>
          <p:nvPicPr>
            <p:cNvPr id="19469" name="Picture 8"/>
            <p:cNvPicPr>
              <a:picLocks noChangeAspect="1" noChangeArrowheads="1"/>
            </p:cNvPicPr>
            <p:nvPr/>
          </p:nvPicPr>
          <p:blipFill>
            <a:blip r:embed="rId3">
              <a:extLst>
                <a:ext uri="{28A0092B-C50C-407E-A947-70E740481C1C}">
                  <a14:useLocalDpi xmlns:a14="http://schemas.microsoft.com/office/drawing/2010/main" xmlns="" val="0"/>
                </a:ext>
              </a:extLst>
            </a:blip>
            <a:srcRect l="3413" t="12726" r="81575" b="47939"/>
            <a:stretch>
              <a:fillRect/>
            </a:stretch>
          </p:blipFill>
          <p:spPr bwMode="auto">
            <a:xfrm rot="1829344">
              <a:off x="3976" y="2251"/>
              <a:ext cx="761" cy="1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460" name="Picture 19"/>
          <p:cNvPicPr>
            <a:picLocks noChangeAspect="1" noChangeArrowheads="1"/>
          </p:cNvPicPr>
          <p:nvPr/>
        </p:nvPicPr>
        <p:blipFill>
          <a:blip r:embed="rId4">
            <a:extLst>
              <a:ext uri="{28A0092B-C50C-407E-A947-70E740481C1C}">
                <a14:useLocalDpi xmlns:a14="http://schemas.microsoft.com/office/drawing/2010/main" xmlns="" val="0"/>
              </a:ext>
            </a:extLst>
          </a:blip>
          <a:srcRect l="4164" t="89999" r="4105" b="5244"/>
          <a:stretch>
            <a:fillRect/>
          </a:stretch>
        </p:blipFill>
        <p:spPr bwMode="auto">
          <a:xfrm>
            <a:off x="179388" y="5940425"/>
            <a:ext cx="8964612"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461" name="Group 20"/>
          <p:cNvGrpSpPr>
            <a:grpSpLocks/>
          </p:cNvGrpSpPr>
          <p:nvPr/>
        </p:nvGrpSpPr>
        <p:grpSpPr bwMode="auto">
          <a:xfrm>
            <a:off x="107950" y="1143000"/>
            <a:ext cx="5761038" cy="4878388"/>
            <a:chOff x="68" y="720"/>
            <a:chExt cx="3629" cy="3073"/>
          </a:xfrm>
        </p:grpSpPr>
        <p:pic>
          <p:nvPicPr>
            <p:cNvPr id="19466" name="Picture 17"/>
            <p:cNvPicPr>
              <a:picLocks noChangeAspect="1" noChangeArrowheads="1"/>
            </p:cNvPicPr>
            <p:nvPr/>
          </p:nvPicPr>
          <p:blipFill>
            <a:blip r:embed="rId5">
              <a:extLst>
                <a:ext uri="{28A0092B-C50C-407E-A947-70E740481C1C}">
                  <a14:useLocalDpi xmlns:a14="http://schemas.microsoft.com/office/drawing/2010/main" xmlns="" val="0"/>
                </a:ext>
              </a:extLst>
            </a:blip>
            <a:srcRect l="591" t="10016" r="22914" b="16678"/>
            <a:stretch>
              <a:fillRect/>
            </a:stretch>
          </p:blipFill>
          <p:spPr bwMode="auto">
            <a:xfrm>
              <a:off x="68" y="720"/>
              <a:ext cx="3629" cy="2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7" name="Line 10"/>
            <p:cNvSpPr>
              <a:spLocks noChangeShapeType="1"/>
            </p:cNvSpPr>
            <p:nvPr/>
          </p:nvSpPr>
          <p:spPr bwMode="auto">
            <a:xfrm flipV="1">
              <a:off x="295" y="2478"/>
              <a:ext cx="0" cy="131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grpSp>
      <p:grpSp>
        <p:nvGrpSpPr>
          <p:cNvPr id="4" name="Group 24"/>
          <p:cNvGrpSpPr>
            <a:grpSpLocks/>
          </p:cNvGrpSpPr>
          <p:nvPr/>
        </p:nvGrpSpPr>
        <p:grpSpPr bwMode="auto">
          <a:xfrm>
            <a:off x="179388" y="1700213"/>
            <a:ext cx="8964612" cy="4537075"/>
            <a:chOff x="113" y="1071"/>
            <a:chExt cx="5647" cy="2858"/>
          </a:xfrm>
        </p:grpSpPr>
        <p:pic>
          <p:nvPicPr>
            <p:cNvPr id="19463" name="Picture 21"/>
            <p:cNvPicPr>
              <a:picLocks noChangeAspect="1" noChangeArrowheads="1"/>
            </p:cNvPicPr>
            <p:nvPr/>
          </p:nvPicPr>
          <p:blipFill>
            <a:blip r:embed="rId6">
              <a:extLst>
                <a:ext uri="{28A0092B-C50C-407E-A947-70E740481C1C}">
                  <a14:useLocalDpi xmlns:a14="http://schemas.microsoft.com/office/drawing/2010/main" xmlns="" val="0"/>
                </a:ext>
              </a:extLst>
            </a:blip>
            <a:srcRect l="4164" t="89999" r="4105" b="5244"/>
            <a:stretch>
              <a:fillRect/>
            </a:stretch>
          </p:blipFill>
          <p:spPr bwMode="auto">
            <a:xfrm>
              <a:off x="113" y="3741"/>
              <a:ext cx="5647"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Picture 22"/>
            <p:cNvPicPr>
              <a:picLocks noChangeAspect="1" noChangeArrowheads="1"/>
            </p:cNvPicPr>
            <p:nvPr/>
          </p:nvPicPr>
          <p:blipFill>
            <a:blip r:embed="rId7">
              <a:extLst>
                <a:ext uri="{28A0092B-C50C-407E-A947-70E740481C1C}">
                  <a14:useLocalDpi xmlns:a14="http://schemas.microsoft.com/office/drawing/2010/main" xmlns="" val="0"/>
                </a:ext>
              </a:extLst>
            </a:blip>
            <a:srcRect l="10010" r="5669" b="3827"/>
            <a:stretch>
              <a:fillRect/>
            </a:stretch>
          </p:blipFill>
          <p:spPr bwMode="auto">
            <a:xfrm>
              <a:off x="703" y="1071"/>
              <a:ext cx="3039"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5" name="Line 23"/>
            <p:cNvSpPr>
              <a:spLocks noChangeShapeType="1"/>
            </p:cNvSpPr>
            <p:nvPr/>
          </p:nvSpPr>
          <p:spPr bwMode="auto">
            <a:xfrm flipV="1">
              <a:off x="1338" y="3113"/>
              <a:ext cx="0" cy="68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fr-FR"/>
            </a:p>
          </p:txBody>
        </p:sp>
      </p:grpSp>
      <p:sp>
        <p:nvSpPr>
          <p:cNvPr id="3" name="Espace réservé du numéro de diapositive 2"/>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17</a:t>
            </a:fld>
            <a:endParaRPr lang="fr-FR" dirty="0"/>
          </a:p>
        </p:txBody>
      </p:sp>
    </p:spTree>
    <p:extLst>
      <p:ext uri="{BB962C8B-B14F-4D97-AF65-F5344CB8AC3E}">
        <p14:creationId xmlns:p14="http://schemas.microsoft.com/office/powerpoint/2010/main" xmlns="" val="4215217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Finance</a:t>
            </a:r>
          </a:p>
        </p:txBody>
      </p:sp>
      <p:pic>
        <p:nvPicPr>
          <p:cNvPr id="4199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l="2391" t="8740" r="23297" b="6662"/>
          <a:stretch>
            <a:fillRect/>
          </a:stretch>
        </p:blipFill>
        <p:spPr bwMode="auto">
          <a:xfrm>
            <a:off x="250825" y="1220788"/>
            <a:ext cx="8424863" cy="510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18</a:t>
            </a:fld>
            <a:endParaRPr lang="fr-FR" dirty="0"/>
          </a:p>
        </p:txBody>
      </p:sp>
    </p:spTree>
    <p:extLst>
      <p:ext uri="{BB962C8B-B14F-4D97-AF65-F5344CB8AC3E}">
        <p14:creationId xmlns:p14="http://schemas.microsoft.com/office/powerpoint/2010/main" xmlns="" val="20691316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1441 -0.0044 L 0.42934 -0.4382 " pathEditMode="relative" rAng="0" ptsTypes="AA">
                                      <p:cBhvr>
                                        <p:cTn id="6" dur="2000" fill="hold"/>
                                        <p:tgtEl>
                                          <p:spTgt spid="41991"/>
                                        </p:tgtEl>
                                        <p:attrNameLst>
                                          <p:attrName>ppt_x</p:attrName>
                                          <p:attrName>ppt_y</p:attrName>
                                        </p:attrNameLst>
                                      </p:cBhvr>
                                      <p:rCtr x="15747" y="-21690"/>
                                    </p:animMotion>
                                  </p:childTnLst>
                                </p:cTn>
                              </p:par>
                              <p:par>
                                <p:cTn id="7" presetID="6" presetClass="emph" presetSubtype="0" fill="hold" nodeType="withEffect">
                                  <p:stCondLst>
                                    <p:cond delay="0"/>
                                  </p:stCondLst>
                                  <p:childTnLst>
                                    <p:animScale>
                                      <p:cBhvr>
                                        <p:cTn id="8" dur="2000" fill="hold"/>
                                        <p:tgtEl>
                                          <p:spTgt spid="41991"/>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Gestion</a:t>
            </a:r>
          </a:p>
        </p:txBody>
      </p:sp>
      <p:pic>
        <p:nvPicPr>
          <p:cNvPr id="819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l="9508" t="2835" r="4576" b="3827"/>
          <a:stretch>
            <a:fillRect/>
          </a:stretch>
        </p:blipFill>
        <p:spPr bwMode="auto">
          <a:xfrm>
            <a:off x="304800" y="1295400"/>
            <a:ext cx="8424863" cy="512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19</a:t>
            </a:fld>
            <a:endParaRPr lang="fr-FR" dirty="0"/>
          </a:p>
        </p:txBody>
      </p:sp>
    </p:spTree>
    <p:extLst>
      <p:ext uri="{BB962C8B-B14F-4D97-AF65-F5344CB8AC3E}">
        <p14:creationId xmlns:p14="http://schemas.microsoft.com/office/powerpoint/2010/main" xmlns="" val="2540112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8246 -0.07361 L -0.40538 -0.49352 " pathEditMode="relative" rAng="0" ptsTypes="AA">
                                      <p:cBhvr>
                                        <p:cTn id="6" dur="2000" fill="hold"/>
                                        <p:tgtEl>
                                          <p:spTgt spid="81925"/>
                                        </p:tgtEl>
                                        <p:attrNameLst>
                                          <p:attrName>ppt_x</p:attrName>
                                          <p:attrName>ppt_y</p:attrName>
                                        </p:attrNameLst>
                                      </p:cBhvr>
                                      <p:rCtr x="-16146" y="-20995"/>
                                    </p:animMotion>
                                  </p:childTnLst>
                                </p:cTn>
                              </p:par>
                              <p:par>
                                <p:cTn id="7" presetID="6" presetClass="emph" presetSubtype="0" fill="hold" nodeType="withEffect">
                                  <p:stCondLst>
                                    <p:cond delay="0"/>
                                  </p:stCondLst>
                                  <p:childTnLst>
                                    <p:animScale>
                                      <p:cBhvr>
                                        <p:cTn id="8" dur="2000" fill="hold"/>
                                        <p:tgtEl>
                                          <p:spTgt spid="81925"/>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Préambule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184725586"/>
              </p:ext>
            </p:extLst>
          </p:nvPr>
        </p:nvGraphicFramePr>
        <p:xfrm>
          <a:off x="179512" y="1268760"/>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a:t>
            </a:fld>
            <a:endParaRPr lang="fr-FR" dirty="0"/>
          </a:p>
        </p:txBody>
      </p:sp>
    </p:spTree>
    <p:extLst>
      <p:ext uri="{BB962C8B-B14F-4D97-AF65-F5344CB8AC3E}">
        <p14:creationId xmlns:p14="http://schemas.microsoft.com/office/powerpoint/2010/main" xmlns="" val="23940660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Programme</a:t>
            </a:r>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l="7205" t="6189" r="6259" b="3354"/>
          <a:stretch>
            <a:fillRect/>
          </a:stretch>
        </p:blipFill>
        <p:spPr bwMode="auto">
          <a:xfrm>
            <a:off x="323850" y="1220788"/>
            <a:ext cx="8569325" cy="506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20</a:t>
            </a:fld>
            <a:endParaRPr lang="fr-FR" dirty="0"/>
          </a:p>
        </p:txBody>
      </p:sp>
    </p:spTree>
    <p:extLst>
      <p:ext uri="{BB962C8B-B14F-4D97-AF65-F5344CB8AC3E}">
        <p14:creationId xmlns:p14="http://schemas.microsoft.com/office/powerpoint/2010/main" xmlns="" val="23347139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5781"/>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Recommendations</a:t>
            </a:r>
          </a:p>
        </p:txBody>
      </p:sp>
      <p:pic>
        <p:nvPicPr>
          <p:cNvPr id="24579" name="Picture 6"/>
          <p:cNvPicPr>
            <a:picLocks noChangeAspect="1" noChangeArrowheads="1"/>
          </p:cNvPicPr>
          <p:nvPr/>
        </p:nvPicPr>
        <p:blipFill>
          <a:blip r:embed="rId3">
            <a:extLst>
              <a:ext uri="{28A0092B-C50C-407E-A947-70E740481C1C}">
                <a14:useLocalDpi xmlns:a14="http://schemas.microsoft.com/office/drawing/2010/main" xmlns="" val="0"/>
              </a:ext>
            </a:extLst>
          </a:blip>
          <a:srcRect l="9302" t="2362" r="26190" b="3827"/>
          <a:stretch>
            <a:fillRect/>
          </a:stretch>
        </p:blipFill>
        <p:spPr bwMode="auto">
          <a:xfrm>
            <a:off x="323850" y="1196975"/>
            <a:ext cx="7920038" cy="510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21</a:t>
            </a:fld>
            <a:endParaRPr lang="fr-FR" dirty="0"/>
          </a:p>
        </p:txBody>
      </p:sp>
    </p:spTree>
    <p:extLst>
      <p:ext uri="{BB962C8B-B14F-4D97-AF65-F5344CB8AC3E}">
        <p14:creationId xmlns:p14="http://schemas.microsoft.com/office/powerpoint/2010/main" xmlns="" val="4708120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Actions</a:t>
            </a:r>
          </a:p>
        </p:txBody>
      </p:sp>
      <p:pic>
        <p:nvPicPr>
          <p:cNvPr id="25603" name="Picture 6"/>
          <p:cNvPicPr>
            <a:picLocks noChangeAspect="1" noChangeArrowheads="1"/>
          </p:cNvPicPr>
          <p:nvPr/>
        </p:nvPicPr>
        <p:blipFill>
          <a:blip r:embed="rId3">
            <a:extLst>
              <a:ext uri="{28A0092B-C50C-407E-A947-70E740481C1C}">
                <a14:useLocalDpi xmlns:a14="http://schemas.microsoft.com/office/drawing/2010/main" xmlns="" val="0"/>
              </a:ext>
            </a:extLst>
          </a:blip>
          <a:srcRect l="9242" t="2835" r="22028" b="3354"/>
          <a:stretch>
            <a:fillRect/>
          </a:stretch>
        </p:blipFill>
        <p:spPr bwMode="auto">
          <a:xfrm>
            <a:off x="395288" y="1196975"/>
            <a:ext cx="8353425" cy="503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22</a:t>
            </a:fld>
            <a:endParaRPr lang="fr-FR" dirty="0"/>
          </a:p>
        </p:txBody>
      </p:sp>
    </p:spTree>
    <p:extLst>
      <p:ext uri="{BB962C8B-B14F-4D97-AF65-F5344CB8AC3E}">
        <p14:creationId xmlns:p14="http://schemas.microsoft.com/office/powerpoint/2010/main" xmlns="" val="24288053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Exercices</a:t>
            </a:r>
            <a:endParaRPr lang="fr-FR" dirty="0"/>
          </a:p>
        </p:txBody>
      </p:sp>
      <p:sp>
        <p:nvSpPr>
          <p:cNvPr id="3" name="Espace réservé du contenu 2"/>
          <p:cNvSpPr>
            <a:spLocks noGrp="1"/>
          </p:cNvSpPr>
          <p:nvPr>
            <p:ph idx="1"/>
          </p:nvPr>
        </p:nvSpPr>
        <p:spPr/>
        <p:txBody>
          <a:bodyPr/>
          <a:lstStyle/>
          <a:p>
            <a:pPr algn="ctr"/>
            <a:endParaRPr lang="fr-FR" dirty="0" smtClean="0"/>
          </a:p>
          <a:p>
            <a:pPr algn="ctr"/>
            <a:endParaRPr lang="fr-FR" dirty="0"/>
          </a:p>
          <a:p>
            <a:pPr marL="925512" lvl="1" indent="-514350">
              <a:buFont typeface="+mj-lt"/>
              <a:buAutoNum type="arabicPeriod"/>
            </a:pPr>
            <a:r>
              <a:rPr lang="fr-FR" dirty="0"/>
              <a:t>Utilisation du </a:t>
            </a:r>
            <a:r>
              <a:rPr lang="fr-FR" dirty="0" smtClean="0"/>
              <a:t>PUDR par le CO</a:t>
            </a:r>
          </a:p>
          <a:p>
            <a:pPr marL="925512" lvl="1" indent="-514350">
              <a:buFont typeface="+mj-lt"/>
              <a:buAutoNum type="arabicPeriod"/>
            </a:pPr>
            <a:endParaRPr lang="fr-FR" dirty="0"/>
          </a:p>
          <a:p>
            <a:pPr marL="925512" lvl="1" indent="-514350">
              <a:buFont typeface="+mj-lt"/>
              <a:buAutoNum type="arabicPeriod"/>
            </a:pPr>
            <a:r>
              <a:rPr lang="fr-FR" dirty="0"/>
              <a:t>Lecture et analyse du </a:t>
            </a:r>
            <a:r>
              <a:rPr lang="fr-FR" dirty="0" err="1"/>
              <a:t>TdB</a:t>
            </a:r>
            <a:r>
              <a:rPr lang="fr-FR" dirty="0"/>
              <a:t> CCM</a:t>
            </a:r>
          </a:p>
        </p:txBody>
      </p:sp>
      <p:sp>
        <p:nvSpPr>
          <p:cNvPr id="4" name="Espace réservé du numéro de diapositive 3"/>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23</a:t>
            </a:fld>
            <a:endParaRPr lang="fr-FR" dirty="0"/>
          </a:p>
        </p:txBody>
      </p:sp>
    </p:spTree>
    <p:extLst>
      <p:ext uri="{BB962C8B-B14F-4D97-AF65-F5344CB8AC3E}">
        <p14:creationId xmlns:p14="http://schemas.microsoft.com/office/powerpoint/2010/main" xmlns="" val="3825244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109537" indent="0" algn="ctr">
              <a:buNone/>
            </a:pPr>
            <a:endParaRPr lang="fr-FR" dirty="0" smtClean="0"/>
          </a:p>
          <a:p>
            <a:pPr marL="109537" indent="0" algn="ctr">
              <a:buNone/>
            </a:pPr>
            <a:endParaRPr lang="fr-FR" dirty="0"/>
          </a:p>
          <a:p>
            <a:pPr marL="109537" indent="0" algn="ctr">
              <a:buNone/>
            </a:pPr>
            <a:endParaRPr lang="fr-FR" dirty="0" smtClean="0"/>
          </a:p>
          <a:p>
            <a:pPr marL="109537" indent="0" algn="ctr">
              <a:buNone/>
            </a:pPr>
            <a:r>
              <a:rPr lang="fr-FR" sz="4800" b="1" dirty="0" smtClean="0"/>
              <a:t>Merci de votre attention</a:t>
            </a:r>
            <a:endParaRPr lang="fr-FR" sz="4800" b="1" dirty="0"/>
          </a:p>
        </p:txBody>
      </p:sp>
      <p:sp>
        <p:nvSpPr>
          <p:cNvPr id="4" name="Espace réservé du numéro de diapositive 3"/>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24</a:t>
            </a:fld>
            <a:endParaRPr lang="fr-FR" dirty="0"/>
          </a:p>
        </p:txBody>
      </p:sp>
    </p:spTree>
    <p:extLst>
      <p:ext uri="{BB962C8B-B14F-4D97-AF65-F5344CB8AC3E}">
        <p14:creationId xmlns:p14="http://schemas.microsoft.com/office/powerpoint/2010/main" xmlns="" val="9007784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r-FR" dirty="0" smtClean="0">
                <a:solidFill>
                  <a:srgbClr val="0000FF"/>
                </a:solidFill>
              </a:rPr>
              <a:t>Oversight &amp; principes du FM</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804735234"/>
              </p:ext>
            </p:extLst>
          </p:nvPr>
        </p:nvGraphicFramePr>
        <p:xfrm>
          <a:off x="457200" y="1052736"/>
          <a:ext cx="843528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25</a:t>
            </a:fld>
            <a:endParaRPr lang="fr-FR" dirty="0"/>
          </a:p>
        </p:txBody>
      </p:sp>
    </p:spTree>
    <p:extLst>
      <p:ext uri="{BB962C8B-B14F-4D97-AF65-F5344CB8AC3E}">
        <p14:creationId xmlns:p14="http://schemas.microsoft.com/office/powerpoint/2010/main" xmlns="" val="21563682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00200" y="304800"/>
            <a:ext cx="7543800" cy="838200"/>
          </a:xfrm>
        </p:spPr>
        <p:txBody>
          <a:bodyPr/>
          <a:lstStyle/>
          <a:p>
            <a:pPr eaLnBrk="1" hangingPunct="1"/>
            <a:r>
              <a:rPr lang="fr-FR" sz="3000" b="1" smtClean="0">
                <a:solidFill>
                  <a:srgbClr val="0000FF"/>
                </a:solidFill>
              </a:rPr>
              <a:t>Qui est responsable de l’oversight?</a:t>
            </a:r>
          </a:p>
        </p:txBody>
      </p:sp>
      <p:sp>
        <p:nvSpPr>
          <p:cNvPr id="8195" name="Rectangle 3"/>
          <p:cNvSpPr>
            <a:spLocks noGrp="1" noChangeArrowheads="1"/>
          </p:cNvSpPr>
          <p:nvPr>
            <p:ph type="body" idx="1"/>
          </p:nvPr>
        </p:nvSpPr>
        <p:spPr>
          <a:xfrm>
            <a:off x="457200" y="1600200"/>
            <a:ext cx="8382000" cy="4953000"/>
          </a:xfrm>
        </p:spPr>
        <p:txBody>
          <a:bodyPr/>
          <a:lstStyle/>
          <a:p>
            <a:pPr eaLnBrk="1" hangingPunct="1">
              <a:spcAft>
                <a:spcPct val="40000"/>
              </a:spcAft>
            </a:pPr>
            <a:r>
              <a:rPr lang="en-US" b="1" dirty="0" err="1" smtClean="0">
                <a:solidFill>
                  <a:srgbClr val="0000FF"/>
                </a:solidFill>
              </a:rPr>
              <a:t>Tous</a:t>
            </a:r>
            <a:r>
              <a:rPr lang="en-US" b="1" dirty="0" smtClean="0">
                <a:solidFill>
                  <a:srgbClr val="0000FF"/>
                </a:solidFill>
              </a:rPr>
              <a:t> les </a:t>
            </a:r>
            <a:r>
              <a:rPr lang="en-US" b="1" dirty="0" err="1" smtClean="0">
                <a:solidFill>
                  <a:srgbClr val="0000FF"/>
                </a:solidFill>
              </a:rPr>
              <a:t>Membres</a:t>
            </a:r>
            <a:r>
              <a:rPr lang="en-US" b="1" dirty="0" smtClean="0">
                <a:solidFill>
                  <a:srgbClr val="0000FF"/>
                </a:solidFill>
              </a:rPr>
              <a:t> du CCM </a:t>
            </a:r>
            <a:r>
              <a:rPr lang="en-US" b="1" dirty="0" err="1" smtClean="0">
                <a:solidFill>
                  <a:schemeClr val="tx1"/>
                </a:solidFill>
              </a:rPr>
              <a:t>doivent</a:t>
            </a:r>
            <a:r>
              <a:rPr lang="en-US" b="1" dirty="0" smtClean="0">
                <a:solidFill>
                  <a:schemeClr val="tx1"/>
                </a:solidFill>
              </a:rPr>
              <a:t> </a:t>
            </a:r>
            <a:r>
              <a:rPr lang="en-US" b="1" dirty="0" err="1" smtClean="0">
                <a:solidFill>
                  <a:schemeClr val="tx1"/>
                </a:solidFill>
              </a:rPr>
              <a:t>contribuer</a:t>
            </a:r>
            <a:r>
              <a:rPr lang="en-US" b="1" dirty="0" smtClean="0">
                <a:solidFill>
                  <a:schemeClr val="tx1"/>
                </a:solidFill>
              </a:rPr>
              <a:t> à la </a:t>
            </a:r>
            <a:r>
              <a:rPr lang="en-US" b="1" dirty="0" err="1" smtClean="0">
                <a:solidFill>
                  <a:schemeClr val="tx1"/>
                </a:solidFill>
              </a:rPr>
              <a:t>réussite</a:t>
            </a:r>
            <a:r>
              <a:rPr lang="en-US" b="1" dirty="0" smtClean="0">
                <a:solidFill>
                  <a:schemeClr val="tx1"/>
                </a:solidFill>
              </a:rPr>
              <a:t> de </a:t>
            </a:r>
            <a:r>
              <a:rPr lang="en-US" b="1" dirty="0" err="1" smtClean="0">
                <a:solidFill>
                  <a:schemeClr val="tx1"/>
                </a:solidFill>
              </a:rPr>
              <a:t>l'oversight</a:t>
            </a:r>
            <a:r>
              <a:rPr lang="en-US" b="1" dirty="0" smtClean="0">
                <a:solidFill>
                  <a:schemeClr val="tx1"/>
                </a:solidFill>
              </a:rPr>
              <a:t> des subventions </a:t>
            </a:r>
            <a:r>
              <a:rPr lang="en-US" dirty="0" smtClean="0">
                <a:solidFill>
                  <a:schemeClr val="tx1"/>
                </a:solidFill>
              </a:rPr>
              <a:t>!</a:t>
            </a:r>
          </a:p>
          <a:p>
            <a:pPr eaLnBrk="1" hangingPunct="1"/>
            <a:r>
              <a:rPr lang="en-US" dirty="0" err="1" smtClean="0">
                <a:solidFill>
                  <a:schemeClr val="tx1"/>
                </a:solidFill>
              </a:rPr>
              <a:t>Cependant</a:t>
            </a:r>
            <a:r>
              <a:rPr lang="en-US" dirty="0" smtClean="0">
                <a:solidFill>
                  <a:schemeClr val="tx1"/>
                </a:solidFill>
              </a:rPr>
              <a:t>, la </a:t>
            </a:r>
            <a:r>
              <a:rPr lang="en-US" dirty="0" err="1" smtClean="0">
                <a:solidFill>
                  <a:schemeClr val="tx1"/>
                </a:solidFill>
              </a:rPr>
              <a:t>plupart</a:t>
            </a:r>
            <a:r>
              <a:rPr lang="en-US" dirty="0" smtClean="0">
                <a:solidFill>
                  <a:schemeClr val="tx1"/>
                </a:solidFill>
              </a:rPr>
              <a:t> des CCM </a:t>
            </a:r>
            <a:r>
              <a:rPr lang="en-US" dirty="0" err="1" smtClean="0">
                <a:solidFill>
                  <a:schemeClr val="tx1"/>
                </a:solidFill>
              </a:rPr>
              <a:t>décident</a:t>
            </a:r>
            <a:r>
              <a:rPr lang="en-US" dirty="0" smtClean="0">
                <a:solidFill>
                  <a:schemeClr val="tx1"/>
                </a:solidFill>
              </a:rPr>
              <a:t> de </a:t>
            </a:r>
            <a:r>
              <a:rPr lang="en-US" dirty="0" err="1" smtClean="0">
                <a:solidFill>
                  <a:schemeClr val="tx1"/>
                </a:solidFill>
              </a:rPr>
              <a:t>confier</a:t>
            </a:r>
            <a:r>
              <a:rPr lang="en-US" dirty="0" smtClean="0">
                <a:solidFill>
                  <a:schemeClr val="tx1"/>
                </a:solidFill>
              </a:rPr>
              <a:t> la </a:t>
            </a:r>
            <a:r>
              <a:rPr lang="en-US" dirty="0" err="1" smtClean="0">
                <a:solidFill>
                  <a:schemeClr val="tx1"/>
                </a:solidFill>
              </a:rPr>
              <a:t>responsabilité</a:t>
            </a:r>
            <a:r>
              <a:rPr lang="en-US" dirty="0" smtClean="0">
                <a:solidFill>
                  <a:schemeClr val="tx1"/>
                </a:solidFill>
              </a:rPr>
              <a:t> en premier lieu à </a:t>
            </a:r>
            <a:r>
              <a:rPr lang="en-US" dirty="0" err="1" smtClean="0">
                <a:solidFill>
                  <a:schemeClr val="tx1"/>
                </a:solidFill>
              </a:rPr>
              <a:t>une</a:t>
            </a:r>
            <a:r>
              <a:rPr lang="en-US" dirty="0" smtClean="0">
                <a:solidFill>
                  <a:schemeClr val="tx1"/>
                </a:solidFill>
              </a:rPr>
              <a:t> </a:t>
            </a:r>
            <a:r>
              <a:rPr lang="en-US" dirty="0" smtClean="0">
                <a:solidFill>
                  <a:srgbClr val="FF0000"/>
                </a:solidFill>
              </a:rPr>
              <a:t>structure interne</a:t>
            </a:r>
          </a:p>
          <a:p>
            <a:pPr lvl="1" eaLnBrk="1" hangingPunct="1"/>
            <a:r>
              <a:rPr lang="en-US" dirty="0" err="1" smtClean="0">
                <a:solidFill>
                  <a:srgbClr val="0000FF"/>
                </a:solidFill>
              </a:rPr>
              <a:t>Secrétariat</a:t>
            </a:r>
            <a:r>
              <a:rPr lang="en-US" dirty="0" smtClean="0">
                <a:solidFill>
                  <a:srgbClr val="0000FF"/>
                </a:solidFill>
              </a:rPr>
              <a:t> du CCM </a:t>
            </a:r>
          </a:p>
          <a:p>
            <a:pPr lvl="1" eaLnBrk="1" hangingPunct="1"/>
            <a:r>
              <a:rPr lang="en-US" dirty="0" err="1" smtClean="0">
                <a:solidFill>
                  <a:srgbClr val="0000FF"/>
                </a:solidFill>
              </a:rPr>
              <a:t>Comité</a:t>
            </a:r>
            <a:r>
              <a:rPr lang="en-US" dirty="0" smtClean="0">
                <a:solidFill>
                  <a:srgbClr val="0000FF"/>
                </a:solidFill>
              </a:rPr>
              <a:t> </a:t>
            </a:r>
            <a:r>
              <a:rPr lang="fr-FR" dirty="0" smtClean="0">
                <a:solidFill>
                  <a:srgbClr val="0000FF"/>
                </a:solidFill>
              </a:rPr>
              <a:t>oversight </a:t>
            </a:r>
            <a:r>
              <a:rPr lang="en-US" dirty="0" smtClean="0">
                <a:solidFill>
                  <a:srgbClr val="0000FF"/>
                </a:solidFill>
              </a:rPr>
              <a:t>/sous-</a:t>
            </a:r>
            <a:r>
              <a:rPr lang="en-US" dirty="0" err="1" smtClean="0">
                <a:solidFill>
                  <a:srgbClr val="0000FF"/>
                </a:solidFill>
              </a:rPr>
              <a:t>comité</a:t>
            </a:r>
            <a:r>
              <a:rPr lang="en-US" dirty="0" smtClean="0">
                <a:solidFill>
                  <a:srgbClr val="0000FF"/>
                </a:solidFill>
              </a:rPr>
              <a:t> </a:t>
            </a:r>
            <a:r>
              <a:rPr lang="en-US" dirty="0" smtClean="0">
                <a:solidFill>
                  <a:schemeClr val="tx2"/>
                </a:solidFill>
              </a:rPr>
              <a:t>(</a:t>
            </a:r>
            <a:r>
              <a:rPr lang="en-US" dirty="0" err="1" smtClean="0">
                <a:solidFill>
                  <a:schemeClr val="tx2"/>
                </a:solidFill>
              </a:rPr>
              <a:t>Membres</a:t>
            </a:r>
            <a:r>
              <a:rPr lang="en-US" dirty="0" smtClean="0">
                <a:solidFill>
                  <a:schemeClr val="tx2"/>
                </a:solidFill>
              </a:rPr>
              <a:t> du CCM </a:t>
            </a:r>
            <a:r>
              <a:rPr lang="en-US" dirty="0" err="1" smtClean="0">
                <a:solidFill>
                  <a:schemeClr val="tx2"/>
                </a:solidFill>
              </a:rPr>
              <a:t>appuyés</a:t>
            </a:r>
            <a:r>
              <a:rPr lang="en-US" dirty="0" smtClean="0">
                <a:solidFill>
                  <a:schemeClr val="tx2"/>
                </a:solidFill>
              </a:rPr>
              <a:t> par des experts techniques)</a:t>
            </a:r>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26</a:t>
            </a:fld>
            <a:endParaRPr lang="fr-FR" dirty="0"/>
          </a:p>
        </p:txBody>
      </p:sp>
    </p:spTree>
    <p:extLst>
      <p:ext uri="{BB962C8B-B14F-4D97-AF65-F5344CB8AC3E}">
        <p14:creationId xmlns:p14="http://schemas.microsoft.com/office/powerpoint/2010/main" xmlns="" val="12210806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381000"/>
            <a:ext cx="6553200" cy="838200"/>
          </a:xfrm>
        </p:spPr>
        <p:txBody>
          <a:bodyPr/>
          <a:lstStyle/>
          <a:p>
            <a:pPr eaLnBrk="1" hangingPunct="1"/>
            <a:r>
              <a:rPr lang="fr-FR" dirty="0" smtClean="0">
                <a:solidFill>
                  <a:srgbClr val="0000FF"/>
                </a:solidFill>
              </a:rPr>
              <a:t>Oversight: un processus systématique </a:t>
            </a:r>
            <a:endParaRPr lang="fr-FR" sz="4600" dirty="0" smtClean="0">
              <a:solidFill>
                <a:srgbClr val="00FF00"/>
              </a:solidFill>
            </a:endParaRPr>
          </a:p>
        </p:txBody>
      </p:sp>
      <p:sp>
        <p:nvSpPr>
          <p:cNvPr id="12291" name="Rectangle 3"/>
          <p:cNvSpPr>
            <a:spLocks noGrp="1" noChangeArrowheads="1"/>
          </p:cNvSpPr>
          <p:nvPr>
            <p:ph type="body" idx="1"/>
          </p:nvPr>
        </p:nvSpPr>
        <p:spPr/>
        <p:txBody>
          <a:bodyPr/>
          <a:lstStyle/>
          <a:p>
            <a:pPr eaLnBrk="1" hangingPunct="1">
              <a:buFontTx/>
              <a:buNone/>
            </a:pPr>
            <a:endParaRPr lang="fr-FR" smtClean="0"/>
          </a:p>
          <a:p>
            <a:pPr eaLnBrk="1" hangingPunct="1"/>
            <a:endParaRPr lang="fr-FR" smtClean="0"/>
          </a:p>
        </p:txBody>
      </p:sp>
      <p:sp>
        <p:nvSpPr>
          <p:cNvPr id="12292" name="AutoShape 4"/>
          <p:cNvSpPr>
            <a:spLocks noChangeArrowheads="1"/>
          </p:cNvSpPr>
          <p:nvPr/>
        </p:nvSpPr>
        <p:spPr bwMode="auto">
          <a:xfrm>
            <a:off x="228600" y="1981200"/>
            <a:ext cx="2057400" cy="4114800"/>
          </a:xfrm>
          <a:prstGeom prst="homePlate">
            <a:avLst>
              <a:gd name="adj" fmla="val 25000"/>
            </a:avLst>
          </a:prstGeom>
          <a:solidFill>
            <a:schemeClr val="folHlink"/>
          </a:solidFill>
          <a:ln w="9525">
            <a:solidFill>
              <a:schemeClr val="tx1"/>
            </a:solidFill>
            <a:miter lim="800000"/>
            <a:headEnd/>
            <a:tailEnd/>
          </a:ln>
        </p:spPr>
        <p:txBody>
          <a:bodyPr wrap="none" anchor="ctr"/>
          <a:lstStyle/>
          <a:p>
            <a:pPr algn="ctr"/>
            <a:r>
              <a:rPr lang="fr-FR" sz="2000" b="1"/>
              <a:t>1</a:t>
            </a:r>
            <a:br>
              <a:rPr lang="fr-FR" sz="2000" b="1"/>
            </a:br>
            <a:r>
              <a:rPr lang="fr-FR" sz="2000" b="1"/>
              <a:t>Recueil des</a:t>
            </a:r>
          </a:p>
          <a:p>
            <a:pPr algn="ctr"/>
            <a:r>
              <a:rPr lang="fr-FR" sz="2000" b="1"/>
              <a:t>informations</a:t>
            </a:r>
          </a:p>
        </p:txBody>
      </p:sp>
      <p:sp>
        <p:nvSpPr>
          <p:cNvPr id="12293" name="AutoShape 5"/>
          <p:cNvSpPr>
            <a:spLocks noChangeArrowheads="1"/>
          </p:cNvSpPr>
          <p:nvPr/>
        </p:nvSpPr>
        <p:spPr bwMode="auto">
          <a:xfrm>
            <a:off x="1371600" y="1981200"/>
            <a:ext cx="3505200" cy="4114800"/>
          </a:xfrm>
          <a:prstGeom prst="chevron">
            <a:avLst>
              <a:gd name="adj" fmla="val 25000"/>
            </a:avLst>
          </a:prstGeom>
          <a:solidFill>
            <a:srgbClr val="FF9900"/>
          </a:solidFill>
          <a:ln w="9525">
            <a:solidFill>
              <a:schemeClr val="tx1"/>
            </a:solidFill>
            <a:miter lim="800000"/>
            <a:headEnd/>
            <a:tailEnd/>
          </a:ln>
        </p:spPr>
        <p:txBody>
          <a:bodyPr wrap="none" anchor="ctr"/>
          <a:lstStyle/>
          <a:p>
            <a:pPr algn="ctr"/>
            <a:r>
              <a:rPr lang="fr-FR" sz="2000" b="1"/>
              <a:t>2</a:t>
            </a:r>
            <a:br>
              <a:rPr lang="fr-FR" sz="2000" b="1"/>
            </a:br>
            <a:r>
              <a:rPr lang="fr-FR" sz="2000" b="1"/>
              <a:t>Analyse </a:t>
            </a:r>
          </a:p>
          <a:p>
            <a:pPr algn="ctr"/>
            <a:r>
              <a:rPr lang="fr-FR" sz="2000" b="1"/>
              <a:t>des</a:t>
            </a:r>
          </a:p>
          <a:p>
            <a:pPr algn="ctr"/>
            <a:r>
              <a:rPr lang="fr-FR" sz="2000" b="1"/>
              <a:t>informations </a:t>
            </a:r>
          </a:p>
          <a:p>
            <a:pPr algn="ctr"/>
            <a:r>
              <a:rPr lang="fr-FR" sz="2000" b="1"/>
              <a:t>afin  </a:t>
            </a:r>
          </a:p>
          <a:p>
            <a:pPr algn="ctr"/>
            <a:r>
              <a:rPr lang="fr-FR" sz="2000" b="1"/>
              <a:t>d’identifier </a:t>
            </a:r>
          </a:p>
          <a:p>
            <a:pPr algn="ctr"/>
            <a:r>
              <a:rPr lang="fr-FR" sz="2000" b="1"/>
              <a:t>problèmes/</a:t>
            </a:r>
          </a:p>
          <a:p>
            <a:pPr algn="ctr"/>
            <a:r>
              <a:rPr lang="fr-FR" sz="2000" b="1"/>
              <a:t>goulots</a:t>
            </a:r>
          </a:p>
          <a:p>
            <a:pPr algn="ctr"/>
            <a:r>
              <a:rPr lang="fr-FR" sz="2000" b="1"/>
              <a:t>d'étranglement </a:t>
            </a:r>
          </a:p>
          <a:p>
            <a:pPr algn="ctr"/>
            <a:r>
              <a:rPr lang="fr-FR" sz="2000" b="1"/>
              <a:t>ainsi que</a:t>
            </a:r>
          </a:p>
          <a:p>
            <a:pPr algn="ctr"/>
            <a:r>
              <a:rPr lang="fr-FR" sz="2000" b="1"/>
              <a:t>les réussites</a:t>
            </a:r>
          </a:p>
        </p:txBody>
      </p:sp>
      <p:sp>
        <p:nvSpPr>
          <p:cNvPr id="12294" name="AutoShape 7"/>
          <p:cNvSpPr>
            <a:spLocks noChangeArrowheads="1"/>
          </p:cNvSpPr>
          <p:nvPr/>
        </p:nvSpPr>
        <p:spPr bwMode="auto">
          <a:xfrm>
            <a:off x="3810000" y="1981200"/>
            <a:ext cx="3505200" cy="4114800"/>
          </a:xfrm>
          <a:prstGeom prst="chevron">
            <a:avLst>
              <a:gd name="adj" fmla="val 25000"/>
            </a:avLst>
          </a:prstGeom>
          <a:solidFill>
            <a:srgbClr val="99CCFF"/>
          </a:solidFill>
          <a:ln w="9525">
            <a:solidFill>
              <a:schemeClr val="tx1"/>
            </a:solidFill>
            <a:miter lim="800000"/>
            <a:headEnd/>
            <a:tailEnd/>
          </a:ln>
        </p:spPr>
        <p:txBody>
          <a:bodyPr wrap="none" anchor="ctr"/>
          <a:lstStyle/>
          <a:p>
            <a:pPr algn="ctr"/>
            <a:r>
              <a:rPr lang="fr-FR" sz="2000" b="1"/>
              <a:t>3   </a:t>
            </a:r>
          </a:p>
          <a:p>
            <a:pPr algn="ctr"/>
            <a:r>
              <a:rPr lang="fr-FR" sz="2000" b="1"/>
              <a:t>Prise </a:t>
            </a:r>
          </a:p>
          <a:p>
            <a:pPr algn="ctr"/>
            <a:r>
              <a:rPr lang="fr-FR" sz="2000" b="1"/>
              <a:t>de </a:t>
            </a:r>
          </a:p>
          <a:p>
            <a:pPr algn="ctr"/>
            <a:r>
              <a:rPr lang="fr-FR" sz="2000" b="1"/>
              <a:t>décision </a:t>
            </a:r>
          </a:p>
          <a:p>
            <a:pPr algn="ctr"/>
            <a:r>
              <a:rPr lang="fr-FR" sz="2000" b="1"/>
              <a:t>afin de </a:t>
            </a:r>
          </a:p>
          <a:p>
            <a:pPr algn="ctr"/>
            <a:r>
              <a:rPr lang="fr-FR" sz="2000" b="1"/>
              <a:t>résoudre </a:t>
            </a:r>
          </a:p>
          <a:p>
            <a:pPr algn="ctr"/>
            <a:r>
              <a:rPr lang="fr-FR" sz="2000" b="1"/>
              <a:t>les </a:t>
            </a:r>
          </a:p>
          <a:p>
            <a:pPr algn="ctr"/>
            <a:r>
              <a:rPr lang="fr-FR" sz="2000" b="1"/>
              <a:t>problèmes </a:t>
            </a:r>
          </a:p>
        </p:txBody>
      </p:sp>
      <p:sp>
        <p:nvSpPr>
          <p:cNvPr id="12295" name="AutoShape 6"/>
          <p:cNvSpPr>
            <a:spLocks noChangeArrowheads="1"/>
          </p:cNvSpPr>
          <p:nvPr/>
        </p:nvSpPr>
        <p:spPr bwMode="auto">
          <a:xfrm>
            <a:off x="5943600" y="1981200"/>
            <a:ext cx="3200400" cy="4114800"/>
          </a:xfrm>
          <a:prstGeom prst="chevron">
            <a:avLst>
              <a:gd name="adj" fmla="val 25000"/>
            </a:avLst>
          </a:prstGeom>
          <a:solidFill>
            <a:srgbClr val="FFCC00"/>
          </a:solidFill>
          <a:ln w="9525">
            <a:solidFill>
              <a:schemeClr val="tx1"/>
            </a:solidFill>
            <a:miter lim="800000"/>
            <a:headEnd/>
            <a:tailEnd/>
          </a:ln>
        </p:spPr>
        <p:txBody>
          <a:bodyPr wrap="none" anchor="ctr"/>
          <a:lstStyle/>
          <a:p>
            <a:pPr algn="ctr"/>
            <a:r>
              <a:rPr lang="fr-FR" sz="2000" b="1"/>
              <a:t>   4</a:t>
            </a:r>
            <a:br>
              <a:rPr lang="fr-FR" sz="2000" b="1"/>
            </a:br>
            <a:r>
              <a:rPr lang="fr-FR" sz="2000" b="1"/>
              <a:t>          	Identification </a:t>
            </a:r>
          </a:p>
          <a:p>
            <a:pPr algn="ctr"/>
            <a:r>
              <a:rPr lang="fr-FR" sz="2000" b="1"/>
              <a:t>	&amp; </a:t>
            </a:r>
          </a:p>
          <a:p>
            <a:pPr algn="ctr"/>
            <a:r>
              <a:rPr lang="fr-FR" sz="2000" b="1"/>
              <a:t>	compte-rendu </a:t>
            </a:r>
          </a:p>
          <a:p>
            <a:pPr algn="ctr"/>
            <a:r>
              <a:rPr lang="fr-FR" sz="2000" b="1"/>
              <a:t>	des résultats</a:t>
            </a:r>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27</a:t>
            </a:fld>
            <a:endParaRPr lang="fr-FR" dirty="0"/>
          </a:p>
        </p:txBody>
      </p:sp>
    </p:spTree>
    <p:extLst>
      <p:ext uri="{BB962C8B-B14F-4D97-AF65-F5344CB8AC3E}">
        <p14:creationId xmlns:p14="http://schemas.microsoft.com/office/powerpoint/2010/main" xmlns="" val="2166379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8800" y="228600"/>
            <a:ext cx="7162800" cy="1143000"/>
          </a:xfrm>
        </p:spPr>
        <p:txBody>
          <a:bodyPr/>
          <a:lstStyle/>
          <a:p>
            <a:pPr eaLnBrk="1" hangingPunct="1"/>
            <a:r>
              <a:rPr lang="fr-FR" sz="3600" smtClean="0">
                <a:solidFill>
                  <a:srgbClr val="0000FF"/>
                </a:solidFill>
              </a:rPr>
              <a:t>Améliorer l’oversight :</a:t>
            </a:r>
            <a:br>
              <a:rPr lang="fr-FR" sz="3600" smtClean="0">
                <a:solidFill>
                  <a:srgbClr val="0000FF"/>
                </a:solidFill>
              </a:rPr>
            </a:br>
            <a:r>
              <a:rPr lang="fr-FR" sz="3600" smtClean="0">
                <a:solidFill>
                  <a:srgbClr val="0000FF"/>
                </a:solidFill>
              </a:rPr>
              <a:t>qui et comment </a:t>
            </a:r>
          </a:p>
        </p:txBody>
      </p:sp>
      <p:sp>
        <p:nvSpPr>
          <p:cNvPr id="13315" name="Rectangle 3"/>
          <p:cNvSpPr>
            <a:spLocks noGrp="1" noChangeArrowheads="1"/>
          </p:cNvSpPr>
          <p:nvPr>
            <p:ph type="body" sz="half" idx="1"/>
          </p:nvPr>
        </p:nvSpPr>
        <p:spPr>
          <a:xfrm>
            <a:off x="381000" y="1524000"/>
            <a:ext cx="8534400" cy="4876800"/>
          </a:xfrm>
        </p:spPr>
        <p:txBody>
          <a:bodyPr/>
          <a:lstStyle/>
          <a:p>
            <a:pPr eaLnBrk="1" hangingPunct="1">
              <a:lnSpc>
                <a:spcPct val="90000"/>
              </a:lnSpc>
            </a:pPr>
            <a:r>
              <a:rPr lang="fr-FR" sz="3200" smtClean="0">
                <a:solidFill>
                  <a:srgbClr val="0000FF"/>
                </a:solidFill>
              </a:rPr>
              <a:t>Règlement intérieur du CCM</a:t>
            </a:r>
            <a:endParaRPr lang="fr-FR" sz="3200" smtClean="0">
              <a:solidFill>
                <a:schemeClr val="tx1"/>
              </a:solidFill>
            </a:endParaRPr>
          </a:p>
          <a:p>
            <a:pPr lvl="1" eaLnBrk="1" hangingPunct="1">
              <a:lnSpc>
                <a:spcPct val="90000"/>
              </a:lnSpc>
            </a:pPr>
            <a:r>
              <a:rPr lang="fr-FR" sz="2800" smtClean="0">
                <a:solidFill>
                  <a:schemeClr val="tx1"/>
                </a:solidFill>
              </a:rPr>
              <a:t>Procédures détaillées d’oversight</a:t>
            </a:r>
          </a:p>
          <a:p>
            <a:pPr lvl="1" eaLnBrk="1" hangingPunct="1">
              <a:lnSpc>
                <a:spcPct val="90000"/>
              </a:lnSpc>
            </a:pPr>
            <a:r>
              <a:rPr lang="fr-FR" sz="2800" smtClean="0">
                <a:solidFill>
                  <a:schemeClr val="tx1"/>
                </a:solidFill>
              </a:rPr>
              <a:t>Termes de référence pour le groupe d’oversight</a:t>
            </a:r>
          </a:p>
          <a:p>
            <a:pPr eaLnBrk="1" hangingPunct="1">
              <a:lnSpc>
                <a:spcPct val="90000"/>
              </a:lnSpc>
            </a:pPr>
            <a:r>
              <a:rPr lang="fr-FR" sz="3200" smtClean="0">
                <a:solidFill>
                  <a:srgbClr val="0000FF"/>
                </a:solidFill>
              </a:rPr>
              <a:t>Plan d’oversight par le CCM </a:t>
            </a:r>
            <a:endParaRPr lang="fr-FR" sz="3200" smtClean="0">
              <a:solidFill>
                <a:schemeClr val="tx1"/>
              </a:solidFill>
            </a:endParaRPr>
          </a:p>
          <a:p>
            <a:pPr lvl="1" eaLnBrk="1" hangingPunct="1">
              <a:lnSpc>
                <a:spcPct val="90000"/>
              </a:lnSpc>
            </a:pPr>
            <a:r>
              <a:rPr lang="fr-FR" sz="2800" smtClean="0">
                <a:solidFill>
                  <a:schemeClr val="tx1"/>
                </a:solidFill>
              </a:rPr>
              <a:t>Réunions d’oversight trimestrielles</a:t>
            </a:r>
          </a:p>
          <a:p>
            <a:pPr lvl="1" eaLnBrk="1" hangingPunct="1">
              <a:lnSpc>
                <a:spcPct val="90000"/>
              </a:lnSpc>
            </a:pPr>
            <a:r>
              <a:rPr lang="fr-FR" sz="2800" smtClean="0">
                <a:solidFill>
                  <a:schemeClr val="tx1"/>
                </a:solidFill>
              </a:rPr>
              <a:t>Activités d’oversight périodiques</a:t>
            </a:r>
          </a:p>
          <a:p>
            <a:pPr eaLnBrk="1" hangingPunct="1">
              <a:lnSpc>
                <a:spcPct val="90000"/>
              </a:lnSpc>
            </a:pPr>
            <a:r>
              <a:rPr lang="fr-FR" sz="3200" smtClean="0">
                <a:solidFill>
                  <a:srgbClr val="0000FF"/>
                </a:solidFill>
              </a:rPr>
              <a:t>Budget du CCM</a:t>
            </a:r>
            <a:r>
              <a:rPr lang="fr-FR" sz="3200" smtClean="0">
                <a:solidFill>
                  <a:schemeClr val="tx1"/>
                </a:solidFill>
              </a:rPr>
              <a:t> </a:t>
            </a:r>
          </a:p>
          <a:p>
            <a:pPr lvl="1" eaLnBrk="1" hangingPunct="1">
              <a:lnSpc>
                <a:spcPct val="90000"/>
              </a:lnSpc>
            </a:pPr>
            <a:r>
              <a:rPr lang="fr-FR" sz="2800" smtClean="0">
                <a:solidFill>
                  <a:schemeClr val="tx1"/>
                </a:solidFill>
              </a:rPr>
              <a:t>Ressources pour des activités d’oversight régulières et ponctuelles</a:t>
            </a:r>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2CB2FC6F-47CC-4E0D-AB6E-2CA9D4ECD65F}" type="slidenum">
              <a:rPr lang="fr-FR" smtClean="0"/>
              <a:pPr>
                <a:defRPr/>
              </a:pPr>
              <a:t>28</a:t>
            </a:fld>
            <a:endParaRPr lang="fr-FR"/>
          </a:p>
        </p:txBody>
      </p:sp>
    </p:spTree>
    <p:extLst>
      <p:ext uri="{BB962C8B-B14F-4D97-AF65-F5344CB8AC3E}">
        <p14:creationId xmlns:p14="http://schemas.microsoft.com/office/powerpoint/2010/main" xmlns="" val="35376522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304800"/>
            <a:ext cx="7162800" cy="838200"/>
          </a:xfrm>
        </p:spPr>
        <p:txBody>
          <a:bodyPr/>
          <a:lstStyle/>
          <a:p>
            <a:pPr eaLnBrk="1" hangingPunct="1"/>
            <a:r>
              <a:rPr lang="fr-FR" sz="3400" dirty="0" smtClean="0">
                <a:solidFill>
                  <a:srgbClr val="0000FF"/>
                </a:solidFill>
              </a:rPr>
              <a:t>Les clés d'un oversight réussi</a:t>
            </a:r>
          </a:p>
        </p:txBody>
      </p:sp>
      <p:sp>
        <p:nvSpPr>
          <p:cNvPr id="15363" name="Rectangle 3"/>
          <p:cNvSpPr>
            <a:spLocks noGrp="1" noChangeArrowheads="1"/>
          </p:cNvSpPr>
          <p:nvPr>
            <p:ph type="body" idx="1"/>
          </p:nvPr>
        </p:nvSpPr>
        <p:spPr>
          <a:xfrm>
            <a:off x="304800" y="1752600"/>
            <a:ext cx="8839200" cy="4724400"/>
          </a:xfrm>
        </p:spPr>
        <p:txBody>
          <a:bodyPr/>
          <a:lstStyle/>
          <a:p>
            <a:pPr eaLnBrk="1" hangingPunct="1">
              <a:lnSpc>
                <a:spcPct val="80000"/>
              </a:lnSpc>
            </a:pPr>
            <a:r>
              <a:rPr lang="fr-FR" sz="2800" smtClean="0"/>
              <a:t>Le CCM développe une relation étroite avec les PR</a:t>
            </a:r>
          </a:p>
          <a:p>
            <a:pPr eaLnBrk="1" hangingPunct="1">
              <a:lnSpc>
                <a:spcPct val="80000"/>
              </a:lnSpc>
            </a:pPr>
            <a:r>
              <a:rPr lang="fr-FR" sz="2800" smtClean="0"/>
              <a:t>Le CCM mobilise suffisamment d’expertise technique afin d'appuyer le comité de l’oversight ou les groupes de travail technique</a:t>
            </a:r>
          </a:p>
          <a:p>
            <a:pPr eaLnBrk="1" hangingPunct="1">
              <a:lnSpc>
                <a:spcPct val="80000"/>
              </a:lnSpc>
            </a:pPr>
            <a:r>
              <a:rPr lang="fr-FR" sz="2800" smtClean="0"/>
              <a:t>Le CCM prend le temps de comprendre la subvention</a:t>
            </a:r>
          </a:p>
          <a:p>
            <a:pPr eaLnBrk="1" hangingPunct="1">
              <a:lnSpc>
                <a:spcPct val="80000"/>
              </a:lnSpc>
            </a:pPr>
            <a:r>
              <a:rPr lang="fr-FR" sz="2800" smtClean="0"/>
              <a:t>Le CCM agit rapidement quand un problème de performance ou de gestion est identifié – n’attend pas le commencement de la Phase 2 ou une visite du Fonds mondial !</a:t>
            </a:r>
          </a:p>
          <a:p>
            <a:pPr eaLnBrk="1" hangingPunct="1">
              <a:lnSpc>
                <a:spcPct val="80000"/>
              </a:lnSpc>
            </a:pPr>
            <a:r>
              <a:rPr lang="fr-FR" sz="2800" smtClean="0">
                <a:solidFill>
                  <a:srgbClr val="0000FF"/>
                </a:solidFill>
              </a:rPr>
              <a:t>Le CCM contribue à la performance de la subvention!</a:t>
            </a:r>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29</a:t>
            </a:fld>
            <a:endParaRPr lang="fr-FR" dirty="0"/>
          </a:p>
        </p:txBody>
      </p:sp>
    </p:spTree>
    <p:extLst>
      <p:ext uri="{BB962C8B-B14F-4D97-AF65-F5344CB8AC3E}">
        <p14:creationId xmlns:p14="http://schemas.microsoft.com/office/powerpoint/2010/main" xmlns="" val="788572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formation </a:t>
            </a:r>
            <a:r>
              <a:rPr lang="fr-FR" dirty="0" err="1" smtClean="0"/>
              <a:t>TdB</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3</a:t>
            </a:fld>
            <a:endParaRPr lang="fr-FR" dirty="0"/>
          </a:p>
        </p:txBody>
      </p:sp>
      <p:sp>
        <p:nvSpPr>
          <p:cNvPr id="3" name="Espace réservé du contenu 2"/>
          <p:cNvSpPr>
            <a:spLocks noGrp="1"/>
          </p:cNvSpPr>
          <p:nvPr>
            <p:ph idx="1"/>
          </p:nvPr>
        </p:nvSpPr>
        <p:spPr/>
        <p:txBody>
          <a:bodyPr/>
          <a:lstStyle/>
          <a:p>
            <a:pPr lvl="0" rtl="0"/>
            <a:endParaRPr lang="fr-FR" baseline="0" dirty="0" smtClean="0">
              <a:latin typeface="+mj-lt"/>
            </a:endParaRPr>
          </a:p>
          <a:p>
            <a:pPr lvl="0" rtl="0"/>
            <a:endParaRPr lang="fr-FR" dirty="0">
              <a:latin typeface="+mj-lt"/>
            </a:endParaRPr>
          </a:p>
          <a:p>
            <a:pPr lvl="0" rtl="0"/>
            <a:r>
              <a:rPr lang="fr-FR" baseline="0" dirty="0" smtClean="0">
                <a:latin typeface="+mj-lt"/>
              </a:rPr>
              <a:t>Séance du 6 avril </a:t>
            </a:r>
            <a:endParaRPr lang="fr-FR" dirty="0">
              <a:latin typeface="+mj-lt"/>
            </a:endParaRPr>
          </a:p>
          <a:p>
            <a:pPr lvl="1" rtl="0"/>
            <a:r>
              <a:rPr lang="fr-FR" sz="2800" b="0" dirty="0" smtClean="0">
                <a:latin typeface="+mj-lt"/>
              </a:rPr>
              <a:t>Concepts de tableaux de bords CCM</a:t>
            </a:r>
            <a:endParaRPr lang="fr-FR" sz="2800" b="0" dirty="0">
              <a:latin typeface="+mj-lt"/>
            </a:endParaRPr>
          </a:p>
          <a:p>
            <a:pPr lvl="0" rtl="0"/>
            <a:endParaRPr lang="fr-FR" b="0" dirty="0" smtClean="0">
              <a:latin typeface="+mj-lt"/>
            </a:endParaRPr>
          </a:p>
          <a:p>
            <a:pPr lvl="0" rtl="0"/>
            <a:endParaRPr lang="fr-FR" dirty="0">
              <a:latin typeface="+mj-lt"/>
            </a:endParaRPr>
          </a:p>
          <a:p>
            <a:pPr lvl="0" rtl="0"/>
            <a:r>
              <a:rPr lang="fr-FR" b="0" dirty="0" smtClean="0">
                <a:latin typeface="+mj-lt"/>
              </a:rPr>
              <a:t>Séance du 22 avril </a:t>
            </a:r>
            <a:endParaRPr lang="fr-FR" b="0" dirty="0">
              <a:latin typeface="+mj-lt"/>
            </a:endParaRPr>
          </a:p>
          <a:p>
            <a:pPr lvl="1" rtl="0"/>
            <a:r>
              <a:rPr lang="fr-FR" sz="2800" dirty="0" smtClean="0">
                <a:latin typeface="+mj-lt"/>
              </a:rPr>
              <a:t>Analyse d’un tableau de bord VIH</a:t>
            </a:r>
            <a:endParaRPr lang="fr-FR" sz="2800" b="0" dirty="0">
              <a:latin typeface="+mj-lt"/>
            </a:endParaRPr>
          </a:p>
        </p:txBody>
      </p:sp>
    </p:spTree>
    <p:extLst>
      <p:ext uri="{BB962C8B-B14F-4D97-AF65-F5344CB8AC3E}">
        <p14:creationId xmlns:p14="http://schemas.microsoft.com/office/powerpoint/2010/main" xmlns="" val="8166034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Niveaux de l’</a:t>
            </a:r>
            <a:r>
              <a:rPr lang="fr-FR" dirty="0" err="1" smtClean="0"/>
              <a:t>oversight</a:t>
            </a:r>
            <a:endParaRPr lang="fr-FR" dirty="0"/>
          </a:p>
        </p:txBody>
      </p:sp>
      <p:graphicFrame>
        <p:nvGraphicFramePr>
          <p:cNvPr id="4" name="Diagramme 3"/>
          <p:cNvGraphicFramePr/>
          <p:nvPr>
            <p:extLst>
              <p:ext uri="{D42A27DB-BD31-4B8C-83A1-F6EECF244321}">
                <p14:modId xmlns:p14="http://schemas.microsoft.com/office/powerpoint/2010/main" xmlns="" val="206030352"/>
              </p:ext>
            </p:extLst>
          </p:nvPr>
        </p:nvGraphicFramePr>
        <p:xfrm>
          <a:off x="179512" y="1268760"/>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1603232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Élaboration</a:t>
            </a:r>
            <a:r>
              <a:rPr lang="en-US" i="1" dirty="0" smtClean="0"/>
              <a:t> de la proposition </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fr-FR" sz="2400" smtClean="0"/>
              <a:t>La CCM assure que les ressources appropriées (humaines, financières, et techniques) sont disponibles pour élaborer des propositions fructueuses. Pour jouer ce rôle, la CCM coordonne l’élaboration des propositions et sélectionne un ou plusieurs PR. </a:t>
            </a:r>
          </a:p>
          <a:p>
            <a:endParaRPr lang="fr-FR" sz="2400" smtClean="0"/>
          </a:p>
          <a:p>
            <a:r>
              <a:rPr lang="fr-FR" sz="2400" smtClean="0"/>
              <a:t>Dans le cadre des critères de recevabilité du financement, la CCM doit assurer qu’un large éventail de parties prenantes, membres ou non de la CCM, participe à l’élaboration de la proposition </a:t>
            </a:r>
            <a:r>
              <a:rPr lang="fr-FR" sz="2400" i="1" smtClean="0"/>
              <a:t>et </a:t>
            </a:r>
            <a:r>
              <a:rPr lang="fr-FR" sz="2400" smtClean="0"/>
              <a:t>au processus de supervision. En faisant participer des non membres de la CCM, elle assure un plus large soutien national, renforce l’objectivité des décisions et améliore la qualité des propositions. </a:t>
            </a:r>
          </a:p>
          <a:p>
            <a:endParaRPr lang="fr-FR" sz="2400"/>
          </a:p>
        </p:txBody>
      </p:sp>
    </p:spTree>
    <p:extLst>
      <p:ext uri="{BB962C8B-B14F-4D97-AF65-F5344CB8AC3E}">
        <p14:creationId xmlns:p14="http://schemas.microsoft.com/office/powerpoint/2010/main" xmlns="" val="283528393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Négociation</a:t>
            </a:r>
            <a:r>
              <a:rPr lang="en-US" i="1" dirty="0" smtClean="0"/>
              <a:t> des subventions </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fr-FR" sz="2400" dirty="0" smtClean="0"/>
              <a:t>le CCM doit </a:t>
            </a:r>
            <a:r>
              <a:rPr lang="fr-FR" sz="2400" i="1" dirty="0" smtClean="0"/>
              <a:t>superviser </a:t>
            </a:r>
            <a:r>
              <a:rPr lang="fr-FR" sz="2400" dirty="0" smtClean="0"/>
              <a:t>le processus de négociation pour assurer qu’il est en bonne voie, déterminer où trouver une assistance technique si nécessaire et suivre toute modification apportée à la proposition. </a:t>
            </a:r>
          </a:p>
          <a:p>
            <a:endParaRPr lang="fr-FR" sz="2400" dirty="0" smtClean="0"/>
          </a:p>
          <a:p>
            <a:r>
              <a:rPr lang="fr-FR" sz="2400" dirty="0" smtClean="0"/>
              <a:t>Le CCM doit comprendre parfaitement bien l’accord de subvention avant qu’il ne soit signé, de façon à ce que tous les membres connaissent les principales activités des programmes, les objectifs et le budget avant le début de la mise en œuvre. </a:t>
            </a:r>
          </a:p>
          <a:p>
            <a:endParaRPr lang="en-US" sz="2400" dirty="0"/>
          </a:p>
        </p:txBody>
      </p:sp>
    </p:spTree>
    <p:extLst>
      <p:ext uri="{BB962C8B-B14F-4D97-AF65-F5344CB8AC3E}">
        <p14:creationId xmlns:p14="http://schemas.microsoft.com/office/powerpoint/2010/main" xmlns="" val="20428988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i="1" dirty="0" err="1" smtClean="0"/>
              <a:t>Mise</a:t>
            </a:r>
            <a:r>
              <a:rPr lang="en-US" i="1" dirty="0" smtClean="0"/>
              <a:t> en </a:t>
            </a:r>
            <a:r>
              <a:rPr lang="en-US" i="1" dirty="0" err="1" smtClean="0"/>
              <a:t>œuvre</a:t>
            </a:r>
            <a:r>
              <a:rPr lang="en-US" i="1" dirty="0" smtClean="0"/>
              <a:t> des subventions </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fr-FR" smtClean="0"/>
              <a:t>Tous les membres de la CCM doivent savoir quels sont les principaux problèmes de mise en œuvre des subventions. </a:t>
            </a:r>
          </a:p>
          <a:p>
            <a:endParaRPr lang="fr-FR" smtClean="0"/>
          </a:p>
          <a:p>
            <a:r>
              <a:rPr lang="fr-FR" smtClean="0"/>
              <a:t>La CCM doit recevoir du PR des copies de toutes les demandes de décaissement, des rapports trimestriels, des budgets annuels et des plans de travail, des plans de suivi et d'évaluation, l’audit annuel du PR et tout autre audit effectué. </a:t>
            </a:r>
          </a:p>
          <a:p>
            <a:endParaRPr lang="fr-FR"/>
          </a:p>
        </p:txBody>
      </p:sp>
    </p:spTree>
    <p:extLst>
      <p:ext uri="{BB962C8B-B14F-4D97-AF65-F5344CB8AC3E}">
        <p14:creationId xmlns:p14="http://schemas.microsoft.com/office/powerpoint/2010/main" xmlns="" val="328441534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i="1" dirty="0" err="1" smtClean="0"/>
              <a:t>Mise</a:t>
            </a:r>
            <a:r>
              <a:rPr lang="en-US" i="1" dirty="0" smtClean="0"/>
              <a:t> en </a:t>
            </a:r>
            <a:r>
              <a:rPr lang="en-US" i="1" dirty="0" err="1" smtClean="0"/>
              <a:t>œuvre</a:t>
            </a:r>
            <a:r>
              <a:rPr lang="en-US" i="1" dirty="0" smtClean="0"/>
              <a:t> des subventions </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fr-FR" dirty="0" smtClean="0"/>
              <a:t>Soutenir le PR</a:t>
            </a:r>
          </a:p>
          <a:p>
            <a:endParaRPr lang="fr-FR" dirty="0" smtClean="0"/>
          </a:p>
          <a:p>
            <a:r>
              <a:rPr lang="fr-FR" dirty="0" smtClean="0"/>
              <a:t>Les PR et le CCM ont pour objectif commun d’œuvrer ensemble pour lutter contre le VIH/SIDA, la tuberculose et le paludisme. </a:t>
            </a:r>
          </a:p>
          <a:p>
            <a:r>
              <a:rPr lang="fr-FR" dirty="0" smtClean="0"/>
              <a:t>Le PR et la CCM doivent travailler en coopération pour assurer la réussite des programmes. </a:t>
            </a:r>
          </a:p>
          <a:p>
            <a:endParaRPr lang="fr-FR" dirty="0"/>
          </a:p>
        </p:txBody>
      </p:sp>
    </p:spTree>
    <p:extLst>
      <p:ext uri="{BB962C8B-B14F-4D97-AF65-F5344CB8AC3E}">
        <p14:creationId xmlns:p14="http://schemas.microsoft.com/office/powerpoint/2010/main" xmlns="" val="250206270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i="1" dirty="0" err="1" smtClean="0"/>
              <a:t>Mise</a:t>
            </a:r>
            <a:r>
              <a:rPr lang="en-US" i="1" dirty="0" smtClean="0"/>
              <a:t> en </a:t>
            </a:r>
            <a:r>
              <a:rPr lang="en-US" i="1" dirty="0" err="1" smtClean="0"/>
              <a:t>œuvre</a:t>
            </a:r>
            <a:r>
              <a:rPr lang="en-US" i="1" dirty="0" smtClean="0"/>
              <a:t> des subventions </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fr-FR" smtClean="0"/>
              <a:t>Approuver les changements majeurs. </a:t>
            </a:r>
          </a:p>
          <a:p>
            <a:r>
              <a:rPr lang="fr-FR" smtClean="0"/>
              <a:t>Le CCM est chargé d’approuver les changements de portée et/ou d’échelle des Cadres de performance dans les propositions approuvées par le Conseil ou les accords de subvention signés, ainsi que de changer le PR si nécessaire. </a:t>
            </a:r>
          </a:p>
          <a:p>
            <a:endParaRPr lang="fr-FR"/>
          </a:p>
        </p:txBody>
      </p:sp>
    </p:spTree>
    <p:extLst>
      <p:ext uri="{BB962C8B-B14F-4D97-AF65-F5344CB8AC3E}">
        <p14:creationId xmlns:p14="http://schemas.microsoft.com/office/powerpoint/2010/main" xmlns="" val="305402570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i="1" dirty="0" smtClean="0"/>
              <a:t>Coordination des donateurs et alignement avec les systèmes de santé </a:t>
            </a:r>
            <a:endParaRPr lang="fr-FR" sz="2800" dirty="0"/>
          </a:p>
        </p:txBody>
      </p:sp>
      <p:sp>
        <p:nvSpPr>
          <p:cNvPr id="3" name="Text Placeholder 2"/>
          <p:cNvSpPr>
            <a:spLocks noGrp="1"/>
          </p:cNvSpPr>
          <p:nvPr>
            <p:ph type="body" idx="1"/>
          </p:nvPr>
        </p:nvSpPr>
        <p:spPr/>
        <p:txBody>
          <a:bodyPr/>
          <a:lstStyle/>
          <a:p>
            <a:r>
              <a:rPr lang="fr-FR" dirty="0" smtClean="0"/>
              <a:t>Les CCM doivent trouver tous les moyens possibles de faire usage ou de tirer parti des plans nationaux de supervision préexistants, pour éviter les activités redondantes. </a:t>
            </a:r>
          </a:p>
          <a:p>
            <a:endParaRPr lang="en-US" dirty="0"/>
          </a:p>
        </p:txBody>
      </p:sp>
    </p:spTree>
    <p:extLst>
      <p:ext uri="{BB962C8B-B14F-4D97-AF65-F5344CB8AC3E}">
        <p14:creationId xmlns:p14="http://schemas.microsoft.com/office/powerpoint/2010/main" xmlns="" val="152591031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i="1" smtClean="0"/>
              <a:t>Clôture des subventions </a:t>
            </a:r>
            <a:r>
              <a:rPr lang="fr-FR" smtClean="0"/>
              <a:t/>
            </a:r>
            <a:br>
              <a:rPr lang="fr-FR" smtClean="0"/>
            </a:br>
            <a:endParaRPr lang="fr-FR"/>
          </a:p>
        </p:txBody>
      </p:sp>
      <p:sp>
        <p:nvSpPr>
          <p:cNvPr id="3" name="Text Placeholder 2"/>
          <p:cNvSpPr>
            <a:spLocks noGrp="1"/>
          </p:cNvSpPr>
          <p:nvPr>
            <p:ph type="body" idx="1"/>
          </p:nvPr>
        </p:nvSpPr>
        <p:spPr/>
        <p:txBody>
          <a:bodyPr/>
          <a:lstStyle/>
          <a:p>
            <a:r>
              <a:rPr lang="fr-FR" dirty="0" smtClean="0"/>
              <a:t>Le même niveau de rigueur et de supervision est requis, du fait que le CCM est chargé d’approuver le Plan de clôture et le Budget de clôture, et notamment le projet du PR pour la distribution ou la cession des actifs du programme. </a:t>
            </a:r>
          </a:p>
          <a:p>
            <a:endParaRPr lang="en-US" dirty="0"/>
          </a:p>
        </p:txBody>
      </p:sp>
    </p:spTree>
    <p:extLst>
      <p:ext uri="{BB962C8B-B14F-4D97-AF65-F5344CB8AC3E}">
        <p14:creationId xmlns:p14="http://schemas.microsoft.com/office/powerpoint/2010/main" xmlns="" val="16525247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séance</a:t>
            </a:r>
            <a:endParaRPr lang="fr-FR" dirty="0"/>
          </a:p>
        </p:txBody>
      </p:sp>
      <p:sp>
        <p:nvSpPr>
          <p:cNvPr id="4" name="Espace réservé du numéro de diapositive 3"/>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4</a:t>
            </a:fld>
            <a:endParaRPr lang="fr-FR" dirty="0"/>
          </a:p>
        </p:txBody>
      </p:sp>
      <p:sp>
        <p:nvSpPr>
          <p:cNvPr id="3" name="Espace réservé du contenu 2"/>
          <p:cNvSpPr>
            <a:spLocks noGrp="1"/>
          </p:cNvSpPr>
          <p:nvPr>
            <p:ph idx="1"/>
          </p:nvPr>
        </p:nvSpPr>
        <p:spPr/>
        <p:txBody>
          <a:bodyPr/>
          <a:lstStyle/>
          <a:p>
            <a:pPr lvl="0" rtl="0"/>
            <a:endParaRPr lang="fr-FR" dirty="0">
              <a:latin typeface="+mj-lt"/>
            </a:endParaRPr>
          </a:p>
          <a:p>
            <a:pPr lvl="0" rtl="0"/>
            <a:r>
              <a:rPr lang="fr-FR" baseline="0" dirty="0" smtClean="0">
                <a:latin typeface="+mj-lt"/>
              </a:rPr>
              <a:t>Concepts</a:t>
            </a:r>
            <a:r>
              <a:rPr lang="fr-FR" dirty="0" smtClean="0">
                <a:latin typeface="+mj-lt"/>
              </a:rPr>
              <a:t> d’oversight </a:t>
            </a:r>
          </a:p>
          <a:p>
            <a:pPr lvl="0" rtl="0"/>
            <a:endParaRPr lang="fr-FR" dirty="0" smtClean="0">
              <a:latin typeface="+mj-lt"/>
            </a:endParaRPr>
          </a:p>
          <a:p>
            <a:pPr lvl="0" rtl="0"/>
            <a:r>
              <a:rPr lang="fr-FR" sz="2800" b="0" dirty="0" smtClean="0">
                <a:latin typeface="+mj-lt"/>
              </a:rPr>
              <a:t>Le tableau de bords du CCM: principes</a:t>
            </a:r>
          </a:p>
          <a:p>
            <a:pPr lvl="0" rtl="0"/>
            <a:endParaRPr lang="fr-FR" dirty="0">
              <a:latin typeface="+mj-lt"/>
            </a:endParaRPr>
          </a:p>
          <a:p>
            <a:pPr lvl="0" rtl="0"/>
            <a:r>
              <a:rPr lang="fr-FR" sz="2800" b="0" dirty="0" smtClean="0">
                <a:latin typeface="+mj-lt"/>
              </a:rPr>
              <a:t>Exercices :</a:t>
            </a:r>
          </a:p>
          <a:p>
            <a:pPr lvl="1"/>
            <a:r>
              <a:rPr lang="fr-FR" dirty="0" smtClean="0">
                <a:latin typeface="+mj-lt"/>
              </a:rPr>
              <a:t>Utilisation du PUDR</a:t>
            </a:r>
          </a:p>
          <a:p>
            <a:pPr lvl="1"/>
            <a:r>
              <a:rPr lang="fr-FR" dirty="0" smtClean="0">
                <a:latin typeface="+mj-lt"/>
              </a:rPr>
              <a:t>Lecture et analyse du </a:t>
            </a:r>
            <a:r>
              <a:rPr lang="fr-FR" dirty="0" err="1" smtClean="0">
                <a:latin typeface="+mj-lt"/>
              </a:rPr>
              <a:t>TdB</a:t>
            </a:r>
            <a:r>
              <a:rPr lang="fr-FR" dirty="0" smtClean="0">
                <a:latin typeface="+mj-lt"/>
              </a:rPr>
              <a:t> CCM</a:t>
            </a:r>
            <a:endParaRPr lang="fr-FR" sz="2600" b="0" dirty="0" smtClean="0">
              <a:latin typeface="+mj-lt"/>
            </a:endParaRPr>
          </a:p>
          <a:p>
            <a:pPr lvl="0" rtl="0"/>
            <a:endParaRPr lang="fr-FR" sz="2800" b="0" dirty="0">
              <a:latin typeface="+mj-lt"/>
            </a:endParaRPr>
          </a:p>
        </p:txBody>
      </p:sp>
    </p:spTree>
    <p:extLst>
      <p:ext uri="{BB962C8B-B14F-4D97-AF65-F5344CB8AC3E}">
        <p14:creationId xmlns:p14="http://schemas.microsoft.com/office/powerpoint/2010/main" xmlns="" val="33007176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657600" y="685800"/>
            <a:ext cx="4876800" cy="4495800"/>
          </a:xfrm>
          <a:prstGeom prst="rect">
            <a:avLst/>
          </a:prstGeom>
          <a:noFill/>
          <a:ln w="38100" algn="ctr">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fr-FR"/>
          </a:p>
        </p:txBody>
      </p:sp>
      <p:sp>
        <p:nvSpPr>
          <p:cNvPr id="3" name="Rectangle 3"/>
          <p:cNvSpPr>
            <a:spLocks noChangeArrowheads="1"/>
          </p:cNvSpPr>
          <p:nvPr/>
        </p:nvSpPr>
        <p:spPr bwMode="auto">
          <a:xfrm>
            <a:off x="304800" y="2476500"/>
            <a:ext cx="7543800" cy="4038600"/>
          </a:xfrm>
          <a:prstGeom prst="rect">
            <a:avLst/>
          </a:prstGeom>
          <a:noFill/>
          <a:ln w="28575" algn="ctr">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fr-FR"/>
          </a:p>
        </p:txBody>
      </p:sp>
      <p:sp>
        <p:nvSpPr>
          <p:cNvPr id="50180" name="AutoShape 5"/>
          <p:cNvSpPr>
            <a:spLocks noChangeArrowheads="1"/>
          </p:cNvSpPr>
          <p:nvPr/>
        </p:nvSpPr>
        <p:spPr bwMode="auto">
          <a:xfrm>
            <a:off x="990600" y="3733800"/>
            <a:ext cx="1905000" cy="1295400"/>
          </a:xfrm>
          <a:prstGeom prst="pentagon">
            <a:avLst/>
          </a:prstGeom>
          <a:solidFill>
            <a:srgbClr val="00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algn="ctr" eaLnBrk="0" hangingPunct="0"/>
            <a:r>
              <a:rPr lang="en-US" sz="3600">
                <a:solidFill>
                  <a:srgbClr val="000000"/>
                </a:solidFill>
                <a:latin typeface="GillSans" pitchFamily="34" charset="0"/>
              </a:rPr>
              <a:t>CCM</a:t>
            </a:r>
          </a:p>
        </p:txBody>
      </p:sp>
      <p:sp>
        <p:nvSpPr>
          <p:cNvPr id="50181" name="Oval 6"/>
          <p:cNvSpPr>
            <a:spLocks noChangeArrowheads="1"/>
          </p:cNvSpPr>
          <p:nvPr/>
        </p:nvSpPr>
        <p:spPr bwMode="auto">
          <a:xfrm>
            <a:off x="5157788" y="3962400"/>
            <a:ext cx="1782762" cy="1066800"/>
          </a:xfrm>
          <a:prstGeom prst="ellipse">
            <a:avLst/>
          </a:prstGeom>
          <a:solidFill>
            <a:srgbClr val="00FF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algn="ctr" eaLnBrk="0" hangingPunct="0"/>
            <a:r>
              <a:rPr lang="en-US" sz="3600" dirty="0" smtClean="0">
                <a:solidFill>
                  <a:srgbClr val="000000"/>
                </a:solidFill>
                <a:latin typeface="GillSans" pitchFamily="34" charset="0"/>
              </a:rPr>
              <a:t>RP</a:t>
            </a:r>
            <a:endParaRPr lang="en-US" sz="3600" dirty="0">
              <a:solidFill>
                <a:srgbClr val="000000"/>
              </a:solidFill>
              <a:latin typeface="GillSans" pitchFamily="34" charset="0"/>
            </a:endParaRPr>
          </a:p>
        </p:txBody>
      </p:sp>
      <p:pic>
        <p:nvPicPr>
          <p:cNvPr id="50182" name="Picture 7" descr="TG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05275" y="838200"/>
            <a:ext cx="3886200"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3" name="Rectangle 8"/>
          <p:cNvSpPr>
            <a:spLocks noChangeArrowheads="1"/>
          </p:cNvSpPr>
          <p:nvPr/>
        </p:nvSpPr>
        <p:spPr bwMode="auto">
          <a:xfrm>
            <a:off x="5286375" y="2362200"/>
            <a:ext cx="1524000" cy="1066800"/>
          </a:xfrm>
          <a:prstGeom prst="rect">
            <a:avLst/>
          </a:prstGeom>
          <a:solidFill>
            <a:srgbClr val="FF9900"/>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algn="ctr" eaLnBrk="0" hangingPunct="0"/>
            <a:r>
              <a:rPr lang="en-US" sz="3600">
                <a:solidFill>
                  <a:srgbClr val="000000"/>
                </a:solidFill>
                <a:latin typeface="GillSans" pitchFamily="34" charset="0"/>
              </a:rPr>
              <a:t>LFA</a:t>
            </a:r>
          </a:p>
        </p:txBody>
      </p:sp>
      <p:grpSp>
        <p:nvGrpSpPr>
          <p:cNvPr id="50184" name="Group 35"/>
          <p:cNvGrpSpPr>
            <a:grpSpLocks/>
          </p:cNvGrpSpPr>
          <p:nvPr/>
        </p:nvGrpSpPr>
        <p:grpSpPr bwMode="auto">
          <a:xfrm>
            <a:off x="5257800" y="5243513"/>
            <a:ext cx="1676400" cy="1096962"/>
            <a:chOff x="5257800" y="5243908"/>
            <a:chExt cx="1676400" cy="1096567"/>
          </a:xfrm>
        </p:grpSpPr>
        <p:sp>
          <p:nvSpPr>
            <p:cNvPr id="50193" name="Oval 10"/>
            <p:cNvSpPr>
              <a:spLocks noChangeArrowheads="1"/>
            </p:cNvSpPr>
            <p:nvPr/>
          </p:nvSpPr>
          <p:spPr bwMode="auto">
            <a:xfrm>
              <a:off x="5257800" y="5243909"/>
              <a:ext cx="795618" cy="611841"/>
            </a:xfrm>
            <a:prstGeom prst="ellipse">
              <a:avLst/>
            </a:prstGeom>
            <a:solidFill>
              <a:srgbClr val="CCFF99"/>
            </a:solidFill>
            <a:ln w="9525" algn="ctr">
              <a:solidFill>
                <a:srgbClr val="000000"/>
              </a:solidFill>
              <a:round/>
              <a:headEnd/>
              <a:tailEnd/>
            </a:ln>
          </p:spPr>
          <p:txBody>
            <a:bodyPr wrap="none" anchor="ctr"/>
            <a:lstStyle/>
            <a:p>
              <a:pPr algn="ctr" eaLnBrk="0" hangingPunct="0"/>
              <a:r>
                <a:rPr lang="en-US" sz="3600">
                  <a:latin typeface="GillSans" pitchFamily="34" charset="0"/>
                </a:rPr>
                <a:t>SR</a:t>
              </a:r>
            </a:p>
          </p:txBody>
        </p:sp>
        <p:sp>
          <p:nvSpPr>
            <p:cNvPr id="50194" name="Oval 11"/>
            <p:cNvSpPr>
              <a:spLocks noChangeArrowheads="1"/>
            </p:cNvSpPr>
            <p:nvPr/>
          </p:nvSpPr>
          <p:spPr bwMode="auto">
            <a:xfrm>
              <a:off x="5350807" y="5760197"/>
              <a:ext cx="838200" cy="580278"/>
            </a:xfrm>
            <a:prstGeom prst="ellipse">
              <a:avLst/>
            </a:prstGeom>
            <a:solidFill>
              <a:srgbClr val="CCFF99"/>
            </a:solidFill>
            <a:ln w="9525" algn="ctr">
              <a:solidFill>
                <a:srgbClr val="000000"/>
              </a:solidFill>
              <a:round/>
              <a:headEnd/>
              <a:tailEnd/>
            </a:ln>
          </p:spPr>
          <p:txBody>
            <a:bodyPr wrap="none" anchor="ctr"/>
            <a:lstStyle/>
            <a:p>
              <a:pPr algn="ctr" eaLnBrk="0" hangingPunct="0"/>
              <a:r>
                <a:rPr lang="en-US" sz="3600">
                  <a:latin typeface="GillSans" pitchFamily="34" charset="0"/>
                </a:rPr>
                <a:t>SR</a:t>
              </a:r>
            </a:p>
          </p:txBody>
        </p:sp>
        <p:sp>
          <p:nvSpPr>
            <p:cNvPr id="50195" name="Oval 12"/>
            <p:cNvSpPr>
              <a:spLocks noChangeArrowheads="1"/>
            </p:cNvSpPr>
            <p:nvPr/>
          </p:nvSpPr>
          <p:spPr bwMode="auto">
            <a:xfrm>
              <a:off x="6096000" y="5708183"/>
              <a:ext cx="838200" cy="623234"/>
            </a:xfrm>
            <a:prstGeom prst="ellipse">
              <a:avLst/>
            </a:prstGeom>
            <a:solidFill>
              <a:srgbClr val="CCFF99"/>
            </a:solidFill>
            <a:ln w="9525" algn="ctr">
              <a:solidFill>
                <a:srgbClr val="000000"/>
              </a:solidFill>
              <a:round/>
              <a:headEnd/>
              <a:tailEnd/>
            </a:ln>
          </p:spPr>
          <p:txBody>
            <a:bodyPr wrap="none" anchor="ctr"/>
            <a:lstStyle/>
            <a:p>
              <a:pPr algn="ctr" eaLnBrk="0" hangingPunct="0"/>
              <a:r>
                <a:rPr lang="en-US" sz="3600">
                  <a:latin typeface="GillSans" pitchFamily="34" charset="0"/>
                </a:rPr>
                <a:t>SR</a:t>
              </a:r>
            </a:p>
          </p:txBody>
        </p:sp>
        <p:sp>
          <p:nvSpPr>
            <p:cNvPr id="50196" name="Oval 13"/>
            <p:cNvSpPr>
              <a:spLocks noChangeArrowheads="1"/>
            </p:cNvSpPr>
            <p:nvPr/>
          </p:nvSpPr>
          <p:spPr bwMode="auto">
            <a:xfrm>
              <a:off x="6048935" y="5243908"/>
              <a:ext cx="838200" cy="576613"/>
            </a:xfrm>
            <a:prstGeom prst="ellipse">
              <a:avLst/>
            </a:prstGeom>
            <a:solidFill>
              <a:srgbClr val="CCFF99"/>
            </a:solidFill>
            <a:ln w="9525" algn="ctr">
              <a:solidFill>
                <a:srgbClr val="000000"/>
              </a:solidFill>
              <a:round/>
              <a:headEnd/>
              <a:tailEnd/>
            </a:ln>
          </p:spPr>
          <p:txBody>
            <a:bodyPr wrap="none" anchor="ctr"/>
            <a:lstStyle/>
            <a:p>
              <a:pPr algn="ctr" eaLnBrk="0" hangingPunct="0"/>
              <a:r>
                <a:rPr lang="en-US" sz="3600">
                  <a:latin typeface="GillSans" pitchFamily="34" charset="0"/>
                </a:rPr>
                <a:t>SR</a:t>
              </a:r>
            </a:p>
          </p:txBody>
        </p:sp>
      </p:grpSp>
      <p:cxnSp>
        <p:nvCxnSpPr>
          <p:cNvPr id="50185" name="AutoShape 14"/>
          <p:cNvCxnSpPr>
            <a:cxnSpLocks noChangeShapeType="1"/>
            <a:stCxn id="50194" idx="7"/>
            <a:endCxn id="50181" idx="4"/>
          </p:cNvCxnSpPr>
          <p:nvPr/>
        </p:nvCxnSpPr>
        <p:spPr bwMode="auto">
          <a:xfrm flipH="1" flipV="1">
            <a:off x="6048375" y="5029200"/>
            <a:ext cx="17463" cy="815975"/>
          </a:xfrm>
          <a:prstGeom prst="straightConnector1">
            <a:avLst/>
          </a:prstGeom>
          <a:noFill/>
          <a:ln w="38100">
            <a:solidFill>
              <a:srgbClr val="00FF00"/>
            </a:solidFill>
            <a:round/>
            <a:headEnd/>
            <a:tailEnd type="triangle" w="med" len="med"/>
          </a:ln>
          <a:extLst>
            <a:ext uri="{909E8E84-426E-40DD-AFC4-6F175D3DCCD1}">
              <a14:hiddenFill xmlns:a14="http://schemas.microsoft.com/office/drawing/2010/main" xmlns="">
                <a:noFill/>
              </a14:hiddenFill>
            </a:ext>
          </a:extLst>
        </p:spPr>
      </p:cxnSp>
      <p:cxnSp>
        <p:nvCxnSpPr>
          <p:cNvPr id="50186" name="AutoShape 15"/>
          <p:cNvCxnSpPr>
            <a:cxnSpLocks noChangeShapeType="1"/>
            <a:stCxn id="50181" idx="0"/>
            <a:endCxn id="50183" idx="2"/>
          </p:cNvCxnSpPr>
          <p:nvPr/>
        </p:nvCxnSpPr>
        <p:spPr bwMode="auto">
          <a:xfrm flipV="1">
            <a:off x="6048375" y="3429000"/>
            <a:ext cx="0" cy="533400"/>
          </a:xfrm>
          <a:prstGeom prst="straightConnector1">
            <a:avLst/>
          </a:prstGeom>
          <a:noFill/>
          <a:ln w="57150">
            <a:solidFill>
              <a:srgbClr val="00FF00"/>
            </a:solidFill>
            <a:round/>
            <a:headEnd/>
            <a:tailEnd type="triangle" w="med" len="med"/>
          </a:ln>
          <a:extLst>
            <a:ext uri="{909E8E84-426E-40DD-AFC4-6F175D3DCCD1}">
              <a14:hiddenFill xmlns:a14="http://schemas.microsoft.com/office/drawing/2010/main" xmlns="">
                <a:noFill/>
              </a14:hiddenFill>
            </a:ext>
          </a:extLst>
        </p:spPr>
      </p:cxnSp>
      <p:cxnSp>
        <p:nvCxnSpPr>
          <p:cNvPr id="50187" name="AutoShape 16"/>
          <p:cNvCxnSpPr>
            <a:cxnSpLocks noChangeShapeType="1"/>
            <a:stCxn id="50183" idx="0"/>
          </p:cNvCxnSpPr>
          <p:nvPr/>
        </p:nvCxnSpPr>
        <p:spPr bwMode="auto">
          <a:xfrm flipH="1" flipV="1">
            <a:off x="6043613" y="1474788"/>
            <a:ext cx="4762" cy="887412"/>
          </a:xfrm>
          <a:prstGeom prst="straightConnector1">
            <a:avLst/>
          </a:prstGeom>
          <a:noFill/>
          <a:ln w="57150">
            <a:solidFill>
              <a:srgbClr val="FF9900"/>
            </a:solidFill>
            <a:round/>
            <a:headEnd/>
            <a:tailEnd type="triangle" w="med" len="med"/>
          </a:ln>
          <a:extLst>
            <a:ext uri="{909E8E84-426E-40DD-AFC4-6F175D3DCCD1}">
              <a14:hiddenFill xmlns:a14="http://schemas.microsoft.com/office/drawing/2010/main" xmlns="">
                <a:noFill/>
              </a14:hiddenFill>
            </a:ext>
          </a:extLst>
        </p:spPr>
      </p:cxnSp>
      <p:cxnSp>
        <p:nvCxnSpPr>
          <p:cNvPr id="50188" name="AutoShape 17"/>
          <p:cNvCxnSpPr>
            <a:cxnSpLocks noChangeShapeType="1"/>
            <a:stCxn id="50181" idx="2"/>
            <a:endCxn id="50180" idx="5"/>
          </p:cNvCxnSpPr>
          <p:nvPr/>
        </p:nvCxnSpPr>
        <p:spPr bwMode="auto">
          <a:xfrm flipH="1" flipV="1">
            <a:off x="2895600" y="4229100"/>
            <a:ext cx="2262188" cy="266700"/>
          </a:xfrm>
          <a:prstGeom prst="straightConnector1">
            <a:avLst/>
          </a:prstGeom>
          <a:noFill/>
          <a:ln w="28575">
            <a:solidFill>
              <a:srgbClr val="00FF00"/>
            </a:solidFill>
            <a:round/>
            <a:headEnd/>
            <a:tailEnd type="triangle" w="med" len="med"/>
          </a:ln>
          <a:extLst>
            <a:ext uri="{909E8E84-426E-40DD-AFC4-6F175D3DCCD1}">
              <a14:hiddenFill xmlns:a14="http://schemas.microsoft.com/office/drawing/2010/main" xmlns="">
                <a:noFill/>
              </a14:hiddenFill>
            </a:ext>
          </a:extLst>
        </p:spPr>
      </p:cxnSp>
      <p:cxnSp>
        <p:nvCxnSpPr>
          <p:cNvPr id="50189" name="AutoShape 18"/>
          <p:cNvCxnSpPr>
            <a:cxnSpLocks noChangeShapeType="1"/>
            <a:stCxn id="50180" idx="4"/>
            <a:endCxn id="50181" idx="3"/>
          </p:cNvCxnSpPr>
          <p:nvPr/>
        </p:nvCxnSpPr>
        <p:spPr bwMode="auto">
          <a:xfrm flipV="1">
            <a:off x="2532063" y="4873625"/>
            <a:ext cx="2887662" cy="155575"/>
          </a:xfrm>
          <a:prstGeom prst="straightConnector1">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cxnSp>
      <p:sp>
        <p:nvSpPr>
          <p:cNvPr id="18" name="Text Box 19"/>
          <p:cNvSpPr txBox="1">
            <a:spLocks noChangeArrowheads="1"/>
          </p:cNvSpPr>
          <p:nvPr/>
        </p:nvSpPr>
        <p:spPr bwMode="auto">
          <a:xfrm>
            <a:off x="495300" y="5772150"/>
            <a:ext cx="3886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a:spcBef>
                <a:spcPct val="50000"/>
              </a:spcBef>
            </a:pPr>
            <a:r>
              <a:rPr lang="en-US" sz="3600" dirty="0" smtClean="0">
                <a:solidFill>
                  <a:srgbClr val="0070C0"/>
                </a:solidFill>
                <a:latin typeface="GillSans" pitchFamily="34" charset="0"/>
              </a:rPr>
              <a:t>Le Pays</a:t>
            </a:r>
            <a:endParaRPr lang="en-US" sz="3600" dirty="0">
              <a:solidFill>
                <a:srgbClr val="0070C0"/>
              </a:solidFill>
              <a:latin typeface="GillSans" pitchFamily="34" charset="0"/>
            </a:endParaRPr>
          </a:p>
        </p:txBody>
      </p:sp>
      <p:cxnSp>
        <p:nvCxnSpPr>
          <p:cNvPr id="19" name="Straight Connector 18"/>
          <p:cNvCxnSpPr/>
          <p:nvPr/>
        </p:nvCxnSpPr>
        <p:spPr>
          <a:xfrm rot="10800000" flipV="1">
            <a:off x="2438400" y="1752600"/>
            <a:ext cx="2438400" cy="2209800"/>
          </a:xfrm>
          <a:prstGeom prst="line">
            <a:avLst/>
          </a:prstGeom>
          <a:ln w="38100">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2590800" y="3048000"/>
            <a:ext cx="2667000" cy="1066800"/>
          </a:xfrm>
          <a:prstGeom prst="line">
            <a:avLst/>
          </a:prstGeom>
          <a:ln w="38100">
            <a:solidFill>
              <a:srgbClr val="00B0F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40901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Jonction de sommaire 1"/>
          <p:cNvSpPr/>
          <p:nvPr/>
        </p:nvSpPr>
        <p:spPr>
          <a:xfrm>
            <a:off x="7934834" y="1307853"/>
            <a:ext cx="1080120" cy="969019"/>
          </a:xfrm>
          <a:prstGeom prst="flowChartSummingJunction">
            <a:avLst/>
          </a:prstGeom>
          <a:ln w="4127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ln w="76200">
                <a:solidFill>
                  <a:schemeClr val="tx1"/>
                </a:solidFill>
              </a:ln>
            </a:endParaRPr>
          </a:p>
        </p:txBody>
      </p:sp>
      <p:sp>
        <p:nvSpPr>
          <p:cNvPr id="5122" name="Rectangle 2"/>
          <p:cNvSpPr>
            <a:spLocks noGrp="1" noChangeArrowheads="1"/>
          </p:cNvSpPr>
          <p:nvPr>
            <p:ph type="title"/>
          </p:nvPr>
        </p:nvSpPr>
        <p:spPr>
          <a:xfrm>
            <a:off x="1905000" y="381000"/>
            <a:ext cx="6553200" cy="838200"/>
          </a:xfrm>
        </p:spPr>
        <p:txBody>
          <a:bodyPr/>
          <a:lstStyle/>
          <a:p>
            <a:pPr eaLnBrk="1" hangingPunct="1"/>
            <a:r>
              <a:rPr lang="fr-FR" smtClean="0">
                <a:solidFill>
                  <a:srgbClr val="0000FF"/>
                </a:solidFill>
              </a:rPr>
              <a:t>Qu’est-ce que l’oversight ?</a:t>
            </a:r>
            <a:r>
              <a:rPr lang="fr-FR" sz="3000" smtClean="0">
                <a:solidFill>
                  <a:srgbClr val="0000FF"/>
                </a:solidFill>
              </a:rPr>
              <a:t> </a:t>
            </a:r>
          </a:p>
        </p:txBody>
      </p:sp>
      <p:sp>
        <p:nvSpPr>
          <p:cNvPr id="4099" name="Rectangle 3"/>
          <p:cNvSpPr>
            <a:spLocks noGrp="1" noChangeArrowheads="1"/>
          </p:cNvSpPr>
          <p:nvPr>
            <p:ph type="body" idx="1"/>
          </p:nvPr>
        </p:nvSpPr>
        <p:spPr>
          <a:xfrm>
            <a:off x="35496" y="1600200"/>
            <a:ext cx="8686800" cy="4876800"/>
          </a:xfrm>
        </p:spPr>
        <p:txBody>
          <a:bodyPr/>
          <a:lstStyle/>
          <a:p>
            <a:pPr marL="609600" indent="-609600" eaLnBrk="1" hangingPunct="1">
              <a:lnSpc>
                <a:spcPct val="90000"/>
              </a:lnSpc>
              <a:buFontTx/>
              <a:buNone/>
              <a:defRPr/>
            </a:pPr>
            <a:r>
              <a:rPr lang="fr-FR" sz="2500" b="1" dirty="0" smtClean="0">
                <a:solidFill>
                  <a:srgbClr val="0000FF"/>
                </a:solidFill>
              </a:rPr>
              <a:t>L’</a:t>
            </a:r>
            <a:r>
              <a:rPr lang="fr-FR" sz="2500" b="1" dirty="0" err="1" smtClean="0">
                <a:solidFill>
                  <a:srgbClr val="0000FF"/>
                </a:solidFill>
              </a:rPr>
              <a:t>oversight</a:t>
            </a:r>
            <a:r>
              <a:rPr lang="fr-FR" sz="2800" dirty="0" smtClean="0">
                <a:solidFill>
                  <a:srgbClr val="0000FF"/>
                </a:solidFill>
              </a:rPr>
              <a:t> </a:t>
            </a:r>
            <a:r>
              <a:rPr lang="fr-FR" sz="2500" b="1" dirty="0" smtClean="0">
                <a:solidFill>
                  <a:srgbClr val="0000FF"/>
                </a:solidFill>
              </a:rPr>
              <a:t>est une responsabilité du CCM !</a:t>
            </a:r>
          </a:p>
          <a:p>
            <a:pPr marL="609600" indent="-609600" eaLnBrk="1" hangingPunct="1">
              <a:lnSpc>
                <a:spcPct val="90000"/>
              </a:lnSpc>
              <a:buFontTx/>
              <a:buNone/>
              <a:defRPr/>
            </a:pPr>
            <a:endParaRPr lang="fr-FR" sz="2500" b="1" dirty="0" smtClean="0">
              <a:solidFill>
                <a:srgbClr val="0000FF"/>
              </a:solidFill>
            </a:endParaRPr>
          </a:p>
          <a:p>
            <a:pPr marL="609600" indent="-609600" eaLnBrk="1" hangingPunct="1">
              <a:lnSpc>
                <a:spcPct val="90000"/>
              </a:lnSpc>
              <a:defRPr/>
            </a:pPr>
            <a:r>
              <a:rPr lang="fr-FR" sz="2400" dirty="0" smtClean="0">
                <a:solidFill>
                  <a:srgbClr val="0000FF"/>
                </a:solidFill>
              </a:rPr>
              <a:t>différente</a:t>
            </a:r>
            <a:r>
              <a:rPr lang="fr-FR" sz="2400" dirty="0" smtClean="0"/>
              <a:t> de la gestion : </a:t>
            </a:r>
            <a:r>
              <a:rPr lang="fr-FR" sz="2400" dirty="0" smtClean="0">
                <a:solidFill>
                  <a:schemeClr val="tx1"/>
                </a:solidFill>
              </a:rPr>
              <a:t>c’est une </a:t>
            </a:r>
            <a:r>
              <a:rPr lang="fr-FR" sz="2400" dirty="0" smtClean="0">
                <a:solidFill>
                  <a:srgbClr val="0000FF"/>
                </a:solidFill>
              </a:rPr>
              <a:t>vue d’ensemble</a:t>
            </a:r>
            <a:r>
              <a:rPr lang="fr-FR" sz="2400" dirty="0" smtClean="0"/>
              <a:t> des subventions afin d’identifier les problèmes transverses</a:t>
            </a:r>
          </a:p>
          <a:p>
            <a:pPr marL="609600" indent="-609600" eaLnBrk="1" hangingPunct="1">
              <a:lnSpc>
                <a:spcPct val="90000"/>
              </a:lnSpc>
              <a:defRPr/>
            </a:pPr>
            <a:endParaRPr lang="fr-FR" sz="2400" dirty="0" smtClean="0"/>
          </a:p>
          <a:p>
            <a:pPr marL="609600" indent="-609600" eaLnBrk="1" hangingPunct="1">
              <a:lnSpc>
                <a:spcPct val="90000"/>
              </a:lnSpc>
              <a:defRPr/>
            </a:pPr>
            <a:r>
              <a:rPr lang="fr-FR" sz="2400" dirty="0" smtClean="0">
                <a:solidFill>
                  <a:srgbClr val="0000FF"/>
                </a:solidFill>
              </a:rPr>
              <a:t>stratégique !</a:t>
            </a:r>
            <a:r>
              <a:rPr lang="fr-FR" sz="2400" dirty="0" smtClean="0"/>
              <a:t> </a:t>
            </a:r>
            <a:r>
              <a:rPr lang="fr-FR" sz="2000" dirty="0" smtClean="0">
                <a:solidFill>
                  <a:schemeClr val="tx1"/>
                </a:solidFill>
              </a:rPr>
              <a:t>focalisée sur les objectifs principaux </a:t>
            </a:r>
            <a:r>
              <a:rPr lang="fr-FR" sz="2000" dirty="0">
                <a:solidFill>
                  <a:schemeClr val="tx1"/>
                </a:solidFill>
              </a:rPr>
              <a:t/>
            </a:r>
            <a:br>
              <a:rPr lang="fr-FR" sz="2000" dirty="0">
                <a:solidFill>
                  <a:schemeClr val="tx1"/>
                </a:solidFill>
              </a:rPr>
            </a:br>
            <a:r>
              <a:rPr lang="fr-FR" sz="2000" dirty="0" smtClean="0">
                <a:solidFill>
                  <a:schemeClr val="tx1"/>
                </a:solidFill>
              </a:rPr>
              <a:t>et les approches globales</a:t>
            </a:r>
          </a:p>
          <a:p>
            <a:pPr marL="609600" indent="-609600" eaLnBrk="1" hangingPunct="1">
              <a:lnSpc>
                <a:spcPct val="90000"/>
              </a:lnSpc>
              <a:defRPr/>
            </a:pPr>
            <a:endParaRPr lang="fr-FR" sz="2400" dirty="0" smtClean="0"/>
          </a:p>
          <a:p>
            <a:pPr marL="623888" indent="-623888" eaLnBrk="1" hangingPunct="1">
              <a:lnSpc>
                <a:spcPct val="90000"/>
              </a:lnSpc>
              <a:spcAft>
                <a:spcPct val="20000"/>
              </a:spcAft>
              <a:buClr>
                <a:schemeClr val="tx1"/>
              </a:buClr>
              <a:defRPr/>
            </a:pPr>
            <a:r>
              <a:rPr lang="fr-FR" sz="2400" dirty="0" smtClean="0">
                <a:solidFill>
                  <a:srgbClr val="0000FF"/>
                </a:solidFill>
              </a:rPr>
              <a:t>cyclique !</a:t>
            </a:r>
            <a:r>
              <a:rPr lang="fr-FR" sz="2400" dirty="0" smtClean="0"/>
              <a:t> </a:t>
            </a:r>
            <a:r>
              <a:rPr lang="fr-FR" sz="2000" dirty="0" smtClean="0">
                <a:solidFill>
                  <a:schemeClr val="tx1"/>
                </a:solidFill>
              </a:rPr>
              <a:t>suit les cycles de reporting afin </a:t>
            </a:r>
          </a:p>
          <a:p>
            <a:pPr marL="987425" lvl="1" indent="-363538" eaLnBrk="1" hangingPunct="1">
              <a:lnSpc>
                <a:spcPct val="90000"/>
              </a:lnSpc>
              <a:spcAft>
                <a:spcPct val="20000"/>
              </a:spcAft>
              <a:buClr>
                <a:schemeClr val="tx1"/>
              </a:buClr>
              <a:defRPr/>
            </a:pPr>
            <a:r>
              <a:rPr lang="fr-FR" sz="2000" dirty="0" smtClean="0">
                <a:solidFill>
                  <a:schemeClr val="tx2"/>
                </a:solidFill>
              </a:rPr>
              <a:t>d'évaluer l'efficacité du management du Bénéficiaire Principal </a:t>
            </a:r>
          </a:p>
          <a:p>
            <a:pPr marL="987425" lvl="1" indent="-363538" eaLnBrk="1" hangingPunct="1">
              <a:lnSpc>
                <a:spcPct val="90000"/>
              </a:lnSpc>
              <a:buClr>
                <a:schemeClr val="tx1"/>
              </a:buClr>
              <a:defRPr/>
            </a:pPr>
            <a:r>
              <a:rPr lang="fr-FR" sz="2000" dirty="0" smtClean="0">
                <a:solidFill>
                  <a:schemeClr val="tx2"/>
                </a:solidFill>
              </a:rPr>
              <a:t>de vérifier la mise en </a:t>
            </a:r>
            <a:r>
              <a:rPr lang="fr-FR" sz="2000" dirty="0" err="1" smtClean="0">
                <a:solidFill>
                  <a:schemeClr val="tx2"/>
                </a:solidFill>
              </a:rPr>
              <a:t>oeuvre</a:t>
            </a:r>
            <a:r>
              <a:rPr lang="fr-FR" sz="2000" dirty="0" smtClean="0">
                <a:solidFill>
                  <a:schemeClr val="tx2"/>
                </a:solidFill>
              </a:rPr>
              <a:t> du plan d'action en temps et en heure</a:t>
            </a:r>
          </a:p>
          <a:p>
            <a:pPr marL="987425" lvl="1" indent="-363538" eaLnBrk="1" hangingPunct="1">
              <a:lnSpc>
                <a:spcPct val="90000"/>
              </a:lnSpc>
              <a:buClr>
                <a:schemeClr val="tx1"/>
              </a:buClr>
              <a:defRPr/>
            </a:pPr>
            <a:r>
              <a:rPr lang="fr-FR" sz="2000" dirty="0" smtClean="0">
                <a:solidFill>
                  <a:schemeClr val="tx2"/>
                </a:solidFill>
              </a:rPr>
              <a:t>de confronter les résultats avec les cibles programmatiques.</a:t>
            </a:r>
            <a:endParaRPr lang="fr-FR" sz="1800" dirty="0" smtClean="0">
              <a:solidFill>
                <a:schemeClr val="tx2"/>
              </a:solidFill>
            </a:endParaRPr>
          </a:p>
        </p:txBody>
      </p:sp>
      <p:pic>
        <p:nvPicPr>
          <p:cNvPr id="2050" name="Picture 2" descr="C:\Users\DELL\AppData\Local\Microsoft\Windows\Temporary Internet Files\Content.IE5\WVN1TAZ9\MC90023429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7735" y="2279766"/>
            <a:ext cx="1303279" cy="110203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DELL\AppData\Local\Microsoft\Windows\Temporary Internet Files\Content.IE5\FUX1QLAA\MC900300275[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73130" y="1268759"/>
            <a:ext cx="1052489" cy="945005"/>
          </a:xfrm>
          <a:prstGeom prst="rect">
            <a:avLst/>
          </a:prstGeom>
          <a:noFill/>
          <a:ln w="0" cmpd="sng">
            <a:noFill/>
          </a:ln>
          <a:extLst>
            <a:ext uri="{909E8E84-426E-40DD-AFC4-6F175D3DCCD1}">
              <a14:hiddenFill xmlns:a14="http://schemas.microsoft.com/office/drawing/2010/main" xmlns="">
                <a:solidFill>
                  <a:srgbClr val="FFFFFF"/>
                </a:solidFill>
              </a14:hiddenFill>
            </a:ext>
          </a:extLst>
        </p:spPr>
      </p:pic>
      <p:pic>
        <p:nvPicPr>
          <p:cNvPr id="2053" name="Picture 5" descr="C:\Users\DELL\AppData\Local\Microsoft\Windows\Temporary Internet Files\Content.IE5\E1OVIFTL\MP900438805[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67328" y="3530944"/>
            <a:ext cx="878904" cy="11692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DELL\AppData\Local\Microsoft\Windows\Temporary Internet Files\Content.IE5\XRCWKD2O\MC900437207[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67328" y="5088632"/>
            <a:ext cx="1076672" cy="10766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space réservé du numéro de diapositive 2"/>
          <p:cNvSpPr>
            <a:spLocks noGrp="1"/>
          </p:cNvSpPr>
          <p:nvPr>
            <p:ph type="sldNum" sz="quarter" idx="12"/>
          </p:nvPr>
        </p:nvSpPr>
        <p:spPr/>
        <p:txBody>
          <a:bodyPr/>
          <a:lstStyle/>
          <a:p>
            <a:pPr>
              <a:defRPr/>
            </a:pPr>
            <a:endParaRPr lang="fr-FR" smtClean="0"/>
          </a:p>
          <a:p>
            <a:pPr>
              <a:defRPr/>
            </a:pPr>
            <a:fld id="{74FAA991-EBF3-41A4-9558-8AB262FD2FAD}" type="slidenum">
              <a:rPr lang="fr-FR" smtClean="0"/>
              <a:pPr>
                <a:defRPr/>
              </a:pPr>
              <a:t>6</a:t>
            </a:fld>
            <a:endParaRPr lang="fr-FR" dirty="0"/>
          </a:p>
        </p:txBody>
      </p:sp>
    </p:spTree>
    <p:extLst>
      <p:ext uri="{BB962C8B-B14F-4D97-AF65-F5344CB8AC3E}">
        <p14:creationId xmlns:p14="http://schemas.microsoft.com/office/powerpoint/2010/main" xmlns="" val="37470244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500"/>
                                        <p:tgtEl>
                                          <p:spTgt spid="205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52600" y="304800"/>
            <a:ext cx="7162800" cy="914400"/>
          </a:xfrm>
        </p:spPr>
        <p:txBody>
          <a:bodyPr/>
          <a:lstStyle/>
          <a:p>
            <a:pPr eaLnBrk="1" hangingPunct="1"/>
            <a:r>
              <a:rPr lang="fr-FR" sz="2400" dirty="0" smtClean="0">
                <a:solidFill>
                  <a:srgbClr val="0000FF"/>
                </a:solidFill>
              </a:rPr>
              <a:t> </a:t>
            </a:r>
            <a:r>
              <a:rPr lang="fr-FR" sz="2400" b="1" dirty="0" smtClean="0">
                <a:solidFill>
                  <a:srgbClr val="0000FF"/>
                </a:solidFill>
              </a:rPr>
              <a:t>Oversight</a:t>
            </a:r>
            <a:r>
              <a:rPr lang="fr-FR" sz="2400" dirty="0" smtClean="0">
                <a:solidFill>
                  <a:srgbClr val="0000FF"/>
                </a:solidFill>
              </a:rPr>
              <a:t>: </a:t>
            </a:r>
            <a:r>
              <a:rPr lang="fr-FR" sz="2400" b="1" dirty="0" smtClean="0">
                <a:solidFill>
                  <a:srgbClr val="0000FF"/>
                </a:solidFill>
              </a:rPr>
              <a:t>améliorer la performance de la subvention</a:t>
            </a:r>
          </a:p>
        </p:txBody>
      </p:sp>
      <p:sp>
        <p:nvSpPr>
          <p:cNvPr id="8195" name="Rectangle 3"/>
          <p:cNvSpPr>
            <a:spLocks noGrp="1" noChangeArrowheads="1"/>
          </p:cNvSpPr>
          <p:nvPr>
            <p:ph type="body" sz="half" idx="1"/>
          </p:nvPr>
        </p:nvSpPr>
        <p:spPr>
          <a:xfrm>
            <a:off x="685800" y="1600200"/>
            <a:ext cx="8001000" cy="4876800"/>
          </a:xfrm>
        </p:spPr>
        <p:txBody>
          <a:bodyPr>
            <a:normAutofit fontScale="92500" lnSpcReduction="10000"/>
          </a:bodyPr>
          <a:lstStyle/>
          <a:p>
            <a:pPr eaLnBrk="1" hangingPunct="1">
              <a:spcAft>
                <a:spcPct val="20000"/>
              </a:spcAft>
              <a:buClr>
                <a:schemeClr val="tx1"/>
              </a:buClr>
              <a:buFontTx/>
              <a:buNone/>
              <a:defRPr/>
            </a:pPr>
            <a:r>
              <a:rPr lang="en-US" sz="3600" smtClean="0">
                <a:solidFill>
                  <a:schemeClr val="tx1"/>
                </a:solidFill>
              </a:rPr>
              <a:t>Le CCM doit </a:t>
            </a:r>
            <a:r>
              <a:rPr lang="en-US" sz="3600" b="1" i="1" smtClean="0">
                <a:solidFill>
                  <a:srgbClr val="0000FF"/>
                </a:solidFill>
              </a:rPr>
              <a:t>aider le PR</a:t>
            </a:r>
            <a:r>
              <a:rPr lang="en-US" sz="3600" i="1" smtClean="0">
                <a:solidFill>
                  <a:srgbClr val="0000FF"/>
                </a:solidFill>
              </a:rPr>
              <a:t> </a:t>
            </a:r>
            <a:r>
              <a:rPr lang="en-US" sz="3600" smtClean="0">
                <a:solidFill>
                  <a:schemeClr val="tx1"/>
                </a:solidFill>
              </a:rPr>
              <a:t>…</a:t>
            </a:r>
          </a:p>
          <a:p>
            <a:pPr eaLnBrk="1" hangingPunct="1">
              <a:spcAft>
                <a:spcPct val="40000"/>
              </a:spcAft>
              <a:buClr>
                <a:schemeClr val="tx1"/>
              </a:buClr>
              <a:defRPr/>
            </a:pPr>
            <a:r>
              <a:rPr lang="en-US" sz="3600" smtClean="0">
                <a:solidFill>
                  <a:srgbClr val="0000FF"/>
                </a:solidFill>
              </a:rPr>
              <a:t>à identifier - mais surtout </a:t>
            </a:r>
            <a:r>
              <a:rPr lang="en-US" sz="3600" b="1" smtClean="0">
                <a:solidFill>
                  <a:srgbClr val="0000FF"/>
                </a:solidFill>
              </a:rPr>
              <a:t>anticiper</a:t>
            </a:r>
            <a:r>
              <a:rPr lang="en-US" sz="3600" smtClean="0">
                <a:solidFill>
                  <a:srgbClr val="0000FF"/>
                </a:solidFill>
              </a:rPr>
              <a:t> et </a:t>
            </a:r>
            <a:r>
              <a:rPr lang="en-US" sz="3600" b="1" smtClean="0">
                <a:solidFill>
                  <a:srgbClr val="0000FF"/>
                </a:solidFill>
              </a:rPr>
              <a:t>prévenir</a:t>
            </a:r>
            <a:r>
              <a:rPr lang="en-US" sz="3600" smtClean="0">
                <a:solidFill>
                  <a:srgbClr val="0000FF"/>
                </a:solidFill>
              </a:rPr>
              <a:t> </a:t>
            </a:r>
            <a:r>
              <a:rPr lang="en-US" sz="3600" smtClean="0">
                <a:solidFill>
                  <a:srgbClr val="800000"/>
                </a:solidFill>
              </a:rPr>
              <a:t>- </a:t>
            </a:r>
            <a:r>
              <a:rPr lang="en-US" sz="3600" smtClean="0">
                <a:solidFill>
                  <a:schemeClr val="tx1"/>
                </a:solidFill>
              </a:rPr>
              <a:t>les</a:t>
            </a:r>
            <a:r>
              <a:rPr lang="en-US" sz="3600" smtClean="0">
                <a:solidFill>
                  <a:srgbClr val="800000"/>
                </a:solidFill>
              </a:rPr>
              <a:t> </a:t>
            </a:r>
            <a:r>
              <a:rPr lang="en-US" sz="3600" smtClean="0">
                <a:solidFill>
                  <a:schemeClr val="tx1"/>
                </a:solidFill>
              </a:rPr>
              <a:t>problèmes et goulots d'étranglement entravant la mise en oeuvre de la subvention </a:t>
            </a:r>
          </a:p>
          <a:p>
            <a:pPr eaLnBrk="1" hangingPunct="1">
              <a:spcAft>
                <a:spcPct val="40000"/>
              </a:spcAft>
              <a:buClr>
                <a:schemeClr val="tx1"/>
              </a:buClr>
              <a:defRPr/>
            </a:pPr>
            <a:r>
              <a:rPr lang="en-US" sz="3600" smtClean="0">
                <a:solidFill>
                  <a:srgbClr val="0000FF"/>
                </a:solidFill>
              </a:rPr>
              <a:t>à trouver des solutions </a:t>
            </a:r>
            <a:r>
              <a:rPr lang="en-US" sz="3600" smtClean="0">
                <a:solidFill>
                  <a:schemeClr val="tx1"/>
                </a:solidFill>
              </a:rPr>
              <a:t>AVANT que le LFA ou le FM n'ait à intervenir</a:t>
            </a:r>
            <a:endParaRPr lang="en-US" sz="3600" smtClean="0">
              <a:solidFill>
                <a:srgbClr val="800000"/>
              </a:solidFill>
            </a:endParaRPr>
          </a:p>
          <a:p>
            <a:pPr eaLnBrk="1" hangingPunct="1">
              <a:buClr>
                <a:schemeClr val="tx1"/>
              </a:buClr>
              <a:defRPr/>
            </a:pPr>
            <a:r>
              <a:rPr lang="en-US" sz="3600" smtClean="0">
                <a:solidFill>
                  <a:srgbClr val="0000FF"/>
                </a:solidFill>
              </a:rPr>
              <a:t>à résoudre tout problème </a:t>
            </a:r>
            <a:r>
              <a:rPr lang="en-US" sz="3600" smtClean="0">
                <a:solidFill>
                  <a:schemeClr val="tx1"/>
                </a:solidFill>
              </a:rPr>
              <a:t>dépassant </a:t>
            </a:r>
            <a:br>
              <a:rPr lang="en-US" sz="3600" smtClean="0">
                <a:solidFill>
                  <a:schemeClr val="tx1"/>
                </a:solidFill>
              </a:rPr>
            </a:br>
            <a:r>
              <a:rPr lang="en-US" sz="3600" smtClean="0">
                <a:solidFill>
                  <a:schemeClr val="tx1"/>
                </a:solidFill>
              </a:rPr>
              <a:t>la compétence ou l'autorité du seul PR</a:t>
            </a:r>
            <a:endParaRPr lang="fr-FR" sz="3400" smtClean="0"/>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2CB2FC6F-47CC-4E0D-AB6E-2CA9D4ECD65F}" type="slidenum">
              <a:rPr lang="fr-FR" smtClean="0"/>
              <a:pPr>
                <a:defRPr/>
              </a:pPr>
              <a:t>7</a:t>
            </a:fld>
            <a:endParaRPr lang="fr-FR"/>
          </a:p>
        </p:txBody>
      </p:sp>
    </p:spTree>
    <p:extLst>
      <p:ext uri="{BB962C8B-B14F-4D97-AF65-F5344CB8AC3E}">
        <p14:creationId xmlns:p14="http://schemas.microsoft.com/office/powerpoint/2010/main" xmlns="" val="19003018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52600" y="381000"/>
            <a:ext cx="7086600" cy="838200"/>
          </a:xfrm>
        </p:spPr>
        <p:txBody>
          <a:bodyPr/>
          <a:lstStyle/>
          <a:p>
            <a:pPr eaLnBrk="1" hangingPunct="1"/>
            <a:r>
              <a:rPr lang="fr-FR" sz="3500" b="1" smtClean="0">
                <a:solidFill>
                  <a:srgbClr val="0000FF"/>
                </a:solidFill>
              </a:rPr>
              <a:t>Les 5 Questions Clé</a:t>
            </a:r>
          </a:p>
        </p:txBody>
      </p:sp>
      <p:sp>
        <p:nvSpPr>
          <p:cNvPr id="11267" name="Rectangle 3"/>
          <p:cNvSpPr>
            <a:spLocks noGrp="1" noChangeArrowheads="1"/>
          </p:cNvSpPr>
          <p:nvPr>
            <p:ph type="body" sz="half" idx="1"/>
          </p:nvPr>
        </p:nvSpPr>
        <p:spPr>
          <a:xfrm>
            <a:off x="395536" y="1320553"/>
            <a:ext cx="5559152" cy="4969023"/>
          </a:xfrm>
        </p:spPr>
        <p:txBody>
          <a:bodyPr/>
          <a:lstStyle/>
          <a:p>
            <a:pPr marL="533400" indent="-533400" eaLnBrk="1" hangingPunct="1">
              <a:lnSpc>
                <a:spcPct val="80000"/>
              </a:lnSpc>
              <a:spcAft>
                <a:spcPct val="40000"/>
              </a:spcAft>
              <a:buFontTx/>
              <a:buAutoNum type="arabicPeriod"/>
            </a:pPr>
            <a:r>
              <a:rPr lang="fr-FR" sz="2400" dirty="0" smtClean="0"/>
              <a:t>Où est </a:t>
            </a:r>
            <a:r>
              <a:rPr lang="fr-FR" sz="2400" b="1" dirty="0" smtClean="0">
                <a:solidFill>
                  <a:srgbClr val="0000FF"/>
                </a:solidFill>
              </a:rPr>
              <a:t>l'argent </a:t>
            </a:r>
            <a:r>
              <a:rPr lang="fr-FR" sz="2400" dirty="0" smtClean="0">
                <a:solidFill>
                  <a:srgbClr val="0000FF"/>
                </a:solidFill>
              </a:rPr>
              <a:t>?</a:t>
            </a:r>
          </a:p>
          <a:p>
            <a:pPr marL="533400" indent="-533400" eaLnBrk="1" hangingPunct="1">
              <a:lnSpc>
                <a:spcPct val="80000"/>
              </a:lnSpc>
              <a:spcAft>
                <a:spcPct val="40000"/>
              </a:spcAft>
              <a:buFontTx/>
              <a:buAutoNum type="arabicPeriod"/>
            </a:pPr>
            <a:r>
              <a:rPr lang="fr-FR" sz="2400" dirty="0" smtClean="0"/>
              <a:t>Où sont les </a:t>
            </a:r>
            <a:r>
              <a:rPr lang="fr-FR" sz="2400" b="1" dirty="0" smtClean="0">
                <a:solidFill>
                  <a:srgbClr val="0000FF"/>
                </a:solidFill>
              </a:rPr>
              <a:t>médicaments</a:t>
            </a:r>
            <a:r>
              <a:rPr lang="fr-FR" sz="2400" dirty="0" smtClean="0"/>
              <a:t> </a:t>
            </a:r>
            <a:r>
              <a:rPr lang="fr-FR" sz="2400" b="1" dirty="0" smtClean="0">
                <a:solidFill>
                  <a:srgbClr val="0000FF"/>
                </a:solidFill>
              </a:rPr>
              <a:t>et/ou autres produits/équipements pharmaceutiques / médicaux ? </a:t>
            </a:r>
          </a:p>
          <a:p>
            <a:pPr marL="533400" indent="-533400" eaLnBrk="1" hangingPunct="1">
              <a:lnSpc>
                <a:spcPct val="80000"/>
              </a:lnSpc>
              <a:spcAft>
                <a:spcPct val="40000"/>
              </a:spcAft>
              <a:buFontTx/>
              <a:buAutoNum type="arabicPeriod"/>
            </a:pPr>
            <a:r>
              <a:rPr lang="fr-FR" sz="2400" dirty="0" smtClean="0"/>
              <a:t>Est-ce que les </a:t>
            </a:r>
            <a:r>
              <a:rPr lang="fr-FR" sz="2400" b="1" dirty="0" smtClean="0">
                <a:solidFill>
                  <a:srgbClr val="0000FF"/>
                </a:solidFill>
              </a:rPr>
              <a:t>sous-bénéficiaires</a:t>
            </a:r>
            <a:r>
              <a:rPr lang="fr-FR" sz="2400" b="1" dirty="0" smtClean="0">
                <a:solidFill>
                  <a:srgbClr val="800000"/>
                </a:solidFill>
              </a:rPr>
              <a:t> </a:t>
            </a:r>
            <a:r>
              <a:rPr lang="fr-FR" sz="2400" dirty="0" smtClean="0"/>
              <a:t>reçoivent les fonds et l'assistance technique prévus ?</a:t>
            </a:r>
          </a:p>
          <a:p>
            <a:pPr marL="533400" indent="-533400" eaLnBrk="1" hangingPunct="1">
              <a:lnSpc>
                <a:spcPct val="80000"/>
              </a:lnSpc>
              <a:spcAft>
                <a:spcPct val="40000"/>
              </a:spcAft>
              <a:buFontTx/>
              <a:buAutoNum type="arabicPeriod"/>
            </a:pPr>
            <a:endParaRPr lang="fr-FR" sz="2400" dirty="0" smtClean="0"/>
          </a:p>
          <a:p>
            <a:pPr marL="533400" indent="-533400" eaLnBrk="1" hangingPunct="1">
              <a:lnSpc>
                <a:spcPct val="80000"/>
              </a:lnSpc>
              <a:spcAft>
                <a:spcPct val="40000"/>
              </a:spcAft>
              <a:buFontTx/>
              <a:buAutoNum type="arabicPeriod"/>
            </a:pPr>
            <a:r>
              <a:rPr lang="fr-FR" sz="2400" dirty="0" smtClean="0"/>
              <a:t>Les </a:t>
            </a:r>
            <a:r>
              <a:rPr lang="fr-FR" sz="2400" b="1" dirty="0" smtClean="0">
                <a:solidFill>
                  <a:srgbClr val="0000FF"/>
                </a:solidFill>
              </a:rPr>
              <a:t>activités</a:t>
            </a:r>
            <a:r>
              <a:rPr lang="fr-FR" sz="2400" b="1" dirty="0" smtClean="0">
                <a:solidFill>
                  <a:srgbClr val="800000"/>
                </a:solidFill>
              </a:rPr>
              <a:t> </a:t>
            </a:r>
            <a:r>
              <a:rPr lang="fr-FR" sz="2400" dirty="0" smtClean="0"/>
              <a:t>se déroulent-elles comme prévu?</a:t>
            </a:r>
          </a:p>
          <a:p>
            <a:pPr marL="533400" indent="-533400" eaLnBrk="1" hangingPunct="1">
              <a:lnSpc>
                <a:spcPct val="80000"/>
              </a:lnSpc>
              <a:buFontTx/>
              <a:buAutoNum type="arabicPeriod"/>
            </a:pPr>
            <a:endParaRPr lang="fr-FR" sz="2400" dirty="0" smtClean="0"/>
          </a:p>
          <a:p>
            <a:pPr marL="533400" indent="-533400" eaLnBrk="1" hangingPunct="1">
              <a:lnSpc>
                <a:spcPct val="80000"/>
              </a:lnSpc>
              <a:buFontTx/>
              <a:buAutoNum type="arabicPeriod"/>
            </a:pPr>
            <a:r>
              <a:rPr lang="fr-FR" sz="2400" dirty="0" smtClean="0"/>
              <a:t>Obtient-on les </a:t>
            </a:r>
            <a:r>
              <a:rPr lang="fr-FR" sz="2400" b="1" dirty="0" smtClean="0">
                <a:solidFill>
                  <a:srgbClr val="0000FF"/>
                </a:solidFill>
              </a:rPr>
              <a:t>résultats</a:t>
            </a:r>
            <a:r>
              <a:rPr lang="fr-FR" sz="2400" dirty="0" smtClean="0"/>
              <a:t> escomptés par rapport aux cibles ?</a:t>
            </a:r>
            <a:endParaRPr lang="fr-FR" sz="2800" dirty="0" smtClean="0"/>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2CB2FC6F-47CC-4E0D-AB6E-2CA9D4ECD65F}" type="slidenum">
              <a:rPr lang="fr-FR" smtClean="0"/>
              <a:pPr>
                <a:defRPr/>
              </a:pPr>
              <a:t>8</a:t>
            </a:fld>
            <a:endParaRPr lang="fr-FR"/>
          </a:p>
        </p:txBody>
      </p:sp>
      <p:pic>
        <p:nvPicPr>
          <p:cNvPr id="5" name="Picture 4" descr="C:\Users\cgibson\AppData\Local\Microsoft\Windows\Temporary Internet Files\Content.IE5\1OPD00TT\MC90041276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0408" y="1320553"/>
            <a:ext cx="1080120" cy="378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C:\Users\cgibson\AppData\Local\Microsoft\Windows\Temporary Internet Files\Content.IE5\6UWSW60C\MC9003257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7615" y="2060848"/>
            <a:ext cx="725706"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descr="http://propertybytes.indiaproperty.com/Images/Jan09/Flow.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37615" y="2992273"/>
            <a:ext cx="648072" cy="1003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247914" y="4293095"/>
            <a:ext cx="1676400"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470182" y="5129262"/>
            <a:ext cx="1219200" cy="6445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75642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752600" y="304800"/>
            <a:ext cx="6629400" cy="838200"/>
          </a:xfrm>
        </p:spPr>
        <p:txBody>
          <a:bodyPr/>
          <a:lstStyle/>
          <a:p>
            <a:pPr eaLnBrk="1" hangingPunct="1"/>
            <a:r>
              <a:rPr lang="fr-FR" smtClean="0">
                <a:solidFill>
                  <a:srgbClr val="0000FF"/>
                </a:solidFill>
              </a:rPr>
              <a:t>3 domaines d'intervention</a:t>
            </a:r>
          </a:p>
        </p:txBody>
      </p:sp>
      <p:sp>
        <p:nvSpPr>
          <p:cNvPr id="10243" name="Espace réservé du contenu 2"/>
          <p:cNvSpPr>
            <a:spLocks noGrp="1"/>
          </p:cNvSpPr>
          <p:nvPr>
            <p:ph idx="4294967295"/>
          </p:nvPr>
        </p:nvSpPr>
        <p:spPr>
          <a:xfrm>
            <a:off x="609600" y="1905000"/>
            <a:ext cx="7848600" cy="4572000"/>
          </a:xfrm>
        </p:spPr>
        <p:txBody>
          <a:bodyPr/>
          <a:lstStyle/>
          <a:p>
            <a:pPr marL="609600" indent="-609600" eaLnBrk="1" hangingPunct="1">
              <a:lnSpc>
                <a:spcPct val="90000"/>
              </a:lnSpc>
              <a:buFontTx/>
              <a:buAutoNum type="arabicPeriod"/>
            </a:pPr>
            <a:r>
              <a:rPr lang="fr-FR" sz="3300" b="1" smtClean="0">
                <a:solidFill>
                  <a:srgbClr val="0000FF"/>
                </a:solidFill>
              </a:rPr>
              <a:t>FINANCIER</a:t>
            </a:r>
          </a:p>
          <a:p>
            <a:pPr marL="990600" lvl="1" indent="-533400" eaLnBrk="1" hangingPunct="1">
              <a:lnSpc>
                <a:spcPct val="90000"/>
              </a:lnSpc>
            </a:pPr>
            <a:r>
              <a:rPr lang="fr-FR" sz="3000" smtClean="0">
                <a:solidFill>
                  <a:schemeClr val="tx1"/>
                </a:solidFill>
              </a:rPr>
              <a:t>Utilisation appropriée, efficace et dans les délais des fonds de la subvention</a:t>
            </a:r>
          </a:p>
          <a:p>
            <a:pPr marL="609600" indent="-609600" eaLnBrk="1" hangingPunct="1">
              <a:lnSpc>
                <a:spcPct val="90000"/>
              </a:lnSpc>
              <a:buFontTx/>
              <a:buAutoNum type="arabicPeriod"/>
            </a:pPr>
            <a:r>
              <a:rPr lang="fr-FR" sz="3300" b="1" smtClean="0">
                <a:solidFill>
                  <a:srgbClr val="0000FF"/>
                </a:solidFill>
              </a:rPr>
              <a:t>PROGRAMMATIQUE</a:t>
            </a:r>
          </a:p>
          <a:p>
            <a:pPr marL="990600" lvl="1" indent="-533400" eaLnBrk="1" hangingPunct="1">
              <a:lnSpc>
                <a:spcPct val="90000"/>
              </a:lnSpc>
              <a:buFont typeface="Myriad Roman" pitchFamily="34" charset="0"/>
              <a:buChar char="–"/>
            </a:pPr>
            <a:r>
              <a:rPr lang="fr-FR" sz="3000" smtClean="0">
                <a:solidFill>
                  <a:schemeClr val="tx1"/>
                </a:solidFill>
              </a:rPr>
              <a:t>Mise en œuvre efficace et dans les délais des plans de travail</a:t>
            </a:r>
          </a:p>
          <a:p>
            <a:pPr marL="609600" indent="-609600" eaLnBrk="1" hangingPunct="1">
              <a:lnSpc>
                <a:spcPct val="90000"/>
              </a:lnSpc>
              <a:buFontTx/>
              <a:buAutoNum type="arabicPeriod"/>
            </a:pPr>
            <a:r>
              <a:rPr lang="fr-FR" sz="3300" b="1" smtClean="0">
                <a:solidFill>
                  <a:srgbClr val="0000FF"/>
                </a:solidFill>
              </a:rPr>
              <a:t>PERFORMANCE</a:t>
            </a:r>
          </a:p>
          <a:p>
            <a:pPr marL="990600" lvl="1" indent="-533400" eaLnBrk="1" hangingPunct="1">
              <a:lnSpc>
                <a:spcPct val="90000"/>
              </a:lnSpc>
            </a:pPr>
            <a:r>
              <a:rPr lang="fr-FR" sz="3000" smtClean="0">
                <a:solidFill>
                  <a:schemeClr val="tx1"/>
                </a:solidFill>
              </a:rPr>
              <a:t>Obtention des résultats escomptés à moyen et long termes</a:t>
            </a:r>
          </a:p>
        </p:txBody>
      </p:sp>
      <p:sp>
        <p:nvSpPr>
          <p:cNvPr id="2" name="Espace réservé du numéro de diapositive 1"/>
          <p:cNvSpPr>
            <a:spLocks noGrp="1"/>
          </p:cNvSpPr>
          <p:nvPr>
            <p:ph type="sldNum" sz="quarter" idx="12"/>
          </p:nvPr>
        </p:nvSpPr>
        <p:spPr/>
        <p:txBody>
          <a:bodyPr/>
          <a:lstStyle/>
          <a:p>
            <a:pPr>
              <a:defRPr/>
            </a:pPr>
            <a:endParaRPr lang="fr-FR" smtClean="0"/>
          </a:p>
          <a:p>
            <a:pPr>
              <a:defRPr/>
            </a:pPr>
            <a:fld id="{2CB2FC6F-47CC-4E0D-AB6E-2CA9D4ECD65F}" type="slidenum">
              <a:rPr lang="fr-FR" smtClean="0"/>
              <a:pPr>
                <a:defRPr/>
              </a:pPr>
              <a:t>9</a:t>
            </a:fld>
            <a:endParaRPr lang="fr-FR"/>
          </a:p>
        </p:txBody>
      </p:sp>
    </p:spTree>
    <p:extLst>
      <p:ext uri="{BB962C8B-B14F-4D97-AF65-F5344CB8AC3E}">
        <p14:creationId xmlns:p14="http://schemas.microsoft.com/office/powerpoint/2010/main" xmlns="" val="2872837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W template - 2">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ACW template - 2</Template>
  <TotalTime>612</TotalTime>
  <Words>1939</Words>
  <Application>Microsoft Office PowerPoint</Application>
  <PresentationFormat>Affichage à l'écran (4:3)</PresentationFormat>
  <Paragraphs>335</Paragraphs>
  <Slides>37</Slides>
  <Notes>18</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ACW template - 2</vt:lpstr>
      <vt:lpstr>Formation comité Oversight CCM Tunisie </vt:lpstr>
      <vt:lpstr>Préambule</vt:lpstr>
      <vt:lpstr>Programme de la formation TdB </vt:lpstr>
      <vt:lpstr>Programme de la séance</vt:lpstr>
      <vt:lpstr>Diapositive 5</vt:lpstr>
      <vt:lpstr>Qu’est-ce que l’oversight ? </vt:lpstr>
      <vt:lpstr> Oversight: améliorer la performance de la subvention</vt:lpstr>
      <vt:lpstr>Les 5 Questions Clé</vt:lpstr>
      <vt:lpstr>3 domaines d'intervention</vt:lpstr>
      <vt:lpstr>Que doit faire le CCM/ SS</vt:lpstr>
      <vt:lpstr>Que doit faire le CCM/ SS</vt:lpstr>
      <vt:lpstr>Outils de l’Oversight</vt:lpstr>
      <vt:lpstr>Dashboard / Tableau de bord</vt:lpstr>
      <vt:lpstr>Qu’est qu’un tableau de bord ?</vt:lpstr>
      <vt:lpstr>Diapositive 15</vt:lpstr>
      <vt:lpstr>Diapositive 16</vt:lpstr>
      <vt:lpstr>L’évolution des données</vt:lpstr>
      <vt:lpstr>Finance</vt:lpstr>
      <vt:lpstr>Gestion</vt:lpstr>
      <vt:lpstr>Programme</vt:lpstr>
      <vt:lpstr>Recommendations</vt:lpstr>
      <vt:lpstr>Actions</vt:lpstr>
      <vt:lpstr>Exercices</vt:lpstr>
      <vt:lpstr>Diapositive 24</vt:lpstr>
      <vt:lpstr>Oversight &amp; principes du FM</vt:lpstr>
      <vt:lpstr>Qui est responsable de l’oversight?</vt:lpstr>
      <vt:lpstr>Oversight: un processus systématique </vt:lpstr>
      <vt:lpstr>Améliorer l’oversight : qui et comment </vt:lpstr>
      <vt:lpstr>Les clés d'un oversight réussi</vt:lpstr>
      <vt:lpstr>Niveaux de l’oversight</vt:lpstr>
      <vt:lpstr>Élaboration de la proposition  </vt:lpstr>
      <vt:lpstr>Négociation des subventions  </vt:lpstr>
      <vt:lpstr>  Mise en œuvre des subventions  </vt:lpstr>
      <vt:lpstr>  Mise en œuvre des subventions  </vt:lpstr>
      <vt:lpstr>  Mise en œuvre des subventions  </vt:lpstr>
      <vt:lpstr>Coordination des donateurs et alignement avec les systèmes de santé </vt:lpstr>
      <vt:lpstr>Clôture des subventions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Normes ISA et PME</dc:title>
  <dc:creator>WASSIM</dc:creator>
  <cp:lastModifiedBy>user</cp:lastModifiedBy>
  <cp:revision>36</cp:revision>
  <dcterms:created xsi:type="dcterms:W3CDTF">2013-07-04T13:50:23Z</dcterms:created>
  <dcterms:modified xsi:type="dcterms:W3CDTF">2015-04-08T11:39:27Z</dcterms:modified>
</cp:coreProperties>
</file>